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glb" ContentType="model/gltf.binary"/>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6" r:id="rId2"/>
    <p:sldId id="263" r:id="rId3"/>
    <p:sldId id="305" r:id="rId4"/>
    <p:sldId id="327" r:id="rId5"/>
    <p:sldId id="309" r:id="rId6"/>
    <p:sldId id="340" r:id="rId7"/>
    <p:sldId id="264" r:id="rId8"/>
    <p:sldId id="324" r:id="rId9"/>
    <p:sldId id="323" r:id="rId10"/>
    <p:sldId id="319" r:id="rId11"/>
    <p:sldId id="637" r:id="rId12"/>
    <p:sldId id="369" r:id="rId13"/>
    <p:sldId id="321" r:id="rId14"/>
    <p:sldId id="288" r:id="rId15"/>
    <p:sldId id="370" r:id="rId16"/>
    <p:sldId id="290" r:id="rId17"/>
    <p:sldId id="266" r:id="rId18"/>
    <p:sldId id="336" r:id="rId19"/>
    <p:sldId id="342" r:id="rId20"/>
    <p:sldId id="330" r:id="rId21"/>
    <p:sldId id="331" r:id="rId22"/>
    <p:sldId id="334" r:id="rId23"/>
    <p:sldId id="286" r:id="rId24"/>
    <p:sldId id="353" r:id="rId25"/>
    <p:sldId id="364" r:id="rId26"/>
    <p:sldId id="339" r:id="rId27"/>
    <p:sldId id="352" r:id="rId28"/>
    <p:sldId id="332" r:id="rId29"/>
    <p:sldId id="355" r:id="rId30"/>
    <p:sldId id="360" r:id="rId31"/>
    <p:sldId id="356" r:id="rId32"/>
    <p:sldId id="357" r:id="rId33"/>
    <p:sldId id="348" r:id="rId34"/>
    <p:sldId id="295" r:id="rId35"/>
    <p:sldId id="354" r:id="rId36"/>
    <p:sldId id="362" r:id="rId37"/>
    <p:sldId id="368" r:id="rId38"/>
    <p:sldId id="273" r:id="rId39"/>
    <p:sldId id="344" r:id="rId40"/>
    <p:sldId id="274" r:id="rId41"/>
    <p:sldId id="343" r:id="rId42"/>
    <p:sldId id="372" r:id="rId43"/>
    <p:sldId id="275" r:id="rId44"/>
    <p:sldId id="365" r:id="rId45"/>
    <p:sldId id="337" r:id="rId46"/>
    <p:sldId id="363" r:id="rId47"/>
    <p:sldId id="271" r:id="rId48"/>
    <p:sldId id="367" r:id="rId49"/>
    <p:sldId id="272" r:id="rId50"/>
    <p:sldId id="300" r:id="rId51"/>
    <p:sldId id="333" r:id="rId52"/>
    <p:sldId id="366" r:id="rId53"/>
    <p:sldId id="293" r:id="rId54"/>
    <p:sldId id="338" r:id="rId55"/>
    <p:sldId id="371" r:id="rId56"/>
    <p:sldId id="268" r:id="rId57"/>
    <p:sldId id="269" r:id="rId58"/>
    <p:sldId id="291" r:id="rId59"/>
    <p:sldId id="302" r:id="rId60"/>
    <p:sldId id="297" r:id="rId61"/>
    <p:sldId id="347" r:id="rId62"/>
    <p:sldId id="346" r:id="rId63"/>
    <p:sldId id="303" r:id="rId64"/>
    <p:sldId id="287" r:id="rId65"/>
    <p:sldId id="296" r:id="rId66"/>
    <p:sldId id="314" r:id="rId67"/>
    <p:sldId id="312" r:id="rId68"/>
    <p:sldId id="261" r:id="rId69"/>
    <p:sldId id="310" r:id="rId70"/>
    <p:sldId id="315" r:id="rId71"/>
    <p:sldId id="318" r:id="rId72"/>
    <p:sldId id="708" r:id="rId73"/>
    <p:sldId id="341" r:id="rId74"/>
    <p:sldId id="304" r:id="rId75"/>
    <p:sldId id="325" r:id="rId7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jutsu-04" initials="g" lastIdx="2" clrIdx="0">
    <p:extLst>
      <p:ext uri="{19B8F6BF-5375-455C-9EA6-DF929625EA0E}">
        <p15:presenceInfo xmlns:p15="http://schemas.microsoft.com/office/powerpoint/2012/main" userId="gijutsu-0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BCCFF"/>
    <a:srgbClr val="FFAA71"/>
    <a:srgbClr val="B9D4ED"/>
    <a:srgbClr val="5BFFA5"/>
    <a:srgbClr val="FF6600"/>
    <a:srgbClr val="007635"/>
    <a:srgbClr val="009A46"/>
    <a:srgbClr val="820000"/>
    <a:srgbClr val="EAF2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83764" autoAdjust="0"/>
  </p:normalViewPr>
  <p:slideViewPr>
    <p:cSldViewPr snapToGrid="0">
      <p:cViewPr varScale="1">
        <p:scale>
          <a:sx n="61" d="100"/>
          <a:sy n="61" d="100"/>
        </p:scale>
        <p:origin x="1008" y="60"/>
      </p:cViewPr>
      <p:guideLst/>
    </p:cSldViewPr>
  </p:slideViewPr>
  <p:outlineViewPr>
    <p:cViewPr>
      <p:scale>
        <a:sx n="33" d="100"/>
        <a:sy n="33" d="100"/>
      </p:scale>
      <p:origin x="0" y="-7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D53D99-8909-4FC5-B5C2-437CC6CA5706}" type="doc">
      <dgm:prSet loTypeId="urn:microsoft.com/office/officeart/2005/8/layout/process4" loCatId="list" qsTypeId="urn:microsoft.com/office/officeart/2005/8/quickstyle/3d3" qsCatId="3D" csTypeId="urn:microsoft.com/office/officeart/2005/8/colors/colorful4" csCatId="colorful" phldr="1"/>
      <dgm:spPr/>
      <dgm:t>
        <a:bodyPr/>
        <a:lstStyle/>
        <a:p>
          <a:endParaRPr kumimoji="1" lang="ja-JP" altLang="en-US"/>
        </a:p>
      </dgm:t>
    </dgm:pt>
    <dgm:pt modelId="{7B4C126C-3105-40E8-9594-68EECCF27FEA}">
      <dgm:prSet phldrT="[テキスト]"/>
      <dgm:spPr>
        <a:pattFill prst="pct50">
          <a:fgClr>
            <a:srgbClr val="0070C0"/>
          </a:fgClr>
          <a:bgClr>
            <a:srgbClr val="00B0F0"/>
          </a:bgClr>
        </a:pattFill>
        <a:effectLst>
          <a:outerShdw blurRad="50800" dist="38100" dir="2700000" algn="tl" rotWithShape="0">
            <a:prstClr val="black">
              <a:alpha val="40000"/>
            </a:prstClr>
          </a:outerShdw>
        </a:effectLst>
      </dgm:spPr>
      <dgm:t>
        <a:bodyPr/>
        <a:lstStyle/>
        <a:p>
          <a:r>
            <a:rPr kumimoji="1" lang="ja-JP" altLang="en-US" b="1" dirty="0"/>
            <a:t>「地震等緊急時対応に関する報告書」　平成 </a:t>
          </a:r>
          <a:r>
            <a:rPr kumimoji="1" lang="en-US" altLang="ja-JP" b="1" dirty="0"/>
            <a:t>8 </a:t>
          </a:r>
          <a:r>
            <a:rPr kumimoji="1" lang="ja-JP" altLang="en-US" b="1" dirty="0"/>
            <a:t>年 </a:t>
          </a:r>
          <a:r>
            <a:rPr kumimoji="1" lang="en-US" altLang="ja-JP" b="1" dirty="0"/>
            <a:t>2 </a:t>
          </a:r>
          <a:r>
            <a:rPr kumimoji="1" lang="ja-JP" altLang="en-US" b="1" dirty="0"/>
            <a:t>月</a:t>
          </a:r>
          <a:r>
            <a:rPr kumimoji="1" lang="en-US" altLang="ja-JP" b="1" dirty="0"/>
            <a:t>15</a:t>
          </a:r>
          <a:r>
            <a:rPr kumimoji="1" lang="ja-JP" altLang="en-US" b="1" dirty="0"/>
            <a:t>日</a:t>
          </a:r>
        </a:p>
      </dgm:t>
    </dgm:pt>
    <dgm:pt modelId="{C6258829-53B3-4666-87EF-4637D71983E0}" type="parTrans" cxnId="{E1AD7670-E5FC-4E7C-BF87-7835230C4D35}">
      <dgm:prSet/>
      <dgm:spPr/>
      <dgm:t>
        <a:bodyPr/>
        <a:lstStyle/>
        <a:p>
          <a:endParaRPr kumimoji="1" lang="ja-JP" altLang="en-US"/>
        </a:p>
      </dgm:t>
    </dgm:pt>
    <dgm:pt modelId="{DB6532A4-BE46-45CB-AD92-802856DA581F}" type="sibTrans" cxnId="{E1AD7670-E5FC-4E7C-BF87-7835230C4D35}">
      <dgm:prSet/>
      <dgm:spPr/>
      <dgm:t>
        <a:bodyPr/>
        <a:lstStyle/>
        <a:p>
          <a:endParaRPr kumimoji="1" lang="ja-JP" altLang="en-US"/>
        </a:p>
      </dgm:t>
    </dgm:pt>
    <dgm:pt modelId="{AA3D7DB6-95D7-49B8-BC4E-1CEDCC8093D4}">
      <dgm:prSet phldrT="[テキスト]" custT="1"/>
      <dgm:spPr>
        <a:pattFill prst="pct25">
          <a:fgClr>
            <a:srgbClr val="C1FFDD"/>
          </a:fgClr>
          <a:bgClr>
            <a:schemeClr val="bg1"/>
          </a:bgClr>
        </a:pattFill>
        <a:effectLst>
          <a:outerShdw blurRad="50800" dist="38100" dir="2700000" algn="tl" rotWithShape="0">
            <a:prstClr val="black">
              <a:alpha val="40000"/>
            </a:prstClr>
          </a:outerShdw>
        </a:effectLst>
      </dgm:spPr>
      <dgm:t>
        <a:bodyPr/>
        <a:lstStyle/>
        <a:p>
          <a:pPr>
            <a:lnSpc>
              <a:spcPct val="100000"/>
            </a:lnSpc>
            <a:spcAft>
              <a:spcPts val="0"/>
            </a:spcAft>
          </a:pPr>
          <a:r>
            <a:rPr kumimoji="1" lang="ja-JP" altLang="en-US" sz="1800" b="1" dirty="0"/>
            <a:t>兵庫県南部地震における</a:t>
          </a:r>
          <a:endParaRPr kumimoji="1" lang="en-US" altLang="ja-JP" sz="1800" b="1" dirty="0"/>
        </a:p>
        <a:p>
          <a:pPr>
            <a:lnSpc>
              <a:spcPct val="100000"/>
            </a:lnSpc>
            <a:spcAft>
              <a:spcPts val="0"/>
            </a:spcAft>
          </a:pPr>
          <a:r>
            <a:rPr kumimoji="1" lang="ja-JP" altLang="en-US" sz="1800" b="1" dirty="0"/>
            <a:t>応援活動の教訓</a:t>
          </a:r>
        </a:p>
      </dgm:t>
    </dgm:pt>
    <dgm:pt modelId="{F5BCD073-4BF9-4BEF-8AFB-567D35953627}" type="parTrans" cxnId="{3A0CF958-C139-4295-A8A6-1DA8523FFEF2}">
      <dgm:prSet/>
      <dgm:spPr/>
      <dgm:t>
        <a:bodyPr/>
        <a:lstStyle/>
        <a:p>
          <a:endParaRPr kumimoji="1" lang="ja-JP" altLang="en-US"/>
        </a:p>
      </dgm:t>
    </dgm:pt>
    <dgm:pt modelId="{710ED78B-F74B-4C8D-ACE2-C23FC71218B7}" type="sibTrans" cxnId="{3A0CF958-C139-4295-A8A6-1DA8523FFEF2}">
      <dgm:prSet/>
      <dgm:spPr/>
      <dgm:t>
        <a:bodyPr/>
        <a:lstStyle/>
        <a:p>
          <a:endParaRPr kumimoji="1" lang="ja-JP" altLang="en-US"/>
        </a:p>
      </dgm:t>
    </dgm:pt>
    <dgm:pt modelId="{277B20E3-CFD5-4854-B643-3FB50ACEB24B}">
      <dgm:prSet phldrT="[テキスト]" custT="1"/>
      <dgm:spPr>
        <a:solidFill>
          <a:schemeClr val="bg1"/>
        </a:solidFill>
        <a:effectLst>
          <a:outerShdw blurRad="50800" dist="38100" dir="2700000" algn="tl" rotWithShape="0">
            <a:prstClr val="black">
              <a:alpha val="40000"/>
            </a:prstClr>
          </a:outerShdw>
        </a:effectLst>
      </dgm:spPr>
      <dgm:t>
        <a:bodyPr/>
        <a:lstStyle/>
        <a:p>
          <a:pPr algn="l"/>
          <a:r>
            <a:rPr kumimoji="1" lang="ja-JP" altLang="en-US" sz="1400" b="1" dirty="0"/>
            <a:t>・応援要請のルール、費用負担、労働災害</a:t>
          </a:r>
          <a:endParaRPr kumimoji="1" lang="en-US" altLang="ja-JP" sz="1400" b="1" dirty="0"/>
        </a:p>
        <a:p>
          <a:pPr algn="l"/>
          <a:r>
            <a:rPr kumimoji="1" lang="ja-JP" altLang="en-US" sz="1400" b="1" dirty="0"/>
            <a:t>・応援の対象：応急給水、応急復旧（管路復旧）</a:t>
          </a:r>
        </a:p>
      </dgm:t>
    </dgm:pt>
    <dgm:pt modelId="{6FA713D0-423F-49A6-9422-1E8ABEBE24C5}" type="parTrans" cxnId="{C47D3975-C346-48F4-8A09-B3ECDF1D1ABF}">
      <dgm:prSet/>
      <dgm:spPr/>
      <dgm:t>
        <a:bodyPr/>
        <a:lstStyle/>
        <a:p>
          <a:endParaRPr kumimoji="1" lang="ja-JP" altLang="en-US"/>
        </a:p>
      </dgm:t>
    </dgm:pt>
    <dgm:pt modelId="{74ABF3A6-888F-4C2E-BA8F-6E7A755174D9}" type="sibTrans" cxnId="{C47D3975-C346-48F4-8A09-B3ECDF1D1ABF}">
      <dgm:prSet/>
      <dgm:spPr/>
      <dgm:t>
        <a:bodyPr/>
        <a:lstStyle/>
        <a:p>
          <a:endParaRPr kumimoji="1" lang="ja-JP" altLang="en-US"/>
        </a:p>
      </dgm:t>
    </dgm:pt>
    <dgm:pt modelId="{C00CC58E-4366-46B7-8CF1-5324F67D573F}">
      <dgm:prSet phldrT="[テキスト]"/>
      <dgm:spPr>
        <a:pattFill prst="pct25">
          <a:fgClr>
            <a:schemeClr val="accent4">
              <a:lumMod val="75000"/>
            </a:schemeClr>
          </a:fgClr>
          <a:bgClr>
            <a:srgbClr val="FFFF00"/>
          </a:bgClr>
        </a:pattFill>
        <a:effectLst>
          <a:outerShdw blurRad="50800" dist="38100" dir="2700000" algn="tl" rotWithShape="0">
            <a:prstClr val="black">
              <a:alpha val="40000"/>
            </a:prstClr>
          </a:outerShdw>
        </a:effectLst>
      </dgm:spPr>
      <dgm:t>
        <a:bodyPr/>
        <a:lstStyle/>
        <a:p>
          <a:r>
            <a:rPr kumimoji="1" lang="ja-JP" altLang="en-US" b="1" dirty="0">
              <a:solidFill>
                <a:schemeClr val="tx1"/>
              </a:solidFill>
            </a:rPr>
            <a:t>「地震等緊急時対応の手引き」　平成</a:t>
          </a:r>
          <a:r>
            <a:rPr kumimoji="1" lang="en-US" altLang="ja-JP" b="1" dirty="0">
              <a:solidFill>
                <a:schemeClr val="tx1"/>
              </a:solidFill>
            </a:rPr>
            <a:t>20</a:t>
          </a:r>
          <a:r>
            <a:rPr kumimoji="1" lang="ja-JP" altLang="en-US" b="1" dirty="0">
              <a:solidFill>
                <a:schemeClr val="tx1"/>
              </a:solidFill>
            </a:rPr>
            <a:t>年</a:t>
          </a:r>
          <a:r>
            <a:rPr kumimoji="1" lang="en-US" altLang="ja-JP" b="1" dirty="0">
              <a:solidFill>
                <a:schemeClr val="tx1"/>
              </a:solidFill>
            </a:rPr>
            <a:t>12</a:t>
          </a:r>
          <a:r>
            <a:rPr kumimoji="1" lang="ja-JP" altLang="en-US" b="1" dirty="0">
              <a:solidFill>
                <a:schemeClr val="tx1"/>
              </a:solidFill>
            </a:rPr>
            <a:t>月</a:t>
          </a:r>
          <a:r>
            <a:rPr kumimoji="1" lang="en-US" altLang="ja-JP" b="1" dirty="0">
              <a:solidFill>
                <a:schemeClr val="tx1"/>
              </a:solidFill>
            </a:rPr>
            <a:t>16</a:t>
          </a:r>
          <a:r>
            <a:rPr kumimoji="1" lang="ja-JP" altLang="en-US" b="1" dirty="0">
              <a:solidFill>
                <a:schemeClr val="tx1"/>
              </a:solidFill>
            </a:rPr>
            <a:t>日</a:t>
          </a:r>
        </a:p>
      </dgm:t>
    </dgm:pt>
    <dgm:pt modelId="{10987185-131C-4BB2-98A0-C8E5260EF566}" type="parTrans" cxnId="{77752DDC-AA4A-4CC8-8292-68CDFBF89690}">
      <dgm:prSet/>
      <dgm:spPr/>
      <dgm:t>
        <a:bodyPr/>
        <a:lstStyle/>
        <a:p>
          <a:endParaRPr kumimoji="1" lang="ja-JP" altLang="en-US"/>
        </a:p>
      </dgm:t>
    </dgm:pt>
    <dgm:pt modelId="{544DAF40-0AD3-4637-8ED7-65983CFB83F6}" type="sibTrans" cxnId="{77752DDC-AA4A-4CC8-8292-68CDFBF89690}">
      <dgm:prSet/>
      <dgm:spPr/>
      <dgm:t>
        <a:bodyPr/>
        <a:lstStyle/>
        <a:p>
          <a:endParaRPr kumimoji="1" lang="ja-JP" altLang="en-US"/>
        </a:p>
      </dgm:t>
    </dgm:pt>
    <dgm:pt modelId="{975722A2-966C-4062-8F88-229DF0AFD4BD}">
      <dgm:prSet phldrT="[テキスト]" custT="1"/>
      <dgm:spPr>
        <a:pattFill prst="pct25">
          <a:fgClr>
            <a:srgbClr val="DFE270"/>
          </a:fgClr>
          <a:bgClr>
            <a:schemeClr val="bg1"/>
          </a:bgClr>
        </a:pattFill>
        <a:effectLst>
          <a:outerShdw blurRad="50800" dist="38100" dir="2700000" algn="tl" rotWithShape="0">
            <a:prstClr val="black">
              <a:alpha val="40000"/>
            </a:prstClr>
          </a:outerShdw>
        </a:effectLst>
      </dgm:spPr>
      <dgm:t>
        <a:bodyPr/>
        <a:lstStyle/>
        <a:p>
          <a:pPr algn="l"/>
          <a:r>
            <a:rPr kumimoji="1" lang="ja-JP" altLang="en-US" sz="1600" b="1" dirty="0"/>
            <a:t>新潟県中越地震、能登半島地震、新潟県中越沖地震、岩手・宮城内陸地震等の知見と教訓</a:t>
          </a:r>
        </a:p>
      </dgm:t>
    </dgm:pt>
    <dgm:pt modelId="{C7354DED-42ED-4AA4-8D8F-49D18C738EDC}" type="parTrans" cxnId="{E2F72A06-7A65-418D-9410-099D0FD8F1A6}">
      <dgm:prSet/>
      <dgm:spPr/>
      <dgm:t>
        <a:bodyPr/>
        <a:lstStyle/>
        <a:p>
          <a:endParaRPr kumimoji="1" lang="ja-JP" altLang="en-US"/>
        </a:p>
      </dgm:t>
    </dgm:pt>
    <dgm:pt modelId="{05D83C60-49DC-43D7-80CA-F514E308A096}" type="sibTrans" cxnId="{E2F72A06-7A65-418D-9410-099D0FD8F1A6}">
      <dgm:prSet/>
      <dgm:spPr/>
      <dgm:t>
        <a:bodyPr/>
        <a:lstStyle/>
        <a:p>
          <a:endParaRPr kumimoji="1" lang="ja-JP" altLang="en-US"/>
        </a:p>
      </dgm:t>
    </dgm:pt>
    <dgm:pt modelId="{75F7D625-9CD8-4ED5-AEB4-FAE603A4487D}">
      <dgm:prSet phldrT="[テキスト]"/>
      <dgm:spPr>
        <a:solidFill>
          <a:schemeClr val="bg1"/>
        </a:solidFill>
        <a:effectLst>
          <a:outerShdw blurRad="50800" dist="38100" dir="2700000" algn="tl" rotWithShape="0">
            <a:prstClr val="black">
              <a:alpha val="40000"/>
            </a:prstClr>
          </a:outerShdw>
        </a:effectLst>
      </dgm:spPr>
      <dgm:t>
        <a:bodyPr/>
        <a:lstStyle/>
        <a:p>
          <a:pPr algn="l"/>
          <a:r>
            <a:rPr kumimoji="1" lang="ja-JP" altLang="en-US" b="1" dirty="0"/>
            <a:t>①地方支部の枠組みを超えた相互応援　②先遣調査隊の派遣　③簡易水道と本会非会員への対応　④水道給水対策本部の編成</a:t>
          </a:r>
        </a:p>
      </dgm:t>
    </dgm:pt>
    <dgm:pt modelId="{91FE10F4-C4DF-47D2-8B0C-A447B49E461C}" type="parTrans" cxnId="{2613BC44-5AA4-4703-B969-D98D807F8CF8}">
      <dgm:prSet/>
      <dgm:spPr/>
      <dgm:t>
        <a:bodyPr/>
        <a:lstStyle/>
        <a:p>
          <a:endParaRPr kumimoji="1" lang="ja-JP" altLang="en-US"/>
        </a:p>
      </dgm:t>
    </dgm:pt>
    <dgm:pt modelId="{FE0B912B-C34B-4FD9-8AB3-FCEFB926F726}" type="sibTrans" cxnId="{2613BC44-5AA4-4703-B969-D98D807F8CF8}">
      <dgm:prSet/>
      <dgm:spPr/>
      <dgm:t>
        <a:bodyPr/>
        <a:lstStyle/>
        <a:p>
          <a:endParaRPr kumimoji="1" lang="ja-JP" altLang="en-US"/>
        </a:p>
      </dgm:t>
    </dgm:pt>
    <dgm:pt modelId="{D9DE2FC0-0015-4C7C-9FC1-C60FE8A6530F}">
      <dgm:prSet phldrT="[テキスト]"/>
      <dgm:spPr>
        <a:pattFill prst="pct50">
          <a:fgClr>
            <a:srgbClr val="C00000"/>
          </a:fgClr>
          <a:bgClr>
            <a:srgbClr val="FFC000"/>
          </a:bgClr>
        </a:pattFill>
        <a:effectLst>
          <a:outerShdw blurRad="50800" dist="38100" dir="2700000" algn="tl" rotWithShape="0">
            <a:prstClr val="black">
              <a:alpha val="40000"/>
            </a:prstClr>
          </a:outerShdw>
        </a:effectLst>
      </dgm:spPr>
      <dgm:t>
        <a:bodyPr/>
        <a:lstStyle/>
        <a:p>
          <a:r>
            <a:rPr kumimoji="1" lang="ja-JP" altLang="en-US" b="1" dirty="0">
              <a:solidFill>
                <a:schemeClr val="tx1"/>
              </a:solidFill>
            </a:rPr>
            <a:t>「地震等緊急時対応の手引き」　平成</a:t>
          </a:r>
          <a:r>
            <a:rPr kumimoji="1" lang="en-US" altLang="ja-JP" b="1" dirty="0">
              <a:solidFill>
                <a:schemeClr val="tx1"/>
              </a:solidFill>
            </a:rPr>
            <a:t>25</a:t>
          </a:r>
          <a:r>
            <a:rPr kumimoji="1" lang="ja-JP" altLang="en-US" b="1" dirty="0">
              <a:solidFill>
                <a:schemeClr val="tx1"/>
              </a:solidFill>
            </a:rPr>
            <a:t>年 </a:t>
          </a:r>
          <a:r>
            <a:rPr kumimoji="1" lang="en-US" altLang="ja-JP" b="1" dirty="0">
              <a:solidFill>
                <a:schemeClr val="tx1"/>
              </a:solidFill>
            </a:rPr>
            <a:t>3 </a:t>
          </a:r>
          <a:r>
            <a:rPr kumimoji="1" lang="ja-JP" altLang="en-US" b="1" dirty="0">
              <a:solidFill>
                <a:schemeClr val="tx1"/>
              </a:solidFill>
            </a:rPr>
            <a:t>月改訂</a:t>
          </a:r>
        </a:p>
      </dgm:t>
    </dgm:pt>
    <dgm:pt modelId="{BB6F3A51-9C76-4A1D-AA4A-31CA3312C810}" type="parTrans" cxnId="{D9C70545-F1B0-4325-92BD-92770CE0A95F}">
      <dgm:prSet/>
      <dgm:spPr/>
      <dgm:t>
        <a:bodyPr/>
        <a:lstStyle/>
        <a:p>
          <a:endParaRPr kumimoji="1" lang="ja-JP" altLang="en-US"/>
        </a:p>
      </dgm:t>
    </dgm:pt>
    <dgm:pt modelId="{BED62182-3DF7-45FB-ACB6-F8A71C12ACBB}" type="sibTrans" cxnId="{D9C70545-F1B0-4325-92BD-92770CE0A95F}">
      <dgm:prSet/>
      <dgm:spPr/>
      <dgm:t>
        <a:bodyPr/>
        <a:lstStyle/>
        <a:p>
          <a:endParaRPr kumimoji="1" lang="ja-JP" altLang="en-US"/>
        </a:p>
      </dgm:t>
    </dgm:pt>
    <dgm:pt modelId="{E9C7C912-FC09-4D0D-A4C5-2EA54C03951C}">
      <dgm:prSet phldrT="[テキスト]" custT="1"/>
      <dgm:spPr>
        <a:pattFill prst="pct25">
          <a:fgClr>
            <a:srgbClr val="F7B8A7"/>
          </a:fgClr>
          <a:bgClr>
            <a:schemeClr val="bg1"/>
          </a:bgClr>
        </a:pattFill>
        <a:effectLst>
          <a:outerShdw blurRad="50800" dist="38100" dir="2700000" algn="tl" rotWithShape="0">
            <a:prstClr val="black">
              <a:alpha val="40000"/>
            </a:prstClr>
          </a:outerShdw>
        </a:effectLst>
      </dgm:spPr>
      <dgm:t>
        <a:bodyPr/>
        <a:lstStyle/>
        <a:p>
          <a:pPr algn="ctr"/>
          <a:r>
            <a:rPr kumimoji="1" lang="ja-JP" altLang="en-US" sz="1800" b="1" dirty="0"/>
            <a:t>東日本大震災で得た教訓</a:t>
          </a:r>
        </a:p>
      </dgm:t>
    </dgm:pt>
    <dgm:pt modelId="{5498CE3C-7221-4969-880D-456A92A2F360}" type="parTrans" cxnId="{ED778559-BF39-4719-A1DA-8C50A0A4E16D}">
      <dgm:prSet/>
      <dgm:spPr/>
      <dgm:t>
        <a:bodyPr/>
        <a:lstStyle/>
        <a:p>
          <a:endParaRPr kumimoji="1" lang="ja-JP" altLang="en-US"/>
        </a:p>
      </dgm:t>
    </dgm:pt>
    <dgm:pt modelId="{58DD4049-F504-47AA-85C2-7515590D5FDD}" type="sibTrans" cxnId="{ED778559-BF39-4719-A1DA-8C50A0A4E16D}">
      <dgm:prSet/>
      <dgm:spPr/>
      <dgm:t>
        <a:bodyPr/>
        <a:lstStyle/>
        <a:p>
          <a:endParaRPr kumimoji="1" lang="ja-JP" altLang="en-US"/>
        </a:p>
      </dgm:t>
    </dgm:pt>
    <dgm:pt modelId="{01EC2527-37DD-4354-A5EE-620DCE803E95}">
      <dgm:prSet phldrT="[テキスト]" custT="1"/>
      <dgm:spPr>
        <a:solidFill>
          <a:schemeClr val="bg1"/>
        </a:solidFill>
        <a:effectLst>
          <a:outerShdw blurRad="50800" dist="38100" dir="2700000" algn="tl" rotWithShape="0">
            <a:prstClr val="black">
              <a:alpha val="40000"/>
            </a:prstClr>
          </a:outerShdw>
        </a:effectLst>
      </dgm:spPr>
      <dgm:t>
        <a:bodyPr anchor="b"/>
        <a:lstStyle/>
        <a:p>
          <a:pPr algn="l">
            <a:lnSpc>
              <a:spcPct val="50000"/>
            </a:lnSpc>
          </a:pPr>
          <a:r>
            <a:rPr kumimoji="1" lang="en-US" altLang="ja-JP" sz="1300" b="1" dirty="0"/>
            <a:t>1.</a:t>
          </a:r>
          <a:r>
            <a:rPr kumimoji="1" lang="ja-JP" altLang="en-US" sz="1300" b="1" dirty="0"/>
            <a:t>応援の広域化・長期化への対応</a:t>
          </a:r>
          <a:endParaRPr kumimoji="1" lang="en-US" altLang="ja-JP" sz="1300" b="1" dirty="0"/>
        </a:p>
        <a:p>
          <a:pPr algn="l">
            <a:lnSpc>
              <a:spcPct val="50000"/>
            </a:lnSpc>
          </a:pPr>
          <a:r>
            <a:rPr kumimoji="1" lang="en-US" altLang="ja-JP" sz="1300" b="1" dirty="0"/>
            <a:t>2.</a:t>
          </a:r>
          <a:r>
            <a:rPr kumimoji="1" lang="ja-JP" altLang="en-US" sz="1300" b="1" dirty="0"/>
            <a:t>効率的な応援活動のための支援拠点水道事業体</a:t>
          </a:r>
          <a:endParaRPr kumimoji="1" lang="en-US" altLang="ja-JP" sz="1300" b="1" dirty="0"/>
        </a:p>
        <a:p>
          <a:pPr algn="l">
            <a:lnSpc>
              <a:spcPct val="50000"/>
            </a:lnSpc>
          </a:pPr>
          <a:r>
            <a:rPr kumimoji="1" lang="ja-JP" altLang="en-US" sz="1300" b="1" dirty="0"/>
            <a:t>３</a:t>
          </a:r>
          <a:r>
            <a:rPr kumimoji="1" lang="en-US" altLang="ja-JP" sz="1300" b="1" dirty="0"/>
            <a:t>.</a:t>
          </a:r>
          <a:r>
            <a:rPr kumimoji="1" lang="ja-JP" altLang="en-US" sz="1300" b="1" dirty="0"/>
            <a:t>初動期の混乱を減らすための工夫</a:t>
          </a:r>
        </a:p>
      </dgm:t>
    </dgm:pt>
    <dgm:pt modelId="{4D22CF49-43A7-4ACD-8CF2-5BAEEB674F08}" type="parTrans" cxnId="{4F505D05-0818-4BB5-A732-DC16B6D11907}">
      <dgm:prSet/>
      <dgm:spPr/>
      <dgm:t>
        <a:bodyPr/>
        <a:lstStyle/>
        <a:p>
          <a:endParaRPr kumimoji="1" lang="ja-JP" altLang="en-US"/>
        </a:p>
      </dgm:t>
    </dgm:pt>
    <dgm:pt modelId="{3AA72E70-A25F-4EC5-8D79-DB6E7104D9EB}" type="sibTrans" cxnId="{4F505D05-0818-4BB5-A732-DC16B6D11907}">
      <dgm:prSet/>
      <dgm:spPr/>
      <dgm:t>
        <a:bodyPr/>
        <a:lstStyle/>
        <a:p>
          <a:endParaRPr kumimoji="1" lang="ja-JP" altLang="en-US"/>
        </a:p>
      </dgm:t>
    </dgm:pt>
    <dgm:pt modelId="{EC5107D3-A46E-47D7-A8CC-E15B94E308FB}" type="pres">
      <dgm:prSet presAssocID="{67D53D99-8909-4FC5-B5C2-437CC6CA5706}" presName="Name0" presStyleCnt="0">
        <dgm:presLayoutVars>
          <dgm:dir/>
          <dgm:animLvl val="lvl"/>
          <dgm:resizeHandles val="exact"/>
        </dgm:presLayoutVars>
      </dgm:prSet>
      <dgm:spPr/>
    </dgm:pt>
    <dgm:pt modelId="{26A5ADBD-81DA-4394-AB2D-EBF8D76D5C4B}" type="pres">
      <dgm:prSet presAssocID="{D9DE2FC0-0015-4C7C-9FC1-C60FE8A6530F}" presName="boxAndChildren" presStyleCnt="0"/>
      <dgm:spPr/>
    </dgm:pt>
    <dgm:pt modelId="{A9599DF1-8DE0-41AC-A875-433971F0B6F2}" type="pres">
      <dgm:prSet presAssocID="{D9DE2FC0-0015-4C7C-9FC1-C60FE8A6530F}" presName="parentTextBox" presStyleLbl="node1" presStyleIdx="0" presStyleCnt="3"/>
      <dgm:spPr/>
    </dgm:pt>
    <dgm:pt modelId="{DEB14052-0619-4CF1-9255-3018EBF8ACE9}" type="pres">
      <dgm:prSet presAssocID="{D9DE2FC0-0015-4C7C-9FC1-C60FE8A6530F}" presName="entireBox" presStyleLbl="node1" presStyleIdx="0" presStyleCnt="3"/>
      <dgm:spPr/>
    </dgm:pt>
    <dgm:pt modelId="{783AF019-99EA-4D82-A39D-B16A40F76F7B}" type="pres">
      <dgm:prSet presAssocID="{D9DE2FC0-0015-4C7C-9FC1-C60FE8A6530F}" presName="descendantBox" presStyleCnt="0"/>
      <dgm:spPr/>
    </dgm:pt>
    <dgm:pt modelId="{7D527DFE-0389-43A2-911A-FB0A8F7ADF33}" type="pres">
      <dgm:prSet presAssocID="{E9C7C912-FC09-4D0D-A4C5-2EA54C03951C}" presName="childTextBox" presStyleLbl="fgAccFollowNode1" presStyleIdx="0" presStyleCnt="6" custScaleY="103212" custLinFactNeighborY="4503">
        <dgm:presLayoutVars>
          <dgm:bulletEnabled val="1"/>
        </dgm:presLayoutVars>
      </dgm:prSet>
      <dgm:spPr/>
    </dgm:pt>
    <dgm:pt modelId="{A1270E33-554E-468C-AB67-2A164EBBB402}" type="pres">
      <dgm:prSet presAssocID="{01EC2527-37DD-4354-A5EE-620DCE803E95}" presName="childTextBox" presStyleLbl="fgAccFollowNode1" presStyleIdx="1" presStyleCnt="6" custScaleY="103212" custLinFactNeighborY="4503">
        <dgm:presLayoutVars>
          <dgm:bulletEnabled val="1"/>
        </dgm:presLayoutVars>
      </dgm:prSet>
      <dgm:spPr/>
    </dgm:pt>
    <dgm:pt modelId="{E15C1AEC-6E1C-4612-BAF3-94820E0FFBF8}" type="pres">
      <dgm:prSet presAssocID="{544DAF40-0AD3-4637-8ED7-65983CFB83F6}" presName="sp" presStyleCnt="0"/>
      <dgm:spPr/>
    </dgm:pt>
    <dgm:pt modelId="{EC57961B-499D-4984-BEE5-761E04A34DD7}" type="pres">
      <dgm:prSet presAssocID="{C00CC58E-4366-46B7-8CF1-5324F67D573F}" presName="arrowAndChildren" presStyleCnt="0"/>
      <dgm:spPr/>
    </dgm:pt>
    <dgm:pt modelId="{F116CEB5-970F-4260-93CB-CCF503250C33}" type="pres">
      <dgm:prSet presAssocID="{C00CC58E-4366-46B7-8CF1-5324F67D573F}" presName="parentTextArrow" presStyleLbl="node1" presStyleIdx="0" presStyleCnt="3"/>
      <dgm:spPr/>
    </dgm:pt>
    <dgm:pt modelId="{FFF92942-33C5-499A-B540-F229710FE788}" type="pres">
      <dgm:prSet presAssocID="{C00CC58E-4366-46B7-8CF1-5324F67D573F}" presName="arrow" presStyleLbl="node1" presStyleIdx="1" presStyleCnt="3"/>
      <dgm:spPr/>
    </dgm:pt>
    <dgm:pt modelId="{6A322667-1215-4F93-A7DF-AAC4DCF0D6AA}" type="pres">
      <dgm:prSet presAssocID="{C00CC58E-4366-46B7-8CF1-5324F67D573F}" presName="descendantArrow" presStyleCnt="0"/>
      <dgm:spPr/>
    </dgm:pt>
    <dgm:pt modelId="{F22EC151-73B4-437A-946A-169E77729197}" type="pres">
      <dgm:prSet presAssocID="{975722A2-966C-4062-8F88-229DF0AFD4BD}" presName="childTextArrow" presStyleLbl="fgAccFollowNode1" presStyleIdx="2" presStyleCnt="6" custScaleY="103243">
        <dgm:presLayoutVars>
          <dgm:bulletEnabled val="1"/>
        </dgm:presLayoutVars>
      </dgm:prSet>
      <dgm:spPr/>
    </dgm:pt>
    <dgm:pt modelId="{F1129AC7-9354-4AF9-9478-6347DACC61EE}" type="pres">
      <dgm:prSet presAssocID="{75F7D625-9CD8-4ED5-AEB4-FAE603A4487D}" presName="childTextArrow" presStyleLbl="fgAccFollowNode1" presStyleIdx="3" presStyleCnt="6" custScaleY="103243">
        <dgm:presLayoutVars>
          <dgm:bulletEnabled val="1"/>
        </dgm:presLayoutVars>
      </dgm:prSet>
      <dgm:spPr/>
    </dgm:pt>
    <dgm:pt modelId="{632A6985-3543-4E6D-9EE4-460C01B2A211}" type="pres">
      <dgm:prSet presAssocID="{DB6532A4-BE46-45CB-AD92-802856DA581F}" presName="sp" presStyleCnt="0"/>
      <dgm:spPr/>
    </dgm:pt>
    <dgm:pt modelId="{C61FDDE0-0BDD-493C-AE53-E0D8611EBDAE}" type="pres">
      <dgm:prSet presAssocID="{7B4C126C-3105-40E8-9594-68EECCF27FEA}" presName="arrowAndChildren" presStyleCnt="0"/>
      <dgm:spPr/>
    </dgm:pt>
    <dgm:pt modelId="{69C668C4-AEF5-4935-AFFA-A03692021C5B}" type="pres">
      <dgm:prSet presAssocID="{7B4C126C-3105-40E8-9594-68EECCF27FEA}" presName="parentTextArrow" presStyleLbl="node1" presStyleIdx="1" presStyleCnt="3"/>
      <dgm:spPr/>
    </dgm:pt>
    <dgm:pt modelId="{C433511D-4357-4045-B3B4-F4916ECD3D9A}" type="pres">
      <dgm:prSet presAssocID="{7B4C126C-3105-40E8-9594-68EECCF27FEA}" presName="arrow" presStyleLbl="node1" presStyleIdx="2" presStyleCnt="3" custLinFactNeighborX="-24928" custLinFactNeighborY="-26275"/>
      <dgm:spPr/>
    </dgm:pt>
    <dgm:pt modelId="{62F999A1-9CC0-4C18-B5F8-9A6463671925}" type="pres">
      <dgm:prSet presAssocID="{7B4C126C-3105-40E8-9594-68EECCF27FEA}" presName="descendantArrow" presStyleCnt="0"/>
      <dgm:spPr/>
    </dgm:pt>
    <dgm:pt modelId="{7CBEB4D7-6FF2-4197-BFD3-6AD207E420F4}" type="pres">
      <dgm:prSet presAssocID="{AA3D7DB6-95D7-49B8-BC4E-1CEDCC8093D4}" presName="childTextArrow" presStyleLbl="fgAccFollowNode1" presStyleIdx="4" presStyleCnt="6" custScaleY="103243">
        <dgm:presLayoutVars>
          <dgm:bulletEnabled val="1"/>
        </dgm:presLayoutVars>
      </dgm:prSet>
      <dgm:spPr/>
    </dgm:pt>
    <dgm:pt modelId="{D7F75ADA-4790-426E-9741-9AB811A64FAB}" type="pres">
      <dgm:prSet presAssocID="{277B20E3-CFD5-4854-B643-3FB50ACEB24B}" presName="childTextArrow" presStyleLbl="fgAccFollowNode1" presStyleIdx="5" presStyleCnt="6" custScaleY="103243">
        <dgm:presLayoutVars>
          <dgm:bulletEnabled val="1"/>
        </dgm:presLayoutVars>
      </dgm:prSet>
      <dgm:spPr/>
    </dgm:pt>
  </dgm:ptLst>
  <dgm:cxnLst>
    <dgm:cxn modelId="{4F505D05-0818-4BB5-A732-DC16B6D11907}" srcId="{D9DE2FC0-0015-4C7C-9FC1-C60FE8A6530F}" destId="{01EC2527-37DD-4354-A5EE-620DCE803E95}" srcOrd="1" destOrd="0" parTransId="{4D22CF49-43A7-4ACD-8CF2-5BAEEB674F08}" sibTransId="{3AA72E70-A25F-4EC5-8D79-DB6E7104D9EB}"/>
    <dgm:cxn modelId="{E2F72A06-7A65-418D-9410-099D0FD8F1A6}" srcId="{C00CC58E-4366-46B7-8CF1-5324F67D573F}" destId="{975722A2-966C-4062-8F88-229DF0AFD4BD}" srcOrd="0" destOrd="0" parTransId="{C7354DED-42ED-4AA4-8D8F-49D18C738EDC}" sibTransId="{05D83C60-49DC-43D7-80CA-F514E308A096}"/>
    <dgm:cxn modelId="{1C627E16-2C89-49E5-9429-62BE3BDE8AF2}" type="presOf" srcId="{AA3D7DB6-95D7-49B8-BC4E-1CEDCC8093D4}" destId="{7CBEB4D7-6FF2-4197-BFD3-6AD207E420F4}" srcOrd="0" destOrd="0" presId="urn:microsoft.com/office/officeart/2005/8/layout/process4"/>
    <dgm:cxn modelId="{EA78A018-8AF9-471A-AA4F-62EF686FA4FD}" type="presOf" srcId="{E9C7C912-FC09-4D0D-A4C5-2EA54C03951C}" destId="{7D527DFE-0389-43A2-911A-FB0A8F7ADF33}" srcOrd="0" destOrd="0" presId="urn:microsoft.com/office/officeart/2005/8/layout/process4"/>
    <dgm:cxn modelId="{2DB1251D-0CA6-4EB1-B608-BDB711A4E8AE}" type="presOf" srcId="{01EC2527-37DD-4354-A5EE-620DCE803E95}" destId="{A1270E33-554E-468C-AB67-2A164EBBB402}" srcOrd="0" destOrd="0" presId="urn:microsoft.com/office/officeart/2005/8/layout/process4"/>
    <dgm:cxn modelId="{A342072A-8BDF-4438-983F-F4CD081A6BBA}" type="presOf" srcId="{D9DE2FC0-0015-4C7C-9FC1-C60FE8A6530F}" destId="{DEB14052-0619-4CF1-9255-3018EBF8ACE9}" srcOrd="1" destOrd="0" presId="urn:microsoft.com/office/officeart/2005/8/layout/process4"/>
    <dgm:cxn modelId="{2E70493E-A2D7-4B25-BFCA-3DFBD5A26AEB}" type="presOf" srcId="{7B4C126C-3105-40E8-9594-68EECCF27FEA}" destId="{69C668C4-AEF5-4935-AFFA-A03692021C5B}" srcOrd="0" destOrd="0" presId="urn:microsoft.com/office/officeart/2005/8/layout/process4"/>
    <dgm:cxn modelId="{F7CB4D43-6C02-4982-BD6D-1D03D938AB12}" type="presOf" srcId="{975722A2-966C-4062-8F88-229DF0AFD4BD}" destId="{F22EC151-73B4-437A-946A-169E77729197}" srcOrd="0" destOrd="0" presId="urn:microsoft.com/office/officeart/2005/8/layout/process4"/>
    <dgm:cxn modelId="{2613BC44-5AA4-4703-B969-D98D807F8CF8}" srcId="{C00CC58E-4366-46B7-8CF1-5324F67D573F}" destId="{75F7D625-9CD8-4ED5-AEB4-FAE603A4487D}" srcOrd="1" destOrd="0" parTransId="{91FE10F4-C4DF-47D2-8B0C-A447B49E461C}" sibTransId="{FE0B912B-C34B-4FD9-8AB3-FCEFB926F726}"/>
    <dgm:cxn modelId="{D9C70545-F1B0-4325-92BD-92770CE0A95F}" srcId="{67D53D99-8909-4FC5-B5C2-437CC6CA5706}" destId="{D9DE2FC0-0015-4C7C-9FC1-C60FE8A6530F}" srcOrd="2" destOrd="0" parTransId="{BB6F3A51-9C76-4A1D-AA4A-31CA3312C810}" sibTransId="{BED62182-3DF7-45FB-ACB6-F8A71C12ACBB}"/>
    <dgm:cxn modelId="{AF652266-B4DE-400F-9A5C-8ECA07A8EF46}" type="presOf" srcId="{277B20E3-CFD5-4854-B643-3FB50ACEB24B}" destId="{D7F75ADA-4790-426E-9741-9AB811A64FAB}" srcOrd="0" destOrd="0" presId="urn:microsoft.com/office/officeart/2005/8/layout/process4"/>
    <dgm:cxn modelId="{E1AD7670-E5FC-4E7C-BF87-7835230C4D35}" srcId="{67D53D99-8909-4FC5-B5C2-437CC6CA5706}" destId="{7B4C126C-3105-40E8-9594-68EECCF27FEA}" srcOrd="0" destOrd="0" parTransId="{C6258829-53B3-4666-87EF-4637D71983E0}" sibTransId="{DB6532A4-BE46-45CB-AD92-802856DA581F}"/>
    <dgm:cxn modelId="{C47D3975-C346-48F4-8A09-B3ECDF1D1ABF}" srcId="{7B4C126C-3105-40E8-9594-68EECCF27FEA}" destId="{277B20E3-CFD5-4854-B643-3FB50ACEB24B}" srcOrd="1" destOrd="0" parTransId="{6FA713D0-423F-49A6-9422-1E8ABEBE24C5}" sibTransId="{74ABF3A6-888F-4C2E-BA8F-6E7A755174D9}"/>
    <dgm:cxn modelId="{73F66075-9430-4BFF-9D71-6A41B732E58A}" type="presOf" srcId="{7B4C126C-3105-40E8-9594-68EECCF27FEA}" destId="{C433511D-4357-4045-B3B4-F4916ECD3D9A}" srcOrd="1" destOrd="0" presId="urn:microsoft.com/office/officeart/2005/8/layout/process4"/>
    <dgm:cxn modelId="{3A0CF958-C139-4295-A8A6-1DA8523FFEF2}" srcId="{7B4C126C-3105-40E8-9594-68EECCF27FEA}" destId="{AA3D7DB6-95D7-49B8-BC4E-1CEDCC8093D4}" srcOrd="0" destOrd="0" parTransId="{F5BCD073-4BF9-4BEF-8AFB-567D35953627}" sibTransId="{710ED78B-F74B-4C8D-ACE2-C23FC71218B7}"/>
    <dgm:cxn modelId="{ED778559-BF39-4719-A1DA-8C50A0A4E16D}" srcId="{D9DE2FC0-0015-4C7C-9FC1-C60FE8A6530F}" destId="{E9C7C912-FC09-4D0D-A4C5-2EA54C03951C}" srcOrd="0" destOrd="0" parTransId="{5498CE3C-7221-4969-880D-456A92A2F360}" sibTransId="{58DD4049-F504-47AA-85C2-7515590D5FDD}"/>
    <dgm:cxn modelId="{C8F751B0-BDE7-4616-8961-3F9CD8E17B24}" type="presOf" srcId="{C00CC58E-4366-46B7-8CF1-5324F67D573F}" destId="{FFF92942-33C5-499A-B540-F229710FE788}" srcOrd="1" destOrd="0" presId="urn:microsoft.com/office/officeart/2005/8/layout/process4"/>
    <dgm:cxn modelId="{72B446CA-E4F4-43EA-BBDC-184BDFC0E987}" type="presOf" srcId="{C00CC58E-4366-46B7-8CF1-5324F67D573F}" destId="{F116CEB5-970F-4260-93CB-CCF503250C33}" srcOrd="0" destOrd="0" presId="urn:microsoft.com/office/officeart/2005/8/layout/process4"/>
    <dgm:cxn modelId="{77752DDC-AA4A-4CC8-8292-68CDFBF89690}" srcId="{67D53D99-8909-4FC5-B5C2-437CC6CA5706}" destId="{C00CC58E-4366-46B7-8CF1-5324F67D573F}" srcOrd="1" destOrd="0" parTransId="{10987185-131C-4BB2-98A0-C8E5260EF566}" sibTransId="{544DAF40-0AD3-4637-8ED7-65983CFB83F6}"/>
    <dgm:cxn modelId="{AEF12AE0-8A36-483B-BF38-E64639E60896}" type="presOf" srcId="{75F7D625-9CD8-4ED5-AEB4-FAE603A4487D}" destId="{F1129AC7-9354-4AF9-9478-6347DACC61EE}" srcOrd="0" destOrd="0" presId="urn:microsoft.com/office/officeart/2005/8/layout/process4"/>
    <dgm:cxn modelId="{980F9AE5-5F25-4D7E-8AD0-D34F092DD0F3}" type="presOf" srcId="{67D53D99-8909-4FC5-B5C2-437CC6CA5706}" destId="{EC5107D3-A46E-47D7-A8CC-E15B94E308FB}" srcOrd="0" destOrd="0" presId="urn:microsoft.com/office/officeart/2005/8/layout/process4"/>
    <dgm:cxn modelId="{0EBE75FD-C793-4106-8E1B-1F483A138B19}" type="presOf" srcId="{D9DE2FC0-0015-4C7C-9FC1-C60FE8A6530F}" destId="{A9599DF1-8DE0-41AC-A875-433971F0B6F2}" srcOrd="0" destOrd="0" presId="urn:microsoft.com/office/officeart/2005/8/layout/process4"/>
    <dgm:cxn modelId="{21A0C92F-72A7-4927-A485-1337FA92A76E}" type="presParOf" srcId="{EC5107D3-A46E-47D7-A8CC-E15B94E308FB}" destId="{26A5ADBD-81DA-4394-AB2D-EBF8D76D5C4B}" srcOrd="0" destOrd="0" presId="urn:microsoft.com/office/officeart/2005/8/layout/process4"/>
    <dgm:cxn modelId="{7B20162C-6EFD-4545-8E53-3313D941BBBA}" type="presParOf" srcId="{26A5ADBD-81DA-4394-AB2D-EBF8D76D5C4B}" destId="{A9599DF1-8DE0-41AC-A875-433971F0B6F2}" srcOrd="0" destOrd="0" presId="urn:microsoft.com/office/officeart/2005/8/layout/process4"/>
    <dgm:cxn modelId="{D8B1A764-BD63-4A81-977D-504CB64B2154}" type="presParOf" srcId="{26A5ADBD-81DA-4394-AB2D-EBF8D76D5C4B}" destId="{DEB14052-0619-4CF1-9255-3018EBF8ACE9}" srcOrd="1" destOrd="0" presId="urn:microsoft.com/office/officeart/2005/8/layout/process4"/>
    <dgm:cxn modelId="{148BB6E9-2A5F-4F8C-B3ED-D7E340121E87}" type="presParOf" srcId="{26A5ADBD-81DA-4394-AB2D-EBF8D76D5C4B}" destId="{783AF019-99EA-4D82-A39D-B16A40F76F7B}" srcOrd="2" destOrd="0" presId="urn:microsoft.com/office/officeart/2005/8/layout/process4"/>
    <dgm:cxn modelId="{D78CD1CB-7D13-44C9-8691-BC8297D3BA00}" type="presParOf" srcId="{783AF019-99EA-4D82-A39D-B16A40F76F7B}" destId="{7D527DFE-0389-43A2-911A-FB0A8F7ADF33}" srcOrd="0" destOrd="0" presId="urn:microsoft.com/office/officeart/2005/8/layout/process4"/>
    <dgm:cxn modelId="{1476A52A-66D7-4839-A121-A5448C283E84}" type="presParOf" srcId="{783AF019-99EA-4D82-A39D-B16A40F76F7B}" destId="{A1270E33-554E-468C-AB67-2A164EBBB402}" srcOrd="1" destOrd="0" presId="urn:microsoft.com/office/officeart/2005/8/layout/process4"/>
    <dgm:cxn modelId="{520EFD70-134B-4BD3-B718-BF508AD0CE4F}" type="presParOf" srcId="{EC5107D3-A46E-47D7-A8CC-E15B94E308FB}" destId="{E15C1AEC-6E1C-4612-BAF3-94820E0FFBF8}" srcOrd="1" destOrd="0" presId="urn:microsoft.com/office/officeart/2005/8/layout/process4"/>
    <dgm:cxn modelId="{4B174DBC-A2F2-43C5-BCBC-337C7A40C1E5}" type="presParOf" srcId="{EC5107D3-A46E-47D7-A8CC-E15B94E308FB}" destId="{EC57961B-499D-4984-BEE5-761E04A34DD7}" srcOrd="2" destOrd="0" presId="urn:microsoft.com/office/officeart/2005/8/layout/process4"/>
    <dgm:cxn modelId="{E1C7CF4B-AE2B-43DC-A5F8-A1A4927DAE59}" type="presParOf" srcId="{EC57961B-499D-4984-BEE5-761E04A34DD7}" destId="{F116CEB5-970F-4260-93CB-CCF503250C33}" srcOrd="0" destOrd="0" presId="urn:microsoft.com/office/officeart/2005/8/layout/process4"/>
    <dgm:cxn modelId="{FF6B3408-65AC-4472-9D51-71CBDC00BA21}" type="presParOf" srcId="{EC57961B-499D-4984-BEE5-761E04A34DD7}" destId="{FFF92942-33C5-499A-B540-F229710FE788}" srcOrd="1" destOrd="0" presId="urn:microsoft.com/office/officeart/2005/8/layout/process4"/>
    <dgm:cxn modelId="{4555B52A-8050-4FCF-94A9-7A80B74F9021}" type="presParOf" srcId="{EC57961B-499D-4984-BEE5-761E04A34DD7}" destId="{6A322667-1215-4F93-A7DF-AAC4DCF0D6AA}" srcOrd="2" destOrd="0" presId="urn:microsoft.com/office/officeart/2005/8/layout/process4"/>
    <dgm:cxn modelId="{BB6B1B08-1BD8-4143-B15A-D5F1A115E0FB}" type="presParOf" srcId="{6A322667-1215-4F93-A7DF-AAC4DCF0D6AA}" destId="{F22EC151-73B4-437A-946A-169E77729197}" srcOrd="0" destOrd="0" presId="urn:microsoft.com/office/officeart/2005/8/layout/process4"/>
    <dgm:cxn modelId="{B8F09BDC-6CC3-4043-B21D-AB1987028BFD}" type="presParOf" srcId="{6A322667-1215-4F93-A7DF-AAC4DCF0D6AA}" destId="{F1129AC7-9354-4AF9-9478-6347DACC61EE}" srcOrd="1" destOrd="0" presId="urn:microsoft.com/office/officeart/2005/8/layout/process4"/>
    <dgm:cxn modelId="{4DC9FF86-1F15-43F4-8D4C-087505D4867D}" type="presParOf" srcId="{EC5107D3-A46E-47D7-A8CC-E15B94E308FB}" destId="{632A6985-3543-4E6D-9EE4-460C01B2A211}" srcOrd="3" destOrd="0" presId="urn:microsoft.com/office/officeart/2005/8/layout/process4"/>
    <dgm:cxn modelId="{C170B63F-C02B-4AEE-9F2B-4517F3C3D1C1}" type="presParOf" srcId="{EC5107D3-A46E-47D7-A8CC-E15B94E308FB}" destId="{C61FDDE0-0BDD-493C-AE53-E0D8611EBDAE}" srcOrd="4" destOrd="0" presId="urn:microsoft.com/office/officeart/2005/8/layout/process4"/>
    <dgm:cxn modelId="{6515BF3C-DCED-46A2-88BD-660183F12EBE}" type="presParOf" srcId="{C61FDDE0-0BDD-493C-AE53-E0D8611EBDAE}" destId="{69C668C4-AEF5-4935-AFFA-A03692021C5B}" srcOrd="0" destOrd="0" presId="urn:microsoft.com/office/officeart/2005/8/layout/process4"/>
    <dgm:cxn modelId="{B1BB4750-CE3B-4253-9D93-88735F6227AC}" type="presParOf" srcId="{C61FDDE0-0BDD-493C-AE53-E0D8611EBDAE}" destId="{C433511D-4357-4045-B3B4-F4916ECD3D9A}" srcOrd="1" destOrd="0" presId="urn:microsoft.com/office/officeart/2005/8/layout/process4"/>
    <dgm:cxn modelId="{5673EE46-15E0-4CF8-9E7A-7AD916F8ED7B}" type="presParOf" srcId="{C61FDDE0-0BDD-493C-AE53-E0D8611EBDAE}" destId="{62F999A1-9CC0-4C18-B5F8-9A6463671925}" srcOrd="2" destOrd="0" presId="urn:microsoft.com/office/officeart/2005/8/layout/process4"/>
    <dgm:cxn modelId="{6A6F1851-41DE-4100-B431-45A158874056}" type="presParOf" srcId="{62F999A1-9CC0-4C18-B5F8-9A6463671925}" destId="{7CBEB4D7-6FF2-4197-BFD3-6AD207E420F4}" srcOrd="0" destOrd="0" presId="urn:microsoft.com/office/officeart/2005/8/layout/process4"/>
    <dgm:cxn modelId="{AA5DD1BD-9C50-470B-B63F-AA6AF2D4B6FC}" type="presParOf" srcId="{62F999A1-9CC0-4C18-B5F8-9A6463671925}" destId="{D7F75ADA-4790-426E-9741-9AB811A64FAB}" srcOrd="1" destOrd="0" presId="urn:microsoft.com/office/officeart/2005/8/layout/process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8DA8A4-268F-4647-BB80-4D8D6F13C8FD}"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kumimoji="1" lang="ja-JP" altLang="en-US"/>
        </a:p>
      </dgm:t>
    </dgm:pt>
    <dgm:pt modelId="{41A213E5-38D4-4464-AB8A-14CA4B158A2C}">
      <dgm:prSet phldrT="[テキスト]" custT="1"/>
      <dgm:spPr>
        <a:pattFill prst="pct50">
          <a:fgClr>
            <a:srgbClr val="FFFF00"/>
          </a:fgClr>
          <a:bgClr>
            <a:srgbClr val="FFFFCC"/>
          </a:bgClr>
        </a:pattFill>
        <a:ln>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dgm:spPr>
      <dgm:t>
        <a:bodyPr/>
        <a:lstStyle/>
        <a:p>
          <a:pPr algn="ctr"/>
          <a:r>
            <a:rPr kumimoji="1" lang="ja-JP" altLang="en-US" sz="3200" b="1" dirty="0">
              <a:ln w="3175">
                <a:solidFill>
                  <a:sysClr val="windowText" lastClr="000000"/>
                </a:solidFill>
              </a:ln>
              <a:solidFill>
                <a:srgbClr val="C00000"/>
              </a:solidFill>
            </a:rPr>
            <a:t>受援体制の構築</a:t>
          </a:r>
        </a:p>
      </dgm:t>
    </dgm:pt>
    <dgm:pt modelId="{DD5BF878-B548-452B-BC6D-F170782BFDC4}" type="parTrans" cxnId="{D9A96ECE-0364-49F9-BBEC-280137911AC9}">
      <dgm:prSet/>
      <dgm:spPr/>
      <dgm:t>
        <a:bodyPr/>
        <a:lstStyle/>
        <a:p>
          <a:endParaRPr kumimoji="1" lang="ja-JP" altLang="en-US"/>
        </a:p>
      </dgm:t>
    </dgm:pt>
    <dgm:pt modelId="{3F09390D-A729-4BD2-8773-9ED0B8710A07}" type="sibTrans" cxnId="{D9A96ECE-0364-49F9-BBEC-280137911AC9}">
      <dgm:prSet/>
      <dgm:spPr/>
      <dgm:t>
        <a:bodyPr/>
        <a:lstStyle/>
        <a:p>
          <a:endParaRPr kumimoji="1" lang="ja-JP" altLang="en-US"/>
        </a:p>
      </dgm:t>
    </dgm:pt>
    <dgm:pt modelId="{F6A78853-04EB-4179-A734-E75E2D792E21}">
      <dgm:prSet phldrT="[テキスト]" custT="1"/>
      <dgm:spPr>
        <a:pattFill prst="pct50">
          <a:fgClr>
            <a:schemeClr val="accent5">
              <a:lumMod val="40000"/>
              <a:lumOff val="60000"/>
            </a:schemeClr>
          </a:fgClr>
          <a:bgClr>
            <a:srgbClr val="FFD9D9"/>
          </a:bgClr>
        </a:pattFill>
        <a:ln>
          <a:solidFill>
            <a:srgbClr val="7030A0"/>
          </a:solidFill>
        </a:ln>
        <a:effectLst>
          <a:outerShdw blurRad="50800" dist="38100" dir="2700000" algn="tl" rotWithShape="0">
            <a:prstClr val="black">
              <a:alpha val="40000"/>
            </a:prstClr>
          </a:outerShdw>
        </a:effectLst>
        <a:scene3d>
          <a:camera prst="orthographicFront"/>
          <a:lightRig rig="threePt" dir="t"/>
        </a:scene3d>
        <a:sp3d>
          <a:bevelT/>
        </a:sp3d>
      </dgm:spPr>
      <dgm:t>
        <a:bodyPr/>
        <a:lstStyle/>
        <a:p>
          <a:pPr algn="ctr"/>
          <a:r>
            <a:rPr kumimoji="1" lang="ja-JP" altLang="en-US" sz="3200" b="1" dirty="0">
              <a:ln w="3175">
                <a:solidFill>
                  <a:sysClr val="windowText" lastClr="000000"/>
                </a:solidFill>
              </a:ln>
              <a:solidFill>
                <a:srgbClr val="C00000"/>
              </a:solidFill>
            </a:rPr>
            <a:t>小規模事業体への支援のあり方</a:t>
          </a:r>
        </a:p>
      </dgm:t>
    </dgm:pt>
    <dgm:pt modelId="{B0AECF55-894D-442A-894C-6FEC68DEBB3B}" type="parTrans" cxnId="{7036D6B4-031E-446F-9A64-8139A46F80AB}">
      <dgm:prSet/>
      <dgm:spPr/>
      <dgm:t>
        <a:bodyPr/>
        <a:lstStyle/>
        <a:p>
          <a:endParaRPr kumimoji="1" lang="ja-JP" altLang="en-US"/>
        </a:p>
      </dgm:t>
    </dgm:pt>
    <dgm:pt modelId="{C232F5F9-B9B2-4ECB-8808-43858F4A0251}" type="sibTrans" cxnId="{7036D6B4-031E-446F-9A64-8139A46F80AB}">
      <dgm:prSet/>
      <dgm:spPr/>
      <dgm:t>
        <a:bodyPr/>
        <a:lstStyle/>
        <a:p>
          <a:endParaRPr kumimoji="1" lang="ja-JP" altLang="en-US"/>
        </a:p>
      </dgm:t>
    </dgm:pt>
    <dgm:pt modelId="{0E51B4FD-8618-47C5-BEBA-A356E5EAF22B}" type="pres">
      <dgm:prSet presAssocID="{AA8DA8A4-268F-4647-BB80-4D8D6F13C8FD}" presName="linear" presStyleCnt="0">
        <dgm:presLayoutVars>
          <dgm:dir/>
          <dgm:resizeHandles val="exact"/>
        </dgm:presLayoutVars>
      </dgm:prSet>
      <dgm:spPr/>
    </dgm:pt>
    <dgm:pt modelId="{3D7424BD-169F-4422-9679-7E45E2174417}" type="pres">
      <dgm:prSet presAssocID="{41A213E5-38D4-4464-AB8A-14CA4B158A2C}" presName="comp" presStyleCnt="0"/>
      <dgm:spPr/>
    </dgm:pt>
    <dgm:pt modelId="{BF663A70-36AA-4AC1-A3F6-3C8096A1A675}" type="pres">
      <dgm:prSet presAssocID="{41A213E5-38D4-4464-AB8A-14CA4B158A2C}" presName="box" presStyleLbl="node1" presStyleIdx="0" presStyleCnt="2"/>
      <dgm:spPr/>
    </dgm:pt>
    <dgm:pt modelId="{60BF9A35-C1D2-4B61-81E1-0DDCC700F80F}" type="pres">
      <dgm:prSet presAssocID="{41A213E5-38D4-4464-AB8A-14CA4B158A2C}" presName="img" presStyleLbl="fgImgPlace1" presStyleIdx="0" presStyleCnt="2"/>
      <dgm:spPr>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5000" r="-15000"/>
          </a:stretch>
        </a:blipFill>
        <a:ln>
          <a:solidFill>
            <a:srgbClr val="FFC000"/>
          </a:solidFill>
        </a:ln>
        <a:effectLst>
          <a:outerShdw blurRad="50800" dist="38100" dir="2700000" algn="tl" rotWithShape="0">
            <a:schemeClr val="tx1">
              <a:alpha val="40000"/>
            </a:schemeClr>
          </a:outerShdw>
        </a:effectLst>
        <a:scene3d>
          <a:camera prst="orthographicFront"/>
          <a:lightRig rig="threePt" dir="t"/>
        </a:scene3d>
        <a:sp3d>
          <a:bevelT/>
        </a:sp3d>
      </dgm:spPr>
      <dgm:extLst>
        <a:ext uri="{E40237B7-FDA0-4F09-8148-C483321AD2D9}">
          <dgm14:cNvPr xmlns:dgm14="http://schemas.microsoft.com/office/drawing/2010/diagram" id="0" name="" descr="握手"/>
        </a:ext>
      </dgm:extLst>
    </dgm:pt>
    <dgm:pt modelId="{D6C9E2BD-E7BF-416F-AE45-0224CF042EEF}" type="pres">
      <dgm:prSet presAssocID="{41A213E5-38D4-4464-AB8A-14CA4B158A2C}" presName="text" presStyleLbl="node1" presStyleIdx="0" presStyleCnt="2">
        <dgm:presLayoutVars>
          <dgm:bulletEnabled val="1"/>
        </dgm:presLayoutVars>
      </dgm:prSet>
      <dgm:spPr/>
    </dgm:pt>
    <dgm:pt modelId="{6042A043-3F3D-4325-BE2A-246A5FB2DBF9}" type="pres">
      <dgm:prSet presAssocID="{3F09390D-A729-4BD2-8773-9ED0B8710A07}" presName="spacer" presStyleCnt="0"/>
      <dgm:spPr/>
    </dgm:pt>
    <dgm:pt modelId="{D1D89F73-7D33-411F-B0DB-257B00838E61}" type="pres">
      <dgm:prSet presAssocID="{F6A78853-04EB-4179-A734-E75E2D792E21}" presName="comp" presStyleCnt="0"/>
      <dgm:spPr/>
    </dgm:pt>
    <dgm:pt modelId="{A0D80723-A80F-4EA4-A7E9-CE59BF349A5F}" type="pres">
      <dgm:prSet presAssocID="{F6A78853-04EB-4179-A734-E75E2D792E21}" presName="box" presStyleLbl="node1" presStyleIdx="1" presStyleCnt="2" custLinFactNeighborX="11111" custLinFactNeighborY="-3704"/>
      <dgm:spPr/>
    </dgm:pt>
    <dgm:pt modelId="{25B8FFEA-5185-4CA4-9997-D3CDC5316BE4}" type="pres">
      <dgm:prSet presAssocID="{F6A78853-04EB-4179-A734-E75E2D792E21}" presName="img" presStyleLbl="fgImgPlace1" presStyleIdx="1" presStyleCnt="2" custLinFactNeighborY="-1176"/>
      <dgm:spPr>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5000" r="-15000"/>
          </a:stretch>
        </a:blipFill>
        <a:ln>
          <a:solidFill>
            <a:srgbClr val="7030A0"/>
          </a:solidFill>
        </a:ln>
        <a:effectLst>
          <a:outerShdw blurRad="50800" dist="38100" dir="2700000" algn="tl" rotWithShape="0">
            <a:prstClr val="black">
              <a:alpha val="40000"/>
            </a:prstClr>
          </a:outerShdw>
        </a:effectLst>
        <a:scene3d>
          <a:camera prst="orthographicFront"/>
          <a:lightRig rig="threePt" dir="t"/>
        </a:scene3d>
        <a:sp3d>
          <a:bevelT/>
        </a:sp3d>
      </dgm:spPr>
      <dgm:extLst>
        <a:ext uri="{E40237B7-FDA0-4F09-8148-C483321AD2D9}">
          <dgm14:cNvPr xmlns:dgm14="http://schemas.microsoft.com/office/drawing/2010/diagram" id="0" name="" descr="疑問"/>
        </a:ext>
      </dgm:extLst>
    </dgm:pt>
    <dgm:pt modelId="{19BA13D2-5411-4A41-A0FC-33BFE104FD19}" type="pres">
      <dgm:prSet presAssocID="{F6A78853-04EB-4179-A734-E75E2D792E21}" presName="text" presStyleLbl="node1" presStyleIdx="1" presStyleCnt="2">
        <dgm:presLayoutVars>
          <dgm:bulletEnabled val="1"/>
        </dgm:presLayoutVars>
      </dgm:prSet>
      <dgm:spPr/>
    </dgm:pt>
  </dgm:ptLst>
  <dgm:cxnLst>
    <dgm:cxn modelId="{7036D6B4-031E-446F-9A64-8139A46F80AB}" srcId="{AA8DA8A4-268F-4647-BB80-4D8D6F13C8FD}" destId="{F6A78853-04EB-4179-A734-E75E2D792E21}" srcOrd="1" destOrd="0" parTransId="{B0AECF55-894D-442A-894C-6FEC68DEBB3B}" sibTransId="{C232F5F9-B9B2-4ECB-8808-43858F4A0251}"/>
    <dgm:cxn modelId="{D9A96ECE-0364-49F9-BBEC-280137911AC9}" srcId="{AA8DA8A4-268F-4647-BB80-4D8D6F13C8FD}" destId="{41A213E5-38D4-4464-AB8A-14CA4B158A2C}" srcOrd="0" destOrd="0" parTransId="{DD5BF878-B548-452B-BC6D-F170782BFDC4}" sibTransId="{3F09390D-A729-4BD2-8773-9ED0B8710A07}"/>
    <dgm:cxn modelId="{F13518D9-1CC8-4AAE-859B-34666CE1BD43}" type="presOf" srcId="{41A213E5-38D4-4464-AB8A-14CA4B158A2C}" destId="{BF663A70-36AA-4AC1-A3F6-3C8096A1A675}" srcOrd="0" destOrd="0" presId="urn:microsoft.com/office/officeart/2005/8/layout/vList4"/>
    <dgm:cxn modelId="{C2F721DB-A636-4349-8819-F93C4F00C936}" type="presOf" srcId="{AA8DA8A4-268F-4647-BB80-4D8D6F13C8FD}" destId="{0E51B4FD-8618-47C5-BEBA-A356E5EAF22B}" srcOrd="0" destOrd="0" presId="urn:microsoft.com/office/officeart/2005/8/layout/vList4"/>
    <dgm:cxn modelId="{65CD8EE2-8DD5-4E68-99FA-79378A01E3CF}" type="presOf" srcId="{41A213E5-38D4-4464-AB8A-14CA4B158A2C}" destId="{D6C9E2BD-E7BF-416F-AE45-0224CF042EEF}" srcOrd="1" destOrd="0" presId="urn:microsoft.com/office/officeart/2005/8/layout/vList4"/>
    <dgm:cxn modelId="{9583A9FB-E6F3-4809-9950-A2A04066A105}" type="presOf" srcId="{F6A78853-04EB-4179-A734-E75E2D792E21}" destId="{A0D80723-A80F-4EA4-A7E9-CE59BF349A5F}" srcOrd="0" destOrd="0" presId="urn:microsoft.com/office/officeart/2005/8/layout/vList4"/>
    <dgm:cxn modelId="{793CFBFD-455B-44EF-AAC6-FBE090ECDFC8}" type="presOf" srcId="{F6A78853-04EB-4179-A734-E75E2D792E21}" destId="{19BA13D2-5411-4A41-A0FC-33BFE104FD19}" srcOrd="1" destOrd="0" presId="urn:microsoft.com/office/officeart/2005/8/layout/vList4"/>
    <dgm:cxn modelId="{23A98125-B2BC-45D5-B952-EF32CC96A290}" type="presParOf" srcId="{0E51B4FD-8618-47C5-BEBA-A356E5EAF22B}" destId="{3D7424BD-169F-4422-9679-7E45E2174417}" srcOrd="0" destOrd="0" presId="urn:microsoft.com/office/officeart/2005/8/layout/vList4"/>
    <dgm:cxn modelId="{DC159C04-7669-4D42-8232-4085133B4AC3}" type="presParOf" srcId="{3D7424BD-169F-4422-9679-7E45E2174417}" destId="{BF663A70-36AA-4AC1-A3F6-3C8096A1A675}" srcOrd="0" destOrd="0" presId="urn:microsoft.com/office/officeart/2005/8/layout/vList4"/>
    <dgm:cxn modelId="{0628B5BD-6FD0-4C2C-8248-0C475CA31673}" type="presParOf" srcId="{3D7424BD-169F-4422-9679-7E45E2174417}" destId="{60BF9A35-C1D2-4B61-81E1-0DDCC700F80F}" srcOrd="1" destOrd="0" presId="urn:microsoft.com/office/officeart/2005/8/layout/vList4"/>
    <dgm:cxn modelId="{897BDF05-3180-401B-80F0-4C6ED7AFA110}" type="presParOf" srcId="{3D7424BD-169F-4422-9679-7E45E2174417}" destId="{D6C9E2BD-E7BF-416F-AE45-0224CF042EEF}" srcOrd="2" destOrd="0" presId="urn:microsoft.com/office/officeart/2005/8/layout/vList4"/>
    <dgm:cxn modelId="{C0C024A5-436A-41A6-BB0E-D7D0F742187A}" type="presParOf" srcId="{0E51B4FD-8618-47C5-BEBA-A356E5EAF22B}" destId="{6042A043-3F3D-4325-BE2A-246A5FB2DBF9}" srcOrd="1" destOrd="0" presId="urn:microsoft.com/office/officeart/2005/8/layout/vList4"/>
    <dgm:cxn modelId="{20AB59CA-F9D1-4C28-B160-62F8FEF8BA51}" type="presParOf" srcId="{0E51B4FD-8618-47C5-BEBA-A356E5EAF22B}" destId="{D1D89F73-7D33-411F-B0DB-257B00838E61}" srcOrd="2" destOrd="0" presId="urn:microsoft.com/office/officeart/2005/8/layout/vList4"/>
    <dgm:cxn modelId="{5025190D-35C2-4827-87E3-1877D1D98DCB}" type="presParOf" srcId="{D1D89F73-7D33-411F-B0DB-257B00838E61}" destId="{A0D80723-A80F-4EA4-A7E9-CE59BF349A5F}" srcOrd="0" destOrd="0" presId="urn:microsoft.com/office/officeart/2005/8/layout/vList4"/>
    <dgm:cxn modelId="{4956A452-BBF5-4745-BAEF-2E2FB0812DFC}" type="presParOf" srcId="{D1D89F73-7D33-411F-B0DB-257B00838E61}" destId="{25B8FFEA-5185-4CA4-9997-D3CDC5316BE4}" srcOrd="1" destOrd="0" presId="urn:microsoft.com/office/officeart/2005/8/layout/vList4"/>
    <dgm:cxn modelId="{DB7C7E76-5502-4030-B940-F9C3A8C96031}" type="presParOf" srcId="{D1D89F73-7D33-411F-B0DB-257B00838E61}" destId="{19BA13D2-5411-4A41-A0FC-33BFE104FD19}" srcOrd="2" destOrd="0" presId="urn:microsoft.com/office/officeart/2005/8/layout/vList4"/>
  </dgm:cxnLst>
  <dgm:bg>
    <a:effectLst>
      <a:outerShdw blurRad="50800" dist="38100" dir="2700000" algn="tl" rotWithShape="0">
        <a:prstClr val="black">
          <a:alpha val="40000"/>
        </a:prstClr>
      </a:outerShdw>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EC9381-BE72-44F7-943B-C37C22D6E53E}"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kumimoji="1" lang="ja-JP" altLang="en-US"/>
        </a:p>
      </dgm:t>
    </dgm:pt>
    <dgm:pt modelId="{BC152BFD-6E41-49F5-A1FF-B565C0E3F187}">
      <dgm:prSet phldrT="[テキスト]"/>
      <dgm:spPr>
        <a:effectLst>
          <a:outerShdw blurRad="50800" dist="38100" dir="2700000" algn="tl" rotWithShape="0">
            <a:prstClr val="black">
              <a:alpha val="40000"/>
            </a:prstClr>
          </a:outerShdw>
        </a:effectLst>
      </dgm:spPr>
      <dgm:t>
        <a:bodyPr/>
        <a:lstStyle/>
        <a:p>
          <a:r>
            <a:rPr kumimoji="1" lang="ja-JP" altLang="en-US" b="1" dirty="0">
              <a:ln w="3175">
                <a:solidFill>
                  <a:srgbClr val="004D86"/>
                </a:solidFill>
              </a:ln>
            </a:rPr>
            <a:t>国</a:t>
          </a:r>
        </a:p>
      </dgm:t>
    </dgm:pt>
    <dgm:pt modelId="{DE67DA6A-8AC8-4FC4-96EF-AB1A92E64B9F}" type="parTrans" cxnId="{2B181CDC-520C-49AF-BAFB-6DA085BB0887}">
      <dgm:prSet/>
      <dgm:spPr/>
      <dgm:t>
        <a:bodyPr/>
        <a:lstStyle/>
        <a:p>
          <a:endParaRPr kumimoji="1" lang="ja-JP" altLang="en-US"/>
        </a:p>
      </dgm:t>
    </dgm:pt>
    <dgm:pt modelId="{EC9CD507-F51F-4ACD-8B5C-A75B5C414105}" type="sibTrans" cxnId="{2B181CDC-520C-49AF-BAFB-6DA085BB0887}">
      <dgm:prSet/>
      <dgm:spPr/>
      <dgm:t>
        <a:bodyPr/>
        <a:lstStyle/>
        <a:p>
          <a:endParaRPr kumimoji="1" lang="ja-JP" altLang="en-US"/>
        </a:p>
      </dgm:t>
    </dgm:pt>
    <dgm:pt modelId="{B38CB68C-5E20-4C51-AE71-390783989970}">
      <dgm:prSet phldrT="[テキスト]" custT="1"/>
      <dgm:spPr>
        <a:solidFill>
          <a:schemeClr val="bg1">
            <a:alpha val="90000"/>
          </a:schemeClr>
        </a:solidFill>
        <a:ln w="31750">
          <a:solidFill>
            <a:schemeClr val="accent5">
              <a:lumMod val="75000"/>
              <a:alpha val="90000"/>
            </a:schemeClr>
          </a:solidFill>
        </a:ln>
        <a:effectLst>
          <a:outerShdw blurRad="50800" dist="38100" dir="2700000" algn="tl" rotWithShape="0">
            <a:prstClr val="black">
              <a:alpha val="40000"/>
            </a:prstClr>
          </a:outerShdw>
        </a:effectLst>
      </dgm:spPr>
      <dgm:t>
        <a:bodyPr/>
        <a:lstStyle/>
        <a:p>
          <a:r>
            <a:rPr kumimoji="1" lang="ja-JP" altLang="en-US" sz="3200" b="1" dirty="0">
              <a:solidFill>
                <a:schemeClr val="tx1">
                  <a:lumMod val="85000"/>
                  <a:lumOff val="15000"/>
                </a:schemeClr>
              </a:solidFill>
            </a:rPr>
            <a:t>防 災 基 本 計 画</a:t>
          </a:r>
        </a:p>
      </dgm:t>
    </dgm:pt>
    <dgm:pt modelId="{09AFA9F5-F8F9-4693-9DAA-F476FEA4DD8B}" type="parTrans" cxnId="{D1565AD2-1B0B-4858-9B29-99321F89D666}">
      <dgm:prSet/>
      <dgm:spPr/>
      <dgm:t>
        <a:bodyPr/>
        <a:lstStyle/>
        <a:p>
          <a:endParaRPr kumimoji="1" lang="ja-JP" altLang="en-US"/>
        </a:p>
      </dgm:t>
    </dgm:pt>
    <dgm:pt modelId="{D854EB00-FB6C-4ABB-AD16-7F47C136BDCA}" type="sibTrans" cxnId="{D1565AD2-1B0B-4858-9B29-99321F89D666}">
      <dgm:prSet/>
      <dgm:spPr/>
      <dgm:t>
        <a:bodyPr/>
        <a:lstStyle/>
        <a:p>
          <a:endParaRPr kumimoji="1" lang="ja-JP" altLang="en-US"/>
        </a:p>
      </dgm:t>
    </dgm:pt>
    <dgm:pt modelId="{B1D4363A-05D0-485E-B6FC-8D6C3DE73DF9}">
      <dgm:prSet phldrT="[テキスト]"/>
      <dgm:spPr>
        <a:effectLst>
          <a:outerShdw blurRad="50800" dist="38100" dir="2700000" algn="tl" rotWithShape="0">
            <a:prstClr val="black">
              <a:alpha val="40000"/>
            </a:prstClr>
          </a:outerShdw>
        </a:effectLst>
      </dgm:spPr>
      <dgm:t>
        <a:bodyPr/>
        <a:lstStyle/>
        <a:p>
          <a:r>
            <a:rPr kumimoji="1" lang="ja-JP" altLang="en-US" b="1" dirty="0">
              <a:ln w="3175">
                <a:solidFill>
                  <a:srgbClr val="00B050"/>
                </a:solidFill>
              </a:ln>
            </a:rPr>
            <a:t>都道府県</a:t>
          </a:r>
        </a:p>
      </dgm:t>
    </dgm:pt>
    <dgm:pt modelId="{96756A38-E330-4582-B6F5-5DD6202914AB}" type="parTrans" cxnId="{F1ECA132-735D-41C4-81F9-EFF3D5C3B3A8}">
      <dgm:prSet/>
      <dgm:spPr/>
      <dgm:t>
        <a:bodyPr/>
        <a:lstStyle/>
        <a:p>
          <a:endParaRPr kumimoji="1" lang="ja-JP" altLang="en-US"/>
        </a:p>
      </dgm:t>
    </dgm:pt>
    <dgm:pt modelId="{BE5F7E48-CAFE-4CE5-A9EE-44F03B4DECCF}" type="sibTrans" cxnId="{F1ECA132-735D-41C4-81F9-EFF3D5C3B3A8}">
      <dgm:prSet/>
      <dgm:spPr/>
      <dgm:t>
        <a:bodyPr/>
        <a:lstStyle/>
        <a:p>
          <a:endParaRPr kumimoji="1" lang="ja-JP" altLang="en-US"/>
        </a:p>
      </dgm:t>
    </dgm:pt>
    <dgm:pt modelId="{BBDB4152-9A0C-4EA9-BFDA-F2E0DF470C52}">
      <dgm:prSet phldrT="[テキスト]" custT="1"/>
      <dgm:spPr>
        <a:solidFill>
          <a:schemeClr val="bg1"/>
        </a:solidFill>
        <a:ln w="31750">
          <a:solidFill>
            <a:srgbClr val="00B050">
              <a:alpha val="90000"/>
            </a:srgbClr>
          </a:solidFill>
        </a:ln>
        <a:effectLst>
          <a:outerShdw blurRad="50800" dist="38100" dir="2700000" algn="tl" rotWithShape="0">
            <a:prstClr val="black">
              <a:alpha val="40000"/>
            </a:prstClr>
          </a:outerShdw>
        </a:effectLst>
      </dgm:spPr>
      <dgm:t>
        <a:bodyPr/>
        <a:lstStyle/>
        <a:p>
          <a:r>
            <a:rPr kumimoji="1" lang="ja-JP" altLang="en-US" sz="3200" b="1" dirty="0">
              <a:solidFill>
                <a:schemeClr val="tx1">
                  <a:lumMod val="85000"/>
                  <a:lumOff val="15000"/>
                </a:schemeClr>
              </a:solidFill>
            </a:rPr>
            <a:t>○○県地域防災計画</a:t>
          </a:r>
        </a:p>
      </dgm:t>
    </dgm:pt>
    <dgm:pt modelId="{19FF25DE-206A-4DCF-A893-78C77553959D}" type="parTrans" cxnId="{D23ED45D-2A1B-41BF-AC4A-C5D7A818C7AC}">
      <dgm:prSet/>
      <dgm:spPr/>
      <dgm:t>
        <a:bodyPr/>
        <a:lstStyle/>
        <a:p>
          <a:endParaRPr kumimoji="1" lang="ja-JP" altLang="en-US"/>
        </a:p>
      </dgm:t>
    </dgm:pt>
    <dgm:pt modelId="{CD46F35F-CB3F-4C4A-8AE4-5D923985CEFB}" type="sibTrans" cxnId="{D23ED45D-2A1B-41BF-AC4A-C5D7A818C7AC}">
      <dgm:prSet/>
      <dgm:spPr/>
      <dgm:t>
        <a:bodyPr/>
        <a:lstStyle/>
        <a:p>
          <a:endParaRPr kumimoji="1" lang="ja-JP" altLang="en-US"/>
        </a:p>
      </dgm:t>
    </dgm:pt>
    <dgm:pt modelId="{026331F0-474B-4497-92D5-5DA3ADAD257C}">
      <dgm:prSet phldrT="[テキスト]"/>
      <dgm:spPr>
        <a:effectLst>
          <a:outerShdw blurRad="50800" dist="38100" dir="2700000" algn="tl" rotWithShape="0">
            <a:prstClr val="black">
              <a:alpha val="40000"/>
            </a:prstClr>
          </a:outerShdw>
        </a:effectLst>
      </dgm:spPr>
      <dgm:t>
        <a:bodyPr/>
        <a:lstStyle/>
        <a:p>
          <a:r>
            <a:rPr kumimoji="1" lang="ja-JP" altLang="en-US" b="1" dirty="0">
              <a:ln>
                <a:solidFill>
                  <a:schemeClr val="accent6">
                    <a:lumMod val="50000"/>
                  </a:schemeClr>
                </a:solidFill>
              </a:ln>
            </a:rPr>
            <a:t>市 町 村</a:t>
          </a:r>
        </a:p>
      </dgm:t>
    </dgm:pt>
    <dgm:pt modelId="{E4954BB1-82E7-421C-8DFE-7945F2C23841}" type="parTrans" cxnId="{5281DE94-5704-4B94-A1EA-9330447409F6}">
      <dgm:prSet/>
      <dgm:spPr/>
      <dgm:t>
        <a:bodyPr/>
        <a:lstStyle/>
        <a:p>
          <a:endParaRPr kumimoji="1" lang="ja-JP" altLang="en-US"/>
        </a:p>
      </dgm:t>
    </dgm:pt>
    <dgm:pt modelId="{E5B479A3-FC77-4032-A4A9-B3E2BD6BACC7}" type="sibTrans" cxnId="{5281DE94-5704-4B94-A1EA-9330447409F6}">
      <dgm:prSet/>
      <dgm:spPr/>
      <dgm:t>
        <a:bodyPr/>
        <a:lstStyle/>
        <a:p>
          <a:endParaRPr kumimoji="1" lang="ja-JP" altLang="en-US"/>
        </a:p>
      </dgm:t>
    </dgm:pt>
    <dgm:pt modelId="{B436FF24-A4B5-40DB-84BC-171C583422D4}">
      <dgm:prSet phldrT="[テキスト]" custT="1"/>
      <dgm:spPr>
        <a:solidFill>
          <a:schemeClr val="bg1">
            <a:alpha val="89804"/>
          </a:schemeClr>
        </a:solidFill>
        <a:ln w="31750">
          <a:solidFill>
            <a:schemeClr val="accent6">
              <a:lumMod val="50000"/>
              <a:alpha val="90000"/>
            </a:schemeClr>
          </a:solidFill>
        </a:ln>
        <a:effectLst>
          <a:outerShdw blurRad="50800" dist="38100" dir="2700000" algn="tl" rotWithShape="0">
            <a:prstClr val="black">
              <a:alpha val="40000"/>
            </a:prstClr>
          </a:outerShdw>
        </a:effectLst>
      </dgm:spPr>
      <dgm:t>
        <a:bodyPr/>
        <a:lstStyle/>
        <a:p>
          <a:r>
            <a:rPr kumimoji="1" lang="ja-JP" altLang="en-US" sz="3200" b="1" dirty="0">
              <a:solidFill>
                <a:schemeClr val="tx1">
                  <a:lumMod val="85000"/>
                  <a:lumOff val="15000"/>
                </a:schemeClr>
              </a:solidFill>
            </a:rPr>
            <a:t>◎△市地域防災計画</a:t>
          </a:r>
        </a:p>
      </dgm:t>
    </dgm:pt>
    <dgm:pt modelId="{6D425813-1A28-4111-9DD1-432EBBD7D82D}" type="parTrans" cxnId="{F32627B3-2BAD-458E-8AD8-1879A99DBE4B}">
      <dgm:prSet/>
      <dgm:spPr/>
      <dgm:t>
        <a:bodyPr/>
        <a:lstStyle/>
        <a:p>
          <a:endParaRPr kumimoji="1" lang="ja-JP" altLang="en-US"/>
        </a:p>
      </dgm:t>
    </dgm:pt>
    <dgm:pt modelId="{ADD2925B-F143-44CC-BA1A-AE2D328D2B60}" type="sibTrans" cxnId="{F32627B3-2BAD-458E-8AD8-1879A99DBE4B}">
      <dgm:prSet/>
      <dgm:spPr/>
      <dgm:t>
        <a:bodyPr/>
        <a:lstStyle/>
        <a:p>
          <a:endParaRPr kumimoji="1" lang="ja-JP" altLang="en-US"/>
        </a:p>
      </dgm:t>
    </dgm:pt>
    <dgm:pt modelId="{CA8B1D53-0ED6-46E3-A64F-48E774BF287B}" type="pres">
      <dgm:prSet presAssocID="{FAEC9381-BE72-44F7-943B-C37C22D6E53E}" presName="Name0" presStyleCnt="0">
        <dgm:presLayoutVars>
          <dgm:dir/>
          <dgm:animLvl val="lvl"/>
          <dgm:resizeHandles val="exact"/>
        </dgm:presLayoutVars>
      </dgm:prSet>
      <dgm:spPr/>
    </dgm:pt>
    <dgm:pt modelId="{D619A525-9CC3-4D43-BAB2-2D3DC2DC7DB4}" type="pres">
      <dgm:prSet presAssocID="{BC152BFD-6E41-49F5-A1FF-B565C0E3F187}" presName="linNode" presStyleCnt="0"/>
      <dgm:spPr/>
    </dgm:pt>
    <dgm:pt modelId="{AEB4146E-17F9-460D-88E0-E3DF877FFF07}" type="pres">
      <dgm:prSet presAssocID="{BC152BFD-6E41-49F5-A1FF-B565C0E3F187}" presName="parentText" presStyleLbl="node1" presStyleIdx="0" presStyleCnt="3">
        <dgm:presLayoutVars>
          <dgm:chMax val="1"/>
          <dgm:bulletEnabled val="1"/>
        </dgm:presLayoutVars>
      </dgm:prSet>
      <dgm:spPr/>
    </dgm:pt>
    <dgm:pt modelId="{94B937E9-4311-441D-89A7-0AD56AFD1878}" type="pres">
      <dgm:prSet presAssocID="{BC152BFD-6E41-49F5-A1FF-B565C0E3F187}" presName="descendantText" presStyleLbl="alignAccFollowNode1" presStyleIdx="0" presStyleCnt="3">
        <dgm:presLayoutVars>
          <dgm:bulletEnabled val="1"/>
        </dgm:presLayoutVars>
      </dgm:prSet>
      <dgm:spPr/>
    </dgm:pt>
    <dgm:pt modelId="{BF1C1C7B-32C2-419F-B769-64BE54B776E1}" type="pres">
      <dgm:prSet presAssocID="{EC9CD507-F51F-4ACD-8B5C-A75B5C414105}" presName="sp" presStyleCnt="0"/>
      <dgm:spPr/>
    </dgm:pt>
    <dgm:pt modelId="{37BE0545-9C74-4ED2-BF26-09DF62ACD6B8}" type="pres">
      <dgm:prSet presAssocID="{B1D4363A-05D0-485E-B6FC-8D6C3DE73DF9}" presName="linNode" presStyleCnt="0"/>
      <dgm:spPr/>
    </dgm:pt>
    <dgm:pt modelId="{B9B4EB21-FB78-4C2C-8420-5AD4F855E9A1}" type="pres">
      <dgm:prSet presAssocID="{B1D4363A-05D0-485E-B6FC-8D6C3DE73DF9}" presName="parentText" presStyleLbl="node1" presStyleIdx="1" presStyleCnt="3">
        <dgm:presLayoutVars>
          <dgm:chMax val="1"/>
          <dgm:bulletEnabled val="1"/>
        </dgm:presLayoutVars>
      </dgm:prSet>
      <dgm:spPr/>
    </dgm:pt>
    <dgm:pt modelId="{9712C610-22A8-429D-8AE0-4A4C6285A815}" type="pres">
      <dgm:prSet presAssocID="{B1D4363A-05D0-485E-B6FC-8D6C3DE73DF9}" presName="descendantText" presStyleLbl="alignAccFollowNode1" presStyleIdx="1" presStyleCnt="3">
        <dgm:presLayoutVars>
          <dgm:bulletEnabled val="1"/>
        </dgm:presLayoutVars>
      </dgm:prSet>
      <dgm:spPr/>
    </dgm:pt>
    <dgm:pt modelId="{453C5E0B-C647-436E-9670-F9F132FCC57A}" type="pres">
      <dgm:prSet presAssocID="{BE5F7E48-CAFE-4CE5-A9EE-44F03B4DECCF}" presName="sp" presStyleCnt="0"/>
      <dgm:spPr/>
    </dgm:pt>
    <dgm:pt modelId="{C8C08B77-32B4-4306-AB88-DC8305694037}" type="pres">
      <dgm:prSet presAssocID="{026331F0-474B-4497-92D5-5DA3ADAD257C}" presName="linNode" presStyleCnt="0"/>
      <dgm:spPr/>
    </dgm:pt>
    <dgm:pt modelId="{ADA7DBBE-9DDF-44C0-A719-EC82ED13ACC2}" type="pres">
      <dgm:prSet presAssocID="{026331F0-474B-4497-92D5-5DA3ADAD257C}" presName="parentText" presStyleLbl="node1" presStyleIdx="2" presStyleCnt="3">
        <dgm:presLayoutVars>
          <dgm:chMax val="1"/>
          <dgm:bulletEnabled val="1"/>
        </dgm:presLayoutVars>
      </dgm:prSet>
      <dgm:spPr/>
    </dgm:pt>
    <dgm:pt modelId="{DE11CB57-5A41-4C8F-A85E-489624229288}" type="pres">
      <dgm:prSet presAssocID="{026331F0-474B-4497-92D5-5DA3ADAD257C}" presName="descendantText" presStyleLbl="alignAccFollowNode1" presStyleIdx="2" presStyleCnt="3">
        <dgm:presLayoutVars>
          <dgm:bulletEnabled val="1"/>
        </dgm:presLayoutVars>
      </dgm:prSet>
      <dgm:spPr/>
    </dgm:pt>
  </dgm:ptLst>
  <dgm:cxnLst>
    <dgm:cxn modelId="{A758CA06-D5E9-49CD-8CED-6BF1DF17E402}" type="presOf" srcId="{BC152BFD-6E41-49F5-A1FF-B565C0E3F187}" destId="{AEB4146E-17F9-460D-88E0-E3DF877FFF07}" srcOrd="0" destOrd="0" presId="urn:microsoft.com/office/officeart/2005/8/layout/vList5"/>
    <dgm:cxn modelId="{8298F32D-69EB-4004-A1AE-436B975E2B37}" type="presOf" srcId="{B1D4363A-05D0-485E-B6FC-8D6C3DE73DF9}" destId="{B9B4EB21-FB78-4C2C-8420-5AD4F855E9A1}" srcOrd="0" destOrd="0" presId="urn:microsoft.com/office/officeart/2005/8/layout/vList5"/>
    <dgm:cxn modelId="{F1ECA132-735D-41C4-81F9-EFF3D5C3B3A8}" srcId="{FAEC9381-BE72-44F7-943B-C37C22D6E53E}" destId="{B1D4363A-05D0-485E-B6FC-8D6C3DE73DF9}" srcOrd="1" destOrd="0" parTransId="{96756A38-E330-4582-B6F5-5DD6202914AB}" sibTransId="{BE5F7E48-CAFE-4CE5-A9EE-44F03B4DECCF}"/>
    <dgm:cxn modelId="{A1168B39-0237-48C3-8CE2-2314DA28BC0C}" type="presOf" srcId="{BBDB4152-9A0C-4EA9-BFDA-F2E0DF470C52}" destId="{9712C610-22A8-429D-8AE0-4A4C6285A815}" srcOrd="0" destOrd="0" presId="urn:microsoft.com/office/officeart/2005/8/layout/vList5"/>
    <dgm:cxn modelId="{D23ED45D-2A1B-41BF-AC4A-C5D7A818C7AC}" srcId="{B1D4363A-05D0-485E-B6FC-8D6C3DE73DF9}" destId="{BBDB4152-9A0C-4EA9-BFDA-F2E0DF470C52}" srcOrd="0" destOrd="0" parTransId="{19FF25DE-206A-4DCF-A893-78C77553959D}" sibTransId="{CD46F35F-CB3F-4C4A-8AE4-5D923985CEFB}"/>
    <dgm:cxn modelId="{BC324E51-9251-4445-87F0-40B8CFAE08CF}" type="presOf" srcId="{B436FF24-A4B5-40DB-84BC-171C583422D4}" destId="{DE11CB57-5A41-4C8F-A85E-489624229288}" srcOrd="0" destOrd="0" presId="urn:microsoft.com/office/officeart/2005/8/layout/vList5"/>
    <dgm:cxn modelId="{3A938F7B-116E-467E-A620-2BD29CDB9536}" type="presOf" srcId="{FAEC9381-BE72-44F7-943B-C37C22D6E53E}" destId="{CA8B1D53-0ED6-46E3-A64F-48E774BF287B}" srcOrd="0" destOrd="0" presId="urn:microsoft.com/office/officeart/2005/8/layout/vList5"/>
    <dgm:cxn modelId="{5281DE94-5704-4B94-A1EA-9330447409F6}" srcId="{FAEC9381-BE72-44F7-943B-C37C22D6E53E}" destId="{026331F0-474B-4497-92D5-5DA3ADAD257C}" srcOrd="2" destOrd="0" parTransId="{E4954BB1-82E7-421C-8DFE-7945F2C23841}" sibTransId="{E5B479A3-FC77-4032-A4A9-B3E2BD6BACC7}"/>
    <dgm:cxn modelId="{F32627B3-2BAD-458E-8AD8-1879A99DBE4B}" srcId="{026331F0-474B-4497-92D5-5DA3ADAD257C}" destId="{B436FF24-A4B5-40DB-84BC-171C583422D4}" srcOrd="0" destOrd="0" parTransId="{6D425813-1A28-4111-9DD1-432EBBD7D82D}" sibTransId="{ADD2925B-F143-44CC-BA1A-AE2D328D2B60}"/>
    <dgm:cxn modelId="{D1565AD2-1B0B-4858-9B29-99321F89D666}" srcId="{BC152BFD-6E41-49F5-A1FF-B565C0E3F187}" destId="{B38CB68C-5E20-4C51-AE71-390783989970}" srcOrd="0" destOrd="0" parTransId="{09AFA9F5-F8F9-4693-9DAA-F476FEA4DD8B}" sibTransId="{D854EB00-FB6C-4ABB-AD16-7F47C136BDCA}"/>
    <dgm:cxn modelId="{2B181CDC-520C-49AF-BAFB-6DA085BB0887}" srcId="{FAEC9381-BE72-44F7-943B-C37C22D6E53E}" destId="{BC152BFD-6E41-49F5-A1FF-B565C0E3F187}" srcOrd="0" destOrd="0" parTransId="{DE67DA6A-8AC8-4FC4-96EF-AB1A92E64B9F}" sibTransId="{EC9CD507-F51F-4ACD-8B5C-A75B5C414105}"/>
    <dgm:cxn modelId="{8B067BF3-1683-4F45-99F5-472E845C9E8F}" type="presOf" srcId="{026331F0-474B-4497-92D5-5DA3ADAD257C}" destId="{ADA7DBBE-9DDF-44C0-A719-EC82ED13ACC2}" srcOrd="0" destOrd="0" presId="urn:microsoft.com/office/officeart/2005/8/layout/vList5"/>
    <dgm:cxn modelId="{46E6C1FC-0955-4B1D-916A-480F4F9134F1}" type="presOf" srcId="{B38CB68C-5E20-4C51-AE71-390783989970}" destId="{94B937E9-4311-441D-89A7-0AD56AFD1878}" srcOrd="0" destOrd="0" presId="urn:microsoft.com/office/officeart/2005/8/layout/vList5"/>
    <dgm:cxn modelId="{47A69243-18A9-4909-A688-CB60849F5FE0}" type="presParOf" srcId="{CA8B1D53-0ED6-46E3-A64F-48E774BF287B}" destId="{D619A525-9CC3-4D43-BAB2-2D3DC2DC7DB4}" srcOrd="0" destOrd="0" presId="urn:microsoft.com/office/officeart/2005/8/layout/vList5"/>
    <dgm:cxn modelId="{5A0B7E5D-2F19-4BF1-B642-31DF99CEB648}" type="presParOf" srcId="{D619A525-9CC3-4D43-BAB2-2D3DC2DC7DB4}" destId="{AEB4146E-17F9-460D-88E0-E3DF877FFF07}" srcOrd="0" destOrd="0" presId="urn:microsoft.com/office/officeart/2005/8/layout/vList5"/>
    <dgm:cxn modelId="{46E0105F-C92E-4E22-9459-3C81363F4883}" type="presParOf" srcId="{D619A525-9CC3-4D43-BAB2-2D3DC2DC7DB4}" destId="{94B937E9-4311-441D-89A7-0AD56AFD1878}" srcOrd="1" destOrd="0" presId="urn:microsoft.com/office/officeart/2005/8/layout/vList5"/>
    <dgm:cxn modelId="{B4FE7CC5-579A-4E76-836C-2384117AD6C4}" type="presParOf" srcId="{CA8B1D53-0ED6-46E3-A64F-48E774BF287B}" destId="{BF1C1C7B-32C2-419F-B769-64BE54B776E1}" srcOrd="1" destOrd="0" presId="urn:microsoft.com/office/officeart/2005/8/layout/vList5"/>
    <dgm:cxn modelId="{6604FE02-2712-488D-B2EF-B729CE7A1952}" type="presParOf" srcId="{CA8B1D53-0ED6-46E3-A64F-48E774BF287B}" destId="{37BE0545-9C74-4ED2-BF26-09DF62ACD6B8}" srcOrd="2" destOrd="0" presId="urn:microsoft.com/office/officeart/2005/8/layout/vList5"/>
    <dgm:cxn modelId="{543D32C4-7895-40FD-8F64-F290E37D86A5}" type="presParOf" srcId="{37BE0545-9C74-4ED2-BF26-09DF62ACD6B8}" destId="{B9B4EB21-FB78-4C2C-8420-5AD4F855E9A1}" srcOrd="0" destOrd="0" presId="urn:microsoft.com/office/officeart/2005/8/layout/vList5"/>
    <dgm:cxn modelId="{87207C07-FCEE-493D-B693-4E3D3E606905}" type="presParOf" srcId="{37BE0545-9C74-4ED2-BF26-09DF62ACD6B8}" destId="{9712C610-22A8-429D-8AE0-4A4C6285A815}" srcOrd="1" destOrd="0" presId="urn:microsoft.com/office/officeart/2005/8/layout/vList5"/>
    <dgm:cxn modelId="{5019BEC5-D626-4FF6-91E0-3431BCB2029E}" type="presParOf" srcId="{CA8B1D53-0ED6-46E3-A64F-48E774BF287B}" destId="{453C5E0B-C647-436E-9670-F9F132FCC57A}" srcOrd="3" destOrd="0" presId="urn:microsoft.com/office/officeart/2005/8/layout/vList5"/>
    <dgm:cxn modelId="{61466E4C-4885-4943-9372-21F2470AD9EA}" type="presParOf" srcId="{CA8B1D53-0ED6-46E3-A64F-48E774BF287B}" destId="{C8C08B77-32B4-4306-AB88-DC8305694037}" srcOrd="4" destOrd="0" presId="urn:microsoft.com/office/officeart/2005/8/layout/vList5"/>
    <dgm:cxn modelId="{1745D418-7B84-4DDA-ABCB-4768040E3FA0}" type="presParOf" srcId="{C8C08B77-32B4-4306-AB88-DC8305694037}" destId="{ADA7DBBE-9DDF-44C0-A719-EC82ED13ACC2}" srcOrd="0" destOrd="0" presId="urn:microsoft.com/office/officeart/2005/8/layout/vList5"/>
    <dgm:cxn modelId="{6C6FE8E6-DD1D-431C-BACF-3F9D82D4C97E}" type="presParOf" srcId="{C8C08B77-32B4-4306-AB88-DC8305694037}" destId="{DE11CB57-5A41-4C8F-A85E-489624229288}" srcOrd="1" destOrd="0" presId="urn:microsoft.com/office/officeart/2005/8/layout/vList5"/>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C858AF-B33B-418E-80A2-4A253A10FC93}" type="doc">
      <dgm:prSet loTypeId="urn:microsoft.com/office/officeart/2008/layout/PictureAccentList" loCatId="picture" qsTypeId="urn:microsoft.com/office/officeart/2005/8/quickstyle/3d3" qsCatId="3D" csTypeId="urn:microsoft.com/office/officeart/2005/8/colors/accent1_1" csCatId="accent1" phldr="1"/>
      <dgm:spPr/>
      <dgm:t>
        <a:bodyPr/>
        <a:lstStyle/>
        <a:p>
          <a:endParaRPr kumimoji="1" lang="ja-JP" altLang="en-US"/>
        </a:p>
      </dgm:t>
    </dgm:pt>
    <dgm:pt modelId="{50324AFA-51D9-4BB3-8954-1A900C8E3DBE}">
      <dgm:prSet phldrT="[テキスト]" custT="1"/>
      <dgm:spPr>
        <a:solidFill>
          <a:srgbClr val="F3F6FB"/>
        </a:solidFill>
        <a:ln>
          <a:solidFill>
            <a:schemeClr val="bg1">
              <a:lumMod val="85000"/>
            </a:schemeClr>
          </a:solidFill>
        </a:ln>
        <a:effectLst>
          <a:outerShdw blurRad="50800" dist="38100" dir="2700000" algn="tl" rotWithShape="0">
            <a:prstClr val="black">
              <a:alpha val="40000"/>
            </a:prstClr>
          </a:outerShdw>
        </a:effectLst>
        <a:scene3d>
          <a:camera prst="orthographicFront">
            <a:rot lat="0" lon="0" rev="0"/>
          </a:camera>
          <a:lightRig rig="chilly" dir="t"/>
        </a:scene3d>
        <a:sp3d contourW="19050" prstMaterial="metal">
          <a:bevelT w="88900" h="203200" prst="softRound"/>
        </a:sp3d>
      </dgm:spPr>
      <dgm:t>
        <a:bodyPr/>
        <a:lstStyle/>
        <a:p>
          <a:pPr algn="dist"/>
          <a:r>
            <a:rPr kumimoji="1" lang="ja-JP" altLang="en-US" sz="4000" b="0" dirty="0">
              <a:solidFill>
                <a:schemeClr val="tx1">
                  <a:lumMod val="95000"/>
                  <a:lumOff val="5000"/>
                </a:schemeClr>
              </a:solidFill>
              <a:effectLst>
                <a:outerShdw blurRad="38100" dist="38100" dir="2700000" algn="tl">
                  <a:srgbClr val="000000">
                    <a:alpha val="43137"/>
                  </a:srgbClr>
                </a:outerShdw>
              </a:effectLst>
            </a:rPr>
            <a:t>○○対策マニュアル</a:t>
          </a:r>
        </a:p>
      </dgm:t>
    </dgm:pt>
    <dgm:pt modelId="{5768C06E-094E-485C-8FAD-5AE6F9DC80E8}" type="parTrans" cxnId="{8B10176A-EE15-4014-9C32-7386BB268FD4}">
      <dgm:prSet/>
      <dgm:spPr/>
      <dgm:t>
        <a:bodyPr/>
        <a:lstStyle/>
        <a:p>
          <a:endParaRPr kumimoji="1" lang="ja-JP" altLang="en-US" b="1">
            <a:solidFill>
              <a:srgbClr val="002060"/>
            </a:solidFill>
          </a:endParaRPr>
        </a:p>
      </dgm:t>
    </dgm:pt>
    <dgm:pt modelId="{4570F796-9288-4A18-8C0B-9CED030C5C7A}" type="sibTrans" cxnId="{8B10176A-EE15-4014-9C32-7386BB268FD4}">
      <dgm:prSet/>
      <dgm:spPr/>
      <dgm:t>
        <a:bodyPr/>
        <a:lstStyle/>
        <a:p>
          <a:endParaRPr kumimoji="1" lang="ja-JP" altLang="en-US" b="1">
            <a:solidFill>
              <a:srgbClr val="002060"/>
            </a:solidFill>
          </a:endParaRPr>
        </a:p>
      </dgm:t>
    </dgm:pt>
    <dgm:pt modelId="{74C88AA5-18E1-4278-A7AD-0D99030DC462}">
      <dgm:prSet phldrT="[テキスト]" custT="1"/>
      <dgm:spPr>
        <a:solidFill>
          <a:srgbClr val="FFFFCC"/>
        </a:solidFill>
        <a:effectLst>
          <a:outerShdw blurRad="50800" dist="38100" dir="2700000" algn="tl" rotWithShape="0">
            <a:prstClr val="black">
              <a:alpha val="40000"/>
            </a:prstClr>
          </a:outerShdw>
        </a:effectLst>
        <a:scene3d>
          <a:camera prst="orthographicFront">
            <a:rot lat="0" lon="0" rev="0"/>
          </a:camera>
          <a:lightRig rig="chilly" dir="t"/>
        </a:scene3d>
        <a:sp3d contourW="19050" prstMaterial="metal">
          <a:bevelT w="88900" h="203200" prst="artDeco"/>
        </a:sp3d>
      </dgm:spPr>
      <dgm:t>
        <a:bodyPr/>
        <a:lstStyle/>
        <a:p>
          <a:pPr algn="dist"/>
          <a:r>
            <a:rPr kumimoji="1" lang="ja-JP" altLang="en-US" sz="3200" b="0" dirty="0">
              <a:ln w="3175">
                <a:solidFill>
                  <a:schemeClr val="tx1"/>
                </a:solidFill>
              </a:ln>
              <a:solidFill>
                <a:srgbClr val="00B0F0"/>
              </a:solidFill>
              <a:effectLst>
                <a:outerShdw blurRad="38100" dist="38100" dir="2700000" algn="tl">
                  <a:srgbClr val="000000">
                    <a:alpha val="43137"/>
                  </a:srgbClr>
                </a:outerShdw>
              </a:effectLst>
            </a:rPr>
            <a:t>初動体制の確立</a:t>
          </a:r>
        </a:p>
      </dgm:t>
    </dgm:pt>
    <dgm:pt modelId="{80F44DA6-649E-42BD-B5DE-B93B90EB2ED7}" type="parTrans" cxnId="{A66896C9-E489-4299-A7C8-B57B3EDD8EB9}">
      <dgm:prSet/>
      <dgm:spPr/>
      <dgm:t>
        <a:bodyPr/>
        <a:lstStyle/>
        <a:p>
          <a:endParaRPr kumimoji="1" lang="ja-JP" altLang="en-US" b="1">
            <a:solidFill>
              <a:srgbClr val="002060"/>
            </a:solidFill>
          </a:endParaRPr>
        </a:p>
      </dgm:t>
    </dgm:pt>
    <dgm:pt modelId="{DF18C70E-4869-456B-864A-3129DEE542A6}" type="sibTrans" cxnId="{A66896C9-E489-4299-A7C8-B57B3EDD8EB9}">
      <dgm:prSet/>
      <dgm:spPr/>
      <dgm:t>
        <a:bodyPr/>
        <a:lstStyle/>
        <a:p>
          <a:endParaRPr kumimoji="1" lang="ja-JP" altLang="en-US" b="1">
            <a:solidFill>
              <a:srgbClr val="002060"/>
            </a:solidFill>
          </a:endParaRPr>
        </a:p>
      </dgm:t>
    </dgm:pt>
    <dgm:pt modelId="{4154B58F-4AC1-4A5C-903D-14AAC843A700}">
      <dgm:prSet phldrT="[テキスト]" custT="1"/>
      <dgm:spPr>
        <a:solidFill>
          <a:schemeClr val="bg1"/>
        </a:solidFill>
        <a:effectLst>
          <a:outerShdw blurRad="50800" dist="38100" dir="2700000" algn="tl" rotWithShape="0">
            <a:prstClr val="black">
              <a:alpha val="40000"/>
            </a:prstClr>
          </a:outerShdw>
        </a:effectLst>
        <a:scene3d>
          <a:camera prst="orthographicFront">
            <a:rot lat="0" lon="0" rev="0"/>
          </a:camera>
          <a:lightRig rig="sunrise" dir="t"/>
        </a:scene3d>
        <a:sp3d contourW="19050" prstMaterial="metal">
          <a:bevelT w="88900" h="203200" prst="artDeco"/>
        </a:sp3d>
      </dgm:spPr>
      <dgm:t>
        <a:bodyPr/>
        <a:lstStyle/>
        <a:p>
          <a:pPr algn="dist"/>
          <a:r>
            <a:rPr kumimoji="1" lang="ja-JP" altLang="en-US" sz="3200" b="0" dirty="0">
              <a:ln w="3175">
                <a:solidFill>
                  <a:schemeClr val="tx1"/>
                </a:solidFill>
              </a:ln>
              <a:solidFill>
                <a:srgbClr val="00B0F0"/>
              </a:solidFill>
              <a:effectLst>
                <a:outerShdw blurRad="38100" dist="38100" dir="2700000" algn="tl">
                  <a:srgbClr val="000000">
                    <a:alpha val="43137"/>
                  </a:srgbClr>
                </a:outerShdw>
              </a:effectLst>
            </a:rPr>
            <a:t>役  割  分  担</a:t>
          </a:r>
        </a:p>
      </dgm:t>
    </dgm:pt>
    <dgm:pt modelId="{40939459-7D36-496A-90DE-BDE2998AB34B}" type="parTrans" cxnId="{FE091E4D-4597-411C-A771-275637633421}">
      <dgm:prSet/>
      <dgm:spPr/>
      <dgm:t>
        <a:bodyPr/>
        <a:lstStyle/>
        <a:p>
          <a:endParaRPr kumimoji="1" lang="ja-JP" altLang="en-US" b="1">
            <a:solidFill>
              <a:srgbClr val="002060"/>
            </a:solidFill>
          </a:endParaRPr>
        </a:p>
      </dgm:t>
    </dgm:pt>
    <dgm:pt modelId="{A88B83D2-0542-4BC3-9C29-6D740C1C83C4}" type="sibTrans" cxnId="{FE091E4D-4597-411C-A771-275637633421}">
      <dgm:prSet/>
      <dgm:spPr/>
      <dgm:t>
        <a:bodyPr/>
        <a:lstStyle/>
        <a:p>
          <a:endParaRPr kumimoji="1" lang="ja-JP" altLang="en-US" b="1">
            <a:solidFill>
              <a:srgbClr val="002060"/>
            </a:solidFill>
          </a:endParaRPr>
        </a:p>
      </dgm:t>
    </dgm:pt>
    <dgm:pt modelId="{EBB586C4-A11D-4378-9CE6-56513D524BA2}" type="pres">
      <dgm:prSet presAssocID="{AAC858AF-B33B-418E-80A2-4A253A10FC93}" presName="layout" presStyleCnt="0">
        <dgm:presLayoutVars>
          <dgm:chMax/>
          <dgm:chPref/>
          <dgm:dir/>
          <dgm:animOne val="branch"/>
          <dgm:animLvl val="lvl"/>
          <dgm:resizeHandles/>
        </dgm:presLayoutVars>
      </dgm:prSet>
      <dgm:spPr/>
    </dgm:pt>
    <dgm:pt modelId="{146F2E4B-C2D1-44CE-98C1-2892AC7ACB41}" type="pres">
      <dgm:prSet presAssocID="{50324AFA-51D9-4BB3-8954-1A900C8E3DBE}" presName="root" presStyleCnt="0">
        <dgm:presLayoutVars>
          <dgm:chMax/>
          <dgm:chPref val="4"/>
        </dgm:presLayoutVars>
      </dgm:prSet>
      <dgm:spPr>
        <a:scene3d>
          <a:camera prst="orthographicFront"/>
          <a:lightRig rig="threePt" dir="t"/>
        </a:scene3d>
        <a:sp3d>
          <a:bevelT w="152400" h="50800" prst="softRound"/>
        </a:sp3d>
      </dgm:spPr>
    </dgm:pt>
    <dgm:pt modelId="{A6F7B7FA-B652-48D8-B38E-B4D723798C60}" type="pres">
      <dgm:prSet presAssocID="{50324AFA-51D9-4BB3-8954-1A900C8E3DBE}" presName="rootComposite" presStyleCnt="0">
        <dgm:presLayoutVars/>
      </dgm:prSet>
      <dgm:spPr>
        <a:scene3d>
          <a:camera prst="orthographicFront"/>
          <a:lightRig rig="threePt" dir="t"/>
        </a:scene3d>
        <a:sp3d>
          <a:bevelT w="152400" h="50800" prst="softRound"/>
        </a:sp3d>
      </dgm:spPr>
    </dgm:pt>
    <dgm:pt modelId="{9F4AA9E7-78F9-4647-8D63-EA2AB5F2EC52}" type="pres">
      <dgm:prSet presAssocID="{50324AFA-51D9-4BB3-8954-1A900C8E3DBE}" presName="rootText" presStyleLbl="node0" presStyleIdx="0" presStyleCnt="1">
        <dgm:presLayoutVars>
          <dgm:chMax/>
          <dgm:chPref val="4"/>
        </dgm:presLayoutVars>
      </dgm:prSet>
      <dgm:spPr/>
    </dgm:pt>
    <dgm:pt modelId="{F338C04F-A6DE-4D2B-B232-AF09113EF265}" type="pres">
      <dgm:prSet presAssocID="{50324AFA-51D9-4BB3-8954-1A900C8E3DBE}" presName="childShape" presStyleCnt="0">
        <dgm:presLayoutVars>
          <dgm:chMax val="0"/>
          <dgm:chPref val="0"/>
        </dgm:presLayoutVars>
      </dgm:prSet>
      <dgm:spPr>
        <a:scene3d>
          <a:camera prst="orthographicFront"/>
          <a:lightRig rig="threePt" dir="t"/>
        </a:scene3d>
        <a:sp3d>
          <a:bevelT w="152400" h="50800" prst="softRound"/>
        </a:sp3d>
      </dgm:spPr>
    </dgm:pt>
    <dgm:pt modelId="{B4C00104-A7C9-4A1B-AC13-B40350BF1FF6}" type="pres">
      <dgm:prSet presAssocID="{74C88AA5-18E1-4278-A7AD-0D99030DC462}" presName="childComposite" presStyleCnt="0">
        <dgm:presLayoutVars>
          <dgm:chMax val="0"/>
          <dgm:chPref val="0"/>
        </dgm:presLayoutVars>
      </dgm:prSet>
      <dgm:spPr>
        <a:scene3d>
          <a:camera prst="orthographicFront"/>
          <a:lightRig rig="threePt" dir="t"/>
        </a:scene3d>
        <a:sp3d>
          <a:bevelT w="152400" h="50800" prst="softRound"/>
        </a:sp3d>
      </dgm:spPr>
    </dgm:pt>
    <dgm:pt modelId="{B1658E34-C655-4EBA-8BDD-B44DD0F1B9CB}" type="pres">
      <dgm:prSet presAssocID="{74C88AA5-18E1-4278-A7AD-0D99030DC462}" presName="Image" presStyleLbl="node1" presStyleIdx="0" presStyleCnt="2"/>
      <dgm:spPr>
        <a:blipFill>
          <a:blip xmlns:r="http://schemas.openxmlformats.org/officeDocument/2006/relationships" r:embed="rId1">
            <a:duotone>
              <a:schemeClr val="accent5">
                <a:shade val="45000"/>
                <a:satMod val="135000"/>
              </a:schemeClr>
              <a:prstClr val="white"/>
            </a:duotone>
            <a:extLst>
              <a:ext uri="{96DAC541-7B7A-43D3-8B79-37D633B846F1}">
                <asvg:svgBlip xmlns:asvg="http://schemas.microsoft.com/office/drawing/2016/SVG/main" r:embed="rId2"/>
              </a:ext>
            </a:extLst>
          </a:blip>
          <a:srcRect/>
          <a:stretch>
            <a:fillRect/>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softRound"/>
        </a:sp3d>
      </dgm:spPr>
    </dgm:pt>
    <dgm:pt modelId="{7E70ACDE-9F36-4030-8AB9-C69AAE5A3396}" type="pres">
      <dgm:prSet presAssocID="{74C88AA5-18E1-4278-A7AD-0D99030DC462}" presName="childText" presStyleLbl="lnNode1" presStyleIdx="0" presStyleCnt="2">
        <dgm:presLayoutVars>
          <dgm:chMax val="0"/>
          <dgm:chPref val="0"/>
          <dgm:bulletEnabled val="1"/>
        </dgm:presLayoutVars>
      </dgm:prSet>
      <dgm:spPr/>
    </dgm:pt>
    <dgm:pt modelId="{EB6EB9D2-ACD3-4CAB-A6E7-6D020DAF8215}" type="pres">
      <dgm:prSet presAssocID="{4154B58F-4AC1-4A5C-903D-14AAC843A700}" presName="childComposite" presStyleCnt="0">
        <dgm:presLayoutVars>
          <dgm:chMax val="0"/>
          <dgm:chPref val="0"/>
        </dgm:presLayoutVars>
      </dgm:prSet>
      <dgm:spPr>
        <a:scene3d>
          <a:camera prst="orthographicFront"/>
          <a:lightRig rig="threePt" dir="t"/>
        </a:scene3d>
        <a:sp3d>
          <a:bevelT w="152400" h="50800" prst="softRound"/>
        </a:sp3d>
      </dgm:spPr>
    </dgm:pt>
    <dgm:pt modelId="{CCA9EB92-DCD9-4C65-80F8-B94882DC857E}" type="pres">
      <dgm:prSet presAssocID="{4154B58F-4AC1-4A5C-903D-14AAC843A700}" presName="Image" presStyleLbl="node1" presStyleIdx="1" presStyleCnt="2"/>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softRound"/>
        </a:sp3d>
      </dgm:spPr>
      <dgm:extLst>
        <a:ext uri="{E40237B7-FDA0-4F09-8148-C483321AD2D9}">
          <dgm14:cNvPr xmlns:dgm14="http://schemas.microsoft.com/office/drawing/2010/diagram" id="0" name="" descr="階層構造"/>
        </a:ext>
      </dgm:extLst>
    </dgm:pt>
    <dgm:pt modelId="{3F9C641A-74C9-4B88-ADF7-A0AB3D5B3B4C}" type="pres">
      <dgm:prSet presAssocID="{4154B58F-4AC1-4A5C-903D-14AAC843A700}" presName="childText" presStyleLbl="lnNode1" presStyleIdx="1" presStyleCnt="2">
        <dgm:presLayoutVars>
          <dgm:chMax val="0"/>
          <dgm:chPref val="0"/>
          <dgm:bulletEnabled val="1"/>
        </dgm:presLayoutVars>
      </dgm:prSet>
      <dgm:spPr/>
    </dgm:pt>
  </dgm:ptLst>
  <dgm:cxnLst>
    <dgm:cxn modelId="{2CE44A48-3369-4D01-95EC-D1F419B84491}" type="presOf" srcId="{AAC858AF-B33B-418E-80A2-4A253A10FC93}" destId="{EBB586C4-A11D-4378-9CE6-56513D524BA2}" srcOrd="0" destOrd="0" presId="urn:microsoft.com/office/officeart/2008/layout/PictureAccentList"/>
    <dgm:cxn modelId="{8B10176A-EE15-4014-9C32-7386BB268FD4}" srcId="{AAC858AF-B33B-418E-80A2-4A253A10FC93}" destId="{50324AFA-51D9-4BB3-8954-1A900C8E3DBE}" srcOrd="0" destOrd="0" parTransId="{5768C06E-094E-485C-8FAD-5AE6F9DC80E8}" sibTransId="{4570F796-9288-4A18-8C0B-9CED030C5C7A}"/>
    <dgm:cxn modelId="{FE091E4D-4597-411C-A771-275637633421}" srcId="{50324AFA-51D9-4BB3-8954-1A900C8E3DBE}" destId="{4154B58F-4AC1-4A5C-903D-14AAC843A700}" srcOrd="1" destOrd="0" parTransId="{40939459-7D36-496A-90DE-BDE2998AB34B}" sibTransId="{A88B83D2-0542-4BC3-9C29-6D740C1C83C4}"/>
    <dgm:cxn modelId="{8AAC8B4D-F852-4B53-8C82-49C7CA82A28E}" type="presOf" srcId="{74C88AA5-18E1-4278-A7AD-0D99030DC462}" destId="{7E70ACDE-9F36-4030-8AB9-C69AAE5A3396}" srcOrd="0" destOrd="0" presId="urn:microsoft.com/office/officeart/2008/layout/PictureAccentList"/>
    <dgm:cxn modelId="{0C619797-6A84-458A-965A-EA1AA0A8B955}" type="presOf" srcId="{50324AFA-51D9-4BB3-8954-1A900C8E3DBE}" destId="{9F4AA9E7-78F9-4647-8D63-EA2AB5F2EC52}" srcOrd="0" destOrd="0" presId="urn:microsoft.com/office/officeart/2008/layout/PictureAccentList"/>
    <dgm:cxn modelId="{A66896C9-E489-4299-A7C8-B57B3EDD8EB9}" srcId="{50324AFA-51D9-4BB3-8954-1A900C8E3DBE}" destId="{74C88AA5-18E1-4278-A7AD-0D99030DC462}" srcOrd="0" destOrd="0" parTransId="{80F44DA6-649E-42BD-B5DE-B93B90EB2ED7}" sibTransId="{DF18C70E-4869-456B-864A-3129DEE542A6}"/>
    <dgm:cxn modelId="{24A541F2-C0BF-4CAB-A2C0-B95273472B74}" type="presOf" srcId="{4154B58F-4AC1-4A5C-903D-14AAC843A700}" destId="{3F9C641A-74C9-4B88-ADF7-A0AB3D5B3B4C}" srcOrd="0" destOrd="0" presId="urn:microsoft.com/office/officeart/2008/layout/PictureAccentList"/>
    <dgm:cxn modelId="{5EEAAF24-E172-4C54-B9AD-3281109F1467}" type="presParOf" srcId="{EBB586C4-A11D-4378-9CE6-56513D524BA2}" destId="{146F2E4B-C2D1-44CE-98C1-2892AC7ACB41}" srcOrd="0" destOrd="0" presId="urn:microsoft.com/office/officeart/2008/layout/PictureAccentList"/>
    <dgm:cxn modelId="{F561CAB0-C55E-449E-A827-2AAED281F784}" type="presParOf" srcId="{146F2E4B-C2D1-44CE-98C1-2892AC7ACB41}" destId="{A6F7B7FA-B652-48D8-B38E-B4D723798C60}" srcOrd="0" destOrd="0" presId="urn:microsoft.com/office/officeart/2008/layout/PictureAccentList"/>
    <dgm:cxn modelId="{8CBA9383-330F-4261-9BD9-CF28B61E1D24}" type="presParOf" srcId="{A6F7B7FA-B652-48D8-B38E-B4D723798C60}" destId="{9F4AA9E7-78F9-4647-8D63-EA2AB5F2EC52}" srcOrd="0" destOrd="0" presId="urn:microsoft.com/office/officeart/2008/layout/PictureAccentList"/>
    <dgm:cxn modelId="{2BDC8E76-9842-4B4B-BBFE-8F480D132469}" type="presParOf" srcId="{146F2E4B-C2D1-44CE-98C1-2892AC7ACB41}" destId="{F338C04F-A6DE-4D2B-B232-AF09113EF265}" srcOrd="1" destOrd="0" presId="urn:microsoft.com/office/officeart/2008/layout/PictureAccentList"/>
    <dgm:cxn modelId="{10C50F7B-3A6F-43AC-BB1A-E3FB7EACA809}" type="presParOf" srcId="{F338C04F-A6DE-4D2B-B232-AF09113EF265}" destId="{B4C00104-A7C9-4A1B-AC13-B40350BF1FF6}" srcOrd="0" destOrd="0" presId="urn:microsoft.com/office/officeart/2008/layout/PictureAccentList"/>
    <dgm:cxn modelId="{09468FBC-CEA9-42AC-BD68-EFCE0AA82774}" type="presParOf" srcId="{B4C00104-A7C9-4A1B-AC13-B40350BF1FF6}" destId="{B1658E34-C655-4EBA-8BDD-B44DD0F1B9CB}" srcOrd="0" destOrd="0" presId="urn:microsoft.com/office/officeart/2008/layout/PictureAccentList"/>
    <dgm:cxn modelId="{EE82CD13-944D-494C-A933-38E8CDBFF0EE}" type="presParOf" srcId="{B4C00104-A7C9-4A1B-AC13-B40350BF1FF6}" destId="{7E70ACDE-9F36-4030-8AB9-C69AAE5A3396}" srcOrd="1" destOrd="0" presId="urn:microsoft.com/office/officeart/2008/layout/PictureAccentList"/>
    <dgm:cxn modelId="{50F9386F-7CF5-4A88-899F-984774E84EE3}" type="presParOf" srcId="{F338C04F-A6DE-4D2B-B232-AF09113EF265}" destId="{EB6EB9D2-ACD3-4CAB-A6E7-6D020DAF8215}" srcOrd="1" destOrd="0" presId="urn:microsoft.com/office/officeart/2008/layout/PictureAccentList"/>
    <dgm:cxn modelId="{74033A64-FBA8-42D3-BCFB-8766DFEA6C80}" type="presParOf" srcId="{EB6EB9D2-ACD3-4CAB-A6E7-6D020DAF8215}" destId="{CCA9EB92-DCD9-4C65-80F8-B94882DC857E}" srcOrd="0" destOrd="0" presId="urn:microsoft.com/office/officeart/2008/layout/PictureAccentList"/>
    <dgm:cxn modelId="{90A591CE-84DD-42E0-99FD-414F59EC8537}" type="presParOf" srcId="{EB6EB9D2-ACD3-4CAB-A6E7-6D020DAF8215}" destId="{3F9C641A-74C9-4B88-ADF7-A0AB3D5B3B4C}" srcOrd="1" destOrd="0" presId="urn:microsoft.com/office/officeart/2008/layout/PictureAccentList"/>
  </dgm:cxnLst>
  <dgm:bg>
    <a:effectLst>
      <a:innerShdw blurRad="114300">
        <a:prstClr val="black"/>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14052-0619-4CF1-9255-3018EBF8ACE9}">
      <dsp:nvSpPr>
        <dsp:cNvPr id="0" name=""/>
        <dsp:cNvSpPr/>
      </dsp:nvSpPr>
      <dsp:spPr>
        <a:xfrm>
          <a:off x="0" y="4620385"/>
          <a:ext cx="9144000" cy="1516513"/>
        </a:xfrm>
        <a:prstGeom prst="rect">
          <a:avLst/>
        </a:prstGeom>
        <a:pattFill prst="pct50">
          <a:fgClr>
            <a:srgbClr val="C00000"/>
          </a:fgClr>
          <a:bgClr>
            <a:srgbClr val="FFC000"/>
          </a:bgClr>
        </a:patt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solidFill>
                <a:schemeClr val="tx1"/>
              </a:solidFill>
            </a:rPr>
            <a:t>「地震等緊急時対応の手引き」　平成</a:t>
          </a:r>
          <a:r>
            <a:rPr kumimoji="1" lang="en-US" altLang="ja-JP" sz="2400" b="1" kern="1200" dirty="0">
              <a:solidFill>
                <a:schemeClr val="tx1"/>
              </a:solidFill>
            </a:rPr>
            <a:t>25</a:t>
          </a:r>
          <a:r>
            <a:rPr kumimoji="1" lang="ja-JP" altLang="en-US" sz="2400" b="1" kern="1200" dirty="0">
              <a:solidFill>
                <a:schemeClr val="tx1"/>
              </a:solidFill>
            </a:rPr>
            <a:t>年 </a:t>
          </a:r>
          <a:r>
            <a:rPr kumimoji="1" lang="en-US" altLang="ja-JP" sz="2400" b="1" kern="1200" dirty="0">
              <a:solidFill>
                <a:schemeClr val="tx1"/>
              </a:solidFill>
            </a:rPr>
            <a:t>3 </a:t>
          </a:r>
          <a:r>
            <a:rPr kumimoji="1" lang="ja-JP" altLang="en-US" sz="2400" b="1" kern="1200" dirty="0">
              <a:solidFill>
                <a:schemeClr val="tx1"/>
              </a:solidFill>
            </a:rPr>
            <a:t>月改訂</a:t>
          </a:r>
        </a:p>
      </dsp:txBody>
      <dsp:txXfrm>
        <a:off x="0" y="4620385"/>
        <a:ext cx="9144000" cy="818917"/>
      </dsp:txXfrm>
    </dsp:sp>
    <dsp:sp modelId="{7D527DFE-0389-43A2-911A-FB0A8F7ADF33}">
      <dsp:nvSpPr>
        <dsp:cNvPr id="0" name=""/>
        <dsp:cNvSpPr/>
      </dsp:nvSpPr>
      <dsp:spPr>
        <a:xfrm>
          <a:off x="0" y="5417980"/>
          <a:ext cx="4572000" cy="720003"/>
        </a:xfrm>
        <a:prstGeom prst="rect">
          <a:avLst/>
        </a:prstGeom>
        <a:pattFill prst="pct25">
          <a:fgClr>
            <a:srgbClr val="F7B8A7"/>
          </a:fgClr>
          <a:bgClr>
            <a:schemeClr val="bg1"/>
          </a:bgClr>
        </a:patt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t>東日本大震災で得た教訓</a:t>
          </a:r>
        </a:p>
      </dsp:txBody>
      <dsp:txXfrm>
        <a:off x="0" y="5417980"/>
        <a:ext cx="4572000" cy="720003"/>
      </dsp:txXfrm>
    </dsp:sp>
    <dsp:sp modelId="{A1270E33-554E-468C-AB67-2A164EBBB402}">
      <dsp:nvSpPr>
        <dsp:cNvPr id="0" name=""/>
        <dsp:cNvSpPr/>
      </dsp:nvSpPr>
      <dsp:spPr>
        <a:xfrm>
          <a:off x="4572000" y="5417980"/>
          <a:ext cx="4572000" cy="720003"/>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16510" rIns="92456" bIns="16510" numCol="1" spcCol="1270" anchor="b" anchorCtr="0">
          <a:noAutofit/>
        </a:bodyPr>
        <a:lstStyle/>
        <a:p>
          <a:pPr marL="0" lvl="0" indent="0" algn="l" defTabSz="577850">
            <a:lnSpc>
              <a:spcPct val="50000"/>
            </a:lnSpc>
            <a:spcBef>
              <a:spcPct val="0"/>
            </a:spcBef>
            <a:spcAft>
              <a:spcPct val="35000"/>
            </a:spcAft>
            <a:buNone/>
          </a:pPr>
          <a:r>
            <a:rPr kumimoji="1" lang="en-US" altLang="ja-JP" sz="1300" b="1" kern="1200" dirty="0"/>
            <a:t>1.</a:t>
          </a:r>
          <a:r>
            <a:rPr kumimoji="1" lang="ja-JP" altLang="en-US" sz="1300" b="1" kern="1200" dirty="0"/>
            <a:t>応援の広域化・長期化への対応</a:t>
          </a:r>
          <a:endParaRPr kumimoji="1" lang="en-US" altLang="ja-JP" sz="1300" b="1" kern="1200" dirty="0"/>
        </a:p>
        <a:p>
          <a:pPr marL="0" lvl="0" indent="0" algn="l" defTabSz="577850">
            <a:lnSpc>
              <a:spcPct val="50000"/>
            </a:lnSpc>
            <a:spcBef>
              <a:spcPct val="0"/>
            </a:spcBef>
            <a:spcAft>
              <a:spcPct val="35000"/>
            </a:spcAft>
            <a:buNone/>
          </a:pPr>
          <a:r>
            <a:rPr kumimoji="1" lang="en-US" altLang="ja-JP" sz="1300" b="1" kern="1200" dirty="0"/>
            <a:t>2.</a:t>
          </a:r>
          <a:r>
            <a:rPr kumimoji="1" lang="ja-JP" altLang="en-US" sz="1300" b="1" kern="1200" dirty="0"/>
            <a:t>効率的な応援活動のための支援拠点水道事業体</a:t>
          </a:r>
          <a:endParaRPr kumimoji="1" lang="en-US" altLang="ja-JP" sz="1300" b="1" kern="1200" dirty="0"/>
        </a:p>
        <a:p>
          <a:pPr marL="0" lvl="0" indent="0" algn="l" defTabSz="577850">
            <a:lnSpc>
              <a:spcPct val="50000"/>
            </a:lnSpc>
            <a:spcBef>
              <a:spcPct val="0"/>
            </a:spcBef>
            <a:spcAft>
              <a:spcPct val="35000"/>
            </a:spcAft>
            <a:buNone/>
          </a:pPr>
          <a:r>
            <a:rPr kumimoji="1" lang="ja-JP" altLang="en-US" sz="1300" b="1" kern="1200" dirty="0"/>
            <a:t>３</a:t>
          </a:r>
          <a:r>
            <a:rPr kumimoji="1" lang="en-US" altLang="ja-JP" sz="1300" b="1" kern="1200" dirty="0"/>
            <a:t>.</a:t>
          </a:r>
          <a:r>
            <a:rPr kumimoji="1" lang="ja-JP" altLang="en-US" sz="1300" b="1" kern="1200" dirty="0"/>
            <a:t>初動期の混乱を減らすための工夫</a:t>
          </a:r>
        </a:p>
      </dsp:txBody>
      <dsp:txXfrm>
        <a:off x="4572000" y="5417980"/>
        <a:ext cx="4572000" cy="720003"/>
      </dsp:txXfrm>
    </dsp:sp>
    <dsp:sp modelId="{FFF92942-33C5-499A-B540-F229710FE788}">
      <dsp:nvSpPr>
        <dsp:cNvPr id="0" name=""/>
        <dsp:cNvSpPr/>
      </dsp:nvSpPr>
      <dsp:spPr>
        <a:xfrm rot="10800000">
          <a:off x="0" y="2310735"/>
          <a:ext cx="9144000" cy="2332397"/>
        </a:xfrm>
        <a:prstGeom prst="upArrowCallout">
          <a:avLst/>
        </a:prstGeom>
        <a:pattFill prst="pct25">
          <a:fgClr>
            <a:schemeClr val="accent4">
              <a:lumMod val="75000"/>
            </a:schemeClr>
          </a:fgClr>
          <a:bgClr>
            <a:srgbClr val="FFFF00"/>
          </a:bgClr>
        </a:patt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solidFill>
                <a:schemeClr val="tx1"/>
              </a:solidFill>
            </a:rPr>
            <a:t>「地震等緊急時対応の手引き」　平成</a:t>
          </a:r>
          <a:r>
            <a:rPr kumimoji="1" lang="en-US" altLang="ja-JP" sz="2400" b="1" kern="1200" dirty="0">
              <a:solidFill>
                <a:schemeClr val="tx1"/>
              </a:solidFill>
            </a:rPr>
            <a:t>20</a:t>
          </a:r>
          <a:r>
            <a:rPr kumimoji="1" lang="ja-JP" altLang="en-US" sz="2400" b="1" kern="1200" dirty="0">
              <a:solidFill>
                <a:schemeClr val="tx1"/>
              </a:solidFill>
            </a:rPr>
            <a:t>年</a:t>
          </a:r>
          <a:r>
            <a:rPr kumimoji="1" lang="en-US" altLang="ja-JP" sz="2400" b="1" kern="1200" dirty="0">
              <a:solidFill>
                <a:schemeClr val="tx1"/>
              </a:solidFill>
            </a:rPr>
            <a:t>12</a:t>
          </a:r>
          <a:r>
            <a:rPr kumimoji="1" lang="ja-JP" altLang="en-US" sz="2400" b="1" kern="1200" dirty="0">
              <a:solidFill>
                <a:schemeClr val="tx1"/>
              </a:solidFill>
            </a:rPr>
            <a:t>月</a:t>
          </a:r>
          <a:r>
            <a:rPr kumimoji="1" lang="en-US" altLang="ja-JP" sz="2400" b="1" kern="1200" dirty="0">
              <a:solidFill>
                <a:schemeClr val="tx1"/>
              </a:solidFill>
            </a:rPr>
            <a:t>16</a:t>
          </a:r>
          <a:r>
            <a:rPr kumimoji="1" lang="ja-JP" altLang="en-US" sz="2400" b="1" kern="1200" dirty="0">
              <a:solidFill>
                <a:schemeClr val="tx1"/>
              </a:solidFill>
            </a:rPr>
            <a:t>日</a:t>
          </a:r>
        </a:p>
      </dsp:txBody>
      <dsp:txXfrm rot="-10800000">
        <a:off x="0" y="2310735"/>
        <a:ext cx="9144000" cy="818671"/>
      </dsp:txXfrm>
    </dsp:sp>
    <dsp:sp modelId="{F22EC151-73B4-437A-946A-169E77729197}">
      <dsp:nvSpPr>
        <dsp:cNvPr id="0" name=""/>
        <dsp:cNvSpPr/>
      </dsp:nvSpPr>
      <dsp:spPr>
        <a:xfrm>
          <a:off x="0" y="3118098"/>
          <a:ext cx="4572000" cy="720003"/>
        </a:xfrm>
        <a:prstGeom prst="rect">
          <a:avLst/>
        </a:prstGeom>
        <a:pattFill prst="pct25">
          <a:fgClr>
            <a:srgbClr val="DFE270"/>
          </a:fgClr>
          <a:bgClr>
            <a:schemeClr val="bg1"/>
          </a:bgClr>
        </a:patt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l" defTabSz="711200">
            <a:lnSpc>
              <a:spcPct val="90000"/>
            </a:lnSpc>
            <a:spcBef>
              <a:spcPct val="0"/>
            </a:spcBef>
            <a:spcAft>
              <a:spcPct val="35000"/>
            </a:spcAft>
            <a:buNone/>
          </a:pPr>
          <a:r>
            <a:rPr kumimoji="1" lang="ja-JP" altLang="en-US" sz="1600" b="1" kern="1200" dirty="0"/>
            <a:t>新潟県中越地震、能登半島地震、新潟県中越沖地震、岩手・宮城内陸地震等の知見と教訓</a:t>
          </a:r>
        </a:p>
      </dsp:txBody>
      <dsp:txXfrm>
        <a:off x="0" y="3118098"/>
        <a:ext cx="4572000" cy="720003"/>
      </dsp:txXfrm>
    </dsp:sp>
    <dsp:sp modelId="{F1129AC7-9354-4AF9-9478-6347DACC61EE}">
      <dsp:nvSpPr>
        <dsp:cNvPr id="0" name=""/>
        <dsp:cNvSpPr/>
      </dsp:nvSpPr>
      <dsp:spPr>
        <a:xfrm>
          <a:off x="4572000" y="3118098"/>
          <a:ext cx="4572000" cy="720003"/>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l" defTabSz="533400">
            <a:lnSpc>
              <a:spcPct val="90000"/>
            </a:lnSpc>
            <a:spcBef>
              <a:spcPct val="0"/>
            </a:spcBef>
            <a:spcAft>
              <a:spcPct val="35000"/>
            </a:spcAft>
            <a:buNone/>
          </a:pPr>
          <a:r>
            <a:rPr kumimoji="1" lang="ja-JP" altLang="en-US" sz="1200" b="1" kern="1200" dirty="0"/>
            <a:t>①地方支部の枠組みを超えた相互応援　②先遣調査隊の派遣　③簡易水道と本会非会員への対応　④水道給水対策本部の編成</a:t>
          </a:r>
        </a:p>
      </dsp:txBody>
      <dsp:txXfrm>
        <a:off x="4572000" y="3118098"/>
        <a:ext cx="4572000" cy="720003"/>
      </dsp:txXfrm>
    </dsp:sp>
    <dsp:sp modelId="{C433511D-4357-4045-B3B4-F4916ECD3D9A}">
      <dsp:nvSpPr>
        <dsp:cNvPr id="0" name=""/>
        <dsp:cNvSpPr/>
      </dsp:nvSpPr>
      <dsp:spPr>
        <a:xfrm rot="10800000">
          <a:off x="0" y="0"/>
          <a:ext cx="9144000" cy="2332397"/>
        </a:xfrm>
        <a:prstGeom prst="upArrowCallout">
          <a:avLst/>
        </a:prstGeom>
        <a:pattFill prst="pct50">
          <a:fgClr>
            <a:srgbClr val="0070C0"/>
          </a:fgClr>
          <a:bgClr>
            <a:srgbClr val="00B0F0"/>
          </a:bgClr>
        </a:patt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t>「地震等緊急時対応に関する報告書」　平成 </a:t>
          </a:r>
          <a:r>
            <a:rPr kumimoji="1" lang="en-US" altLang="ja-JP" sz="2400" b="1" kern="1200" dirty="0"/>
            <a:t>8 </a:t>
          </a:r>
          <a:r>
            <a:rPr kumimoji="1" lang="ja-JP" altLang="en-US" sz="2400" b="1" kern="1200" dirty="0"/>
            <a:t>年 </a:t>
          </a:r>
          <a:r>
            <a:rPr kumimoji="1" lang="en-US" altLang="ja-JP" sz="2400" b="1" kern="1200" dirty="0"/>
            <a:t>2 </a:t>
          </a:r>
          <a:r>
            <a:rPr kumimoji="1" lang="ja-JP" altLang="en-US" sz="2400" b="1" kern="1200" dirty="0"/>
            <a:t>月</a:t>
          </a:r>
          <a:r>
            <a:rPr kumimoji="1" lang="en-US" altLang="ja-JP" sz="2400" b="1" kern="1200" dirty="0"/>
            <a:t>15</a:t>
          </a:r>
          <a:r>
            <a:rPr kumimoji="1" lang="ja-JP" altLang="en-US" sz="2400" b="1" kern="1200" dirty="0"/>
            <a:t>日</a:t>
          </a:r>
        </a:p>
      </dsp:txBody>
      <dsp:txXfrm rot="-10800000">
        <a:off x="0" y="0"/>
        <a:ext cx="9144000" cy="818671"/>
      </dsp:txXfrm>
    </dsp:sp>
    <dsp:sp modelId="{7CBEB4D7-6FF2-4197-BFD3-6AD207E420F4}">
      <dsp:nvSpPr>
        <dsp:cNvPr id="0" name=""/>
        <dsp:cNvSpPr/>
      </dsp:nvSpPr>
      <dsp:spPr>
        <a:xfrm>
          <a:off x="0" y="808448"/>
          <a:ext cx="4572000" cy="720003"/>
        </a:xfrm>
        <a:prstGeom prst="rect">
          <a:avLst/>
        </a:prstGeom>
        <a:pattFill prst="pct25">
          <a:fgClr>
            <a:srgbClr val="C1FFDD"/>
          </a:fgClr>
          <a:bgClr>
            <a:schemeClr val="bg1"/>
          </a:bgClr>
        </a:patt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100000"/>
            </a:lnSpc>
            <a:spcBef>
              <a:spcPct val="0"/>
            </a:spcBef>
            <a:spcAft>
              <a:spcPts val="0"/>
            </a:spcAft>
            <a:buNone/>
          </a:pPr>
          <a:r>
            <a:rPr kumimoji="1" lang="ja-JP" altLang="en-US" sz="1800" b="1" kern="1200" dirty="0"/>
            <a:t>兵庫県南部地震における</a:t>
          </a:r>
          <a:endParaRPr kumimoji="1" lang="en-US" altLang="ja-JP" sz="1800" b="1" kern="1200" dirty="0"/>
        </a:p>
        <a:p>
          <a:pPr marL="0" lvl="0" indent="0" algn="ctr" defTabSz="800100">
            <a:lnSpc>
              <a:spcPct val="100000"/>
            </a:lnSpc>
            <a:spcBef>
              <a:spcPct val="0"/>
            </a:spcBef>
            <a:spcAft>
              <a:spcPts val="0"/>
            </a:spcAft>
            <a:buNone/>
          </a:pPr>
          <a:r>
            <a:rPr kumimoji="1" lang="ja-JP" altLang="en-US" sz="1800" b="1" kern="1200" dirty="0"/>
            <a:t>応援活動の教訓</a:t>
          </a:r>
        </a:p>
      </dsp:txBody>
      <dsp:txXfrm>
        <a:off x="0" y="808448"/>
        <a:ext cx="4572000" cy="720003"/>
      </dsp:txXfrm>
    </dsp:sp>
    <dsp:sp modelId="{D7F75ADA-4790-426E-9741-9AB811A64FAB}">
      <dsp:nvSpPr>
        <dsp:cNvPr id="0" name=""/>
        <dsp:cNvSpPr/>
      </dsp:nvSpPr>
      <dsp:spPr>
        <a:xfrm>
          <a:off x="4572000" y="808448"/>
          <a:ext cx="4572000" cy="720003"/>
        </a:xfrm>
        <a:prstGeom prst="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t>・応援要請のルール、費用負担、労働災害</a:t>
          </a:r>
          <a:endParaRPr kumimoji="1" lang="en-US" altLang="ja-JP" sz="1400" b="1" kern="1200" dirty="0"/>
        </a:p>
        <a:p>
          <a:pPr marL="0" lvl="0" indent="0" algn="l" defTabSz="622300">
            <a:lnSpc>
              <a:spcPct val="90000"/>
            </a:lnSpc>
            <a:spcBef>
              <a:spcPct val="0"/>
            </a:spcBef>
            <a:spcAft>
              <a:spcPct val="35000"/>
            </a:spcAft>
            <a:buNone/>
          </a:pPr>
          <a:r>
            <a:rPr kumimoji="1" lang="ja-JP" altLang="en-US" sz="1400" b="1" kern="1200" dirty="0"/>
            <a:t>・応援の対象：応急給水、応急復旧（管路復旧）</a:t>
          </a:r>
        </a:p>
      </dsp:txBody>
      <dsp:txXfrm>
        <a:off x="4572000" y="808448"/>
        <a:ext cx="4572000" cy="7200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63A70-36AA-4AC1-A3F6-3C8096A1A675}">
      <dsp:nvSpPr>
        <dsp:cNvPr id="0" name=""/>
        <dsp:cNvSpPr/>
      </dsp:nvSpPr>
      <dsp:spPr>
        <a:xfrm>
          <a:off x="0" y="0"/>
          <a:ext cx="4109784" cy="1346056"/>
        </a:xfrm>
        <a:prstGeom prst="roundRect">
          <a:avLst>
            <a:gd name="adj" fmla="val 10000"/>
          </a:avLst>
        </a:prstGeom>
        <a:pattFill prst="pct50">
          <a:fgClr>
            <a:srgbClr val="FFFF00"/>
          </a:fgClr>
          <a:bgClr>
            <a:srgbClr val="FFFFCC"/>
          </a:bgClr>
        </a:pattFill>
        <a:ln w="12700" cap="flat" cmpd="sng" algn="ctr">
          <a:solidFill>
            <a:srgbClr val="FFC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dirty="0">
              <a:ln w="3175">
                <a:solidFill>
                  <a:sysClr val="windowText" lastClr="000000"/>
                </a:solidFill>
              </a:ln>
              <a:solidFill>
                <a:srgbClr val="C00000"/>
              </a:solidFill>
            </a:rPr>
            <a:t>受援体制の構築</a:t>
          </a:r>
        </a:p>
      </dsp:txBody>
      <dsp:txXfrm>
        <a:off x="956562" y="0"/>
        <a:ext cx="3153221" cy="1346056"/>
      </dsp:txXfrm>
    </dsp:sp>
    <dsp:sp modelId="{60BF9A35-C1D2-4B61-81E1-0DDCC700F80F}">
      <dsp:nvSpPr>
        <dsp:cNvPr id="0" name=""/>
        <dsp:cNvSpPr/>
      </dsp:nvSpPr>
      <dsp:spPr>
        <a:xfrm>
          <a:off x="134605" y="134605"/>
          <a:ext cx="821956" cy="1076844"/>
        </a:xfrm>
        <a:prstGeom prst="roundRect">
          <a:avLst>
            <a:gd name="adj" fmla="val 10000"/>
          </a:avLst>
        </a:prstGeom>
        <a:blipFill>
          <a:blip xmlns:r="http://schemas.openxmlformats.org/officeDocument/2006/relationships" r:embed="rId1">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5000" r="-15000"/>
          </a:stretch>
        </a:blipFill>
        <a:ln w="12700" cap="flat" cmpd="sng" algn="ctr">
          <a:solidFill>
            <a:srgbClr val="FFC000"/>
          </a:solidFill>
          <a:prstDash val="solid"/>
          <a:miter lim="800000"/>
        </a:ln>
        <a:effectLst>
          <a:outerShdw blurRad="50800" dist="38100" dir="2700000" algn="tl" rotWithShape="0">
            <a:schemeClr val="tx1">
              <a:alpha val="40000"/>
            </a:scheme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A0D80723-A80F-4EA4-A7E9-CE59BF349A5F}">
      <dsp:nvSpPr>
        <dsp:cNvPr id="0" name=""/>
        <dsp:cNvSpPr/>
      </dsp:nvSpPr>
      <dsp:spPr>
        <a:xfrm>
          <a:off x="0" y="1430803"/>
          <a:ext cx="4109784" cy="1346056"/>
        </a:xfrm>
        <a:prstGeom prst="roundRect">
          <a:avLst>
            <a:gd name="adj" fmla="val 10000"/>
          </a:avLst>
        </a:prstGeom>
        <a:pattFill prst="pct50">
          <a:fgClr>
            <a:schemeClr val="accent5">
              <a:lumMod val="40000"/>
              <a:lumOff val="60000"/>
            </a:schemeClr>
          </a:fgClr>
          <a:bgClr>
            <a:srgbClr val="FFD9D9"/>
          </a:bgClr>
        </a:pattFill>
        <a:ln w="12700" cap="flat" cmpd="sng" algn="ctr">
          <a:solidFill>
            <a:srgbClr val="7030A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ja-JP" altLang="en-US" sz="3200" b="1" kern="1200" dirty="0">
              <a:ln w="3175">
                <a:solidFill>
                  <a:sysClr val="windowText" lastClr="000000"/>
                </a:solidFill>
              </a:ln>
              <a:solidFill>
                <a:srgbClr val="C00000"/>
              </a:solidFill>
            </a:rPr>
            <a:t>小規模事業体への支援のあり方</a:t>
          </a:r>
        </a:p>
      </dsp:txBody>
      <dsp:txXfrm>
        <a:off x="956562" y="1430803"/>
        <a:ext cx="3153221" cy="1346056"/>
      </dsp:txXfrm>
    </dsp:sp>
    <dsp:sp modelId="{25B8FFEA-5185-4CA4-9997-D3CDC5316BE4}">
      <dsp:nvSpPr>
        <dsp:cNvPr id="0" name=""/>
        <dsp:cNvSpPr/>
      </dsp:nvSpPr>
      <dsp:spPr>
        <a:xfrm>
          <a:off x="134605" y="1602603"/>
          <a:ext cx="821956" cy="1076844"/>
        </a:xfrm>
        <a:prstGeom prst="roundRect">
          <a:avLst>
            <a:gd name="adj" fmla="val 10000"/>
          </a:avLst>
        </a:prstGeom>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5000" r="-15000"/>
          </a:stretch>
        </a:blipFill>
        <a:ln w="12700" cap="flat" cmpd="sng" algn="ctr">
          <a:solidFill>
            <a:srgbClr val="7030A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937E9-4311-441D-89A7-0AD56AFD1878}">
      <dsp:nvSpPr>
        <dsp:cNvPr id="0" name=""/>
        <dsp:cNvSpPr/>
      </dsp:nvSpPr>
      <dsp:spPr>
        <a:xfrm rot="5400000">
          <a:off x="4539630" y="-1855017"/>
          <a:ext cx="718281" cy="4610608"/>
        </a:xfrm>
        <a:prstGeom prst="round2SameRect">
          <a:avLst/>
        </a:prstGeom>
        <a:solidFill>
          <a:schemeClr val="bg1">
            <a:alpha val="90000"/>
          </a:schemeClr>
        </a:solidFill>
        <a:ln w="31750" cap="flat" cmpd="sng" algn="ctr">
          <a:solidFill>
            <a:schemeClr val="accent5">
              <a:lumMod val="75000"/>
              <a:alpha val="9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kumimoji="1" lang="ja-JP" altLang="en-US" sz="3200" b="1" kern="1200" dirty="0">
              <a:solidFill>
                <a:schemeClr val="tx1">
                  <a:lumMod val="85000"/>
                  <a:lumOff val="15000"/>
                </a:schemeClr>
              </a:solidFill>
            </a:rPr>
            <a:t>防 災 基 本 計 画</a:t>
          </a:r>
        </a:p>
      </dsp:txBody>
      <dsp:txXfrm rot="-5400000">
        <a:off x="2593467" y="126210"/>
        <a:ext cx="4575544" cy="648153"/>
      </dsp:txXfrm>
    </dsp:sp>
    <dsp:sp modelId="{AEB4146E-17F9-460D-88E0-E3DF877FFF07}">
      <dsp:nvSpPr>
        <dsp:cNvPr id="0" name=""/>
        <dsp:cNvSpPr/>
      </dsp:nvSpPr>
      <dsp:spPr>
        <a:xfrm>
          <a:off x="0" y="1360"/>
          <a:ext cx="2593467" cy="89785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kumimoji="1" lang="ja-JP" altLang="en-US" sz="3400" b="1" kern="1200" dirty="0">
              <a:ln w="3175">
                <a:solidFill>
                  <a:srgbClr val="004D86"/>
                </a:solidFill>
              </a:ln>
            </a:rPr>
            <a:t>国</a:t>
          </a:r>
        </a:p>
      </dsp:txBody>
      <dsp:txXfrm>
        <a:off x="43830" y="45190"/>
        <a:ext cx="2505807" cy="810192"/>
      </dsp:txXfrm>
    </dsp:sp>
    <dsp:sp modelId="{9712C610-22A8-429D-8AE0-4A4C6285A815}">
      <dsp:nvSpPr>
        <dsp:cNvPr id="0" name=""/>
        <dsp:cNvSpPr/>
      </dsp:nvSpPr>
      <dsp:spPr>
        <a:xfrm rot="5400000">
          <a:off x="4539630" y="-912272"/>
          <a:ext cx="718281" cy="4610608"/>
        </a:xfrm>
        <a:prstGeom prst="round2SameRect">
          <a:avLst/>
        </a:prstGeom>
        <a:solidFill>
          <a:schemeClr val="bg1"/>
        </a:solidFill>
        <a:ln w="31750" cap="flat" cmpd="sng" algn="ctr">
          <a:solidFill>
            <a:srgbClr val="00B050">
              <a:alpha val="9000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kumimoji="1" lang="ja-JP" altLang="en-US" sz="3200" b="1" kern="1200" dirty="0">
              <a:solidFill>
                <a:schemeClr val="tx1">
                  <a:lumMod val="85000"/>
                  <a:lumOff val="15000"/>
                </a:schemeClr>
              </a:solidFill>
            </a:rPr>
            <a:t>○○県地域防災計画</a:t>
          </a:r>
        </a:p>
      </dsp:txBody>
      <dsp:txXfrm rot="-5400000">
        <a:off x="2593467" y="1068955"/>
        <a:ext cx="4575544" cy="648153"/>
      </dsp:txXfrm>
    </dsp:sp>
    <dsp:sp modelId="{B9B4EB21-FB78-4C2C-8420-5AD4F855E9A1}">
      <dsp:nvSpPr>
        <dsp:cNvPr id="0" name=""/>
        <dsp:cNvSpPr/>
      </dsp:nvSpPr>
      <dsp:spPr>
        <a:xfrm>
          <a:off x="0" y="944105"/>
          <a:ext cx="2593467" cy="897852"/>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kumimoji="1" lang="ja-JP" altLang="en-US" sz="3400" b="1" kern="1200" dirty="0">
              <a:ln w="3175">
                <a:solidFill>
                  <a:srgbClr val="00B050"/>
                </a:solidFill>
              </a:ln>
            </a:rPr>
            <a:t>都道府県</a:t>
          </a:r>
        </a:p>
      </dsp:txBody>
      <dsp:txXfrm>
        <a:off x="43830" y="987935"/>
        <a:ext cx="2505807" cy="810192"/>
      </dsp:txXfrm>
    </dsp:sp>
    <dsp:sp modelId="{DE11CB57-5A41-4C8F-A85E-489624229288}">
      <dsp:nvSpPr>
        <dsp:cNvPr id="0" name=""/>
        <dsp:cNvSpPr/>
      </dsp:nvSpPr>
      <dsp:spPr>
        <a:xfrm rot="5400000">
          <a:off x="4539630" y="30472"/>
          <a:ext cx="718281" cy="4610608"/>
        </a:xfrm>
        <a:prstGeom prst="round2SameRect">
          <a:avLst/>
        </a:prstGeom>
        <a:solidFill>
          <a:schemeClr val="bg1">
            <a:alpha val="89804"/>
          </a:schemeClr>
        </a:solidFill>
        <a:ln w="3175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kumimoji="1" lang="ja-JP" altLang="en-US" sz="3200" b="1" kern="1200" dirty="0">
              <a:solidFill>
                <a:schemeClr val="tx1">
                  <a:lumMod val="85000"/>
                  <a:lumOff val="15000"/>
                </a:schemeClr>
              </a:solidFill>
            </a:rPr>
            <a:t>◎△市地域防災計画</a:t>
          </a:r>
        </a:p>
      </dsp:txBody>
      <dsp:txXfrm rot="-5400000">
        <a:off x="2593467" y="2011699"/>
        <a:ext cx="4575544" cy="648153"/>
      </dsp:txXfrm>
    </dsp:sp>
    <dsp:sp modelId="{ADA7DBBE-9DDF-44C0-A719-EC82ED13ACC2}">
      <dsp:nvSpPr>
        <dsp:cNvPr id="0" name=""/>
        <dsp:cNvSpPr/>
      </dsp:nvSpPr>
      <dsp:spPr>
        <a:xfrm>
          <a:off x="0" y="1886850"/>
          <a:ext cx="2593467" cy="897852"/>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kumimoji="1" lang="ja-JP" altLang="en-US" sz="3400" b="1" kern="1200" dirty="0">
              <a:ln>
                <a:solidFill>
                  <a:schemeClr val="accent6">
                    <a:lumMod val="50000"/>
                  </a:schemeClr>
                </a:solidFill>
              </a:ln>
            </a:rPr>
            <a:t>市 町 村</a:t>
          </a:r>
        </a:p>
      </dsp:txBody>
      <dsp:txXfrm>
        <a:off x="43830" y="1930680"/>
        <a:ext cx="2505807" cy="8101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AA9E7-78F9-4647-8D63-EA2AB5F2EC52}">
      <dsp:nvSpPr>
        <dsp:cNvPr id="0" name=""/>
        <dsp:cNvSpPr/>
      </dsp:nvSpPr>
      <dsp:spPr>
        <a:xfrm>
          <a:off x="0" y="437071"/>
          <a:ext cx="5287618" cy="1248774"/>
        </a:xfrm>
        <a:prstGeom prst="roundRect">
          <a:avLst>
            <a:gd name="adj" fmla="val 10000"/>
          </a:avLst>
        </a:prstGeom>
        <a:solidFill>
          <a:srgbClr val="F3F6FB"/>
        </a:solidFill>
        <a:ln>
          <a:solidFill>
            <a:schemeClr val="bg1">
              <a:lumMod val="85000"/>
            </a:schemeClr>
          </a:solidFill>
        </a:ln>
        <a:effectLst>
          <a:outerShdw blurRad="50800" dist="38100" dir="2700000" algn="tl" rotWithShape="0">
            <a:prstClr val="black">
              <a:alpha val="40000"/>
            </a:prstClr>
          </a:outerShdw>
        </a:effectLst>
        <a:scene3d>
          <a:camera prst="orthographicFront">
            <a:rot lat="0" lon="0" rev="0"/>
          </a:camera>
          <a:lightRig rig="chilly" dir="t"/>
        </a:scene3d>
        <a:sp3d contourW="19050" prstMaterial="metal">
          <a:bevelT w="88900" h="203200" prst="softRound"/>
        </a:sp3d>
      </dsp:spPr>
      <dsp:style>
        <a:lnRef idx="0">
          <a:scrgbClr r="0" g="0" b="0"/>
        </a:lnRef>
        <a:fillRef idx="1">
          <a:scrgbClr r="0" g="0" b="0"/>
        </a:fillRef>
        <a:effectRef idx="1">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dist" defTabSz="1778000">
            <a:lnSpc>
              <a:spcPct val="90000"/>
            </a:lnSpc>
            <a:spcBef>
              <a:spcPct val="0"/>
            </a:spcBef>
            <a:spcAft>
              <a:spcPct val="35000"/>
            </a:spcAft>
            <a:buNone/>
          </a:pPr>
          <a:r>
            <a:rPr kumimoji="1" lang="ja-JP" altLang="en-US" sz="4000" b="0" kern="1200" dirty="0">
              <a:solidFill>
                <a:schemeClr val="tx1">
                  <a:lumMod val="95000"/>
                  <a:lumOff val="5000"/>
                </a:schemeClr>
              </a:solidFill>
              <a:effectLst>
                <a:outerShdw blurRad="38100" dist="38100" dir="2700000" algn="tl">
                  <a:srgbClr val="000000">
                    <a:alpha val="43137"/>
                  </a:srgbClr>
                </a:outerShdw>
              </a:effectLst>
            </a:rPr>
            <a:t>○○対策マニュアル</a:t>
          </a:r>
        </a:p>
      </dsp:txBody>
      <dsp:txXfrm>
        <a:off x="36575" y="473646"/>
        <a:ext cx="5214468" cy="1175624"/>
      </dsp:txXfrm>
    </dsp:sp>
    <dsp:sp modelId="{B1658E34-C655-4EBA-8BDD-B44DD0F1B9CB}">
      <dsp:nvSpPr>
        <dsp:cNvPr id="0" name=""/>
        <dsp:cNvSpPr/>
      </dsp:nvSpPr>
      <dsp:spPr>
        <a:xfrm>
          <a:off x="0" y="1910624"/>
          <a:ext cx="1248774" cy="1248774"/>
        </a:xfrm>
        <a:prstGeom prst="roundRect">
          <a:avLst>
            <a:gd name="adj" fmla="val 16670"/>
          </a:avLst>
        </a:prstGeom>
        <a:blipFill>
          <a:blip xmlns:r="http://schemas.openxmlformats.org/officeDocument/2006/relationships" r:embed="rId1">
            <a:duotone>
              <a:schemeClr val="accent5">
                <a:shade val="45000"/>
                <a:satMod val="135000"/>
              </a:schemeClr>
              <a:prstClr val="white"/>
            </a:duotone>
            <a:extLst>
              <a:ext uri="{96DAC541-7B7A-43D3-8B79-37D633B846F1}">
                <asvg:svgBlip xmlns:asvg="http://schemas.microsoft.com/office/drawing/2016/SVG/main" r:embed="rId2"/>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softRound"/>
        </a:sp3d>
      </dsp:spPr>
      <dsp:style>
        <a:lnRef idx="0">
          <a:scrgbClr r="0" g="0" b="0"/>
        </a:lnRef>
        <a:fillRef idx="1">
          <a:scrgbClr r="0" g="0" b="0"/>
        </a:fillRef>
        <a:effectRef idx="2">
          <a:scrgbClr r="0" g="0" b="0"/>
        </a:effectRef>
        <a:fontRef idx="minor">
          <a:schemeClr val="lt1"/>
        </a:fontRef>
      </dsp:style>
    </dsp:sp>
    <dsp:sp modelId="{7E70ACDE-9F36-4030-8AB9-C69AAE5A3396}">
      <dsp:nvSpPr>
        <dsp:cNvPr id="0" name=""/>
        <dsp:cNvSpPr/>
      </dsp:nvSpPr>
      <dsp:spPr>
        <a:xfrm>
          <a:off x="1323700" y="1910624"/>
          <a:ext cx="3963917" cy="1248774"/>
        </a:xfrm>
        <a:prstGeom prst="roundRect">
          <a:avLst>
            <a:gd name="adj" fmla="val 16670"/>
          </a:avLst>
        </a:prstGeom>
        <a:solidFill>
          <a:srgbClr val="FFFFCC"/>
        </a:solidFill>
        <a:ln>
          <a:noFill/>
        </a:ln>
        <a:effectLst>
          <a:outerShdw blurRad="50800" dist="38100" dir="2700000" algn="tl" rotWithShape="0">
            <a:prstClr val="black">
              <a:alpha val="40000"/>
            </a:prstClr>
          </a:outerShdw>
        </a:effectLst>
        <a:scene3d>
          <a:camera prst="orthographicFront">
            <a:rot lat="0" lon="0" rev="0"/>
          </a:camera>
          <a:lightRig rig="chilly" dir="t"/>
        </a:scene3d>
        <a:sp3d contourW="19050" prstMaterial="metal">
          <a:bevelT w="88900" h="203200" prst="artDeco"/>
        </a:sp3d>
      </dsp:spPr>
      <dsp:style>
        <a:lnRef idx="0">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dist" defTabSz="1422400">
            <a:lnSpc>
              <a:spcPct val="90000"/>
            </a:lnSpc>
            <a:spcBef>
              <a:spcPct val="0"/>
            </a:spcBef>
            <a:spcAft>
              <a:spcPct val="35000"/>
            </a:spcAft>
            <a:buNone/>
          </a:pPr>
          <a:r>
            <a:rPr kumimoji="1" lang="ja-JP" altLang="en-US" sz="3200" b="0" kern="1200" dirty="0">
              <a:ln w="3175">
                <a:solidFill>
                  <a:schemeClr val="tx1"/>
                </a:solidFill>
              </a:ln>
              <a:solidFill>
                <a:srgbClr val="00B0F0"/>
              </a:solidFill>
              <a:effectLst>
                <a:outerShdw blurRad="38100" dist="38100" dir="2700000" algn="tl">
                  <a:srgbClr val="000000">
                    <a:alpha val="43137"/>
                  </a:srgbClr>
                </a:outerShdw>
              </a:effectLst>
            </a:rPr>
            <a:t>初動体制の確立</a:t>
          </a:r>
        </a:p>
      </dsp:txBody>
      <dsp:txXfrm>
        <a:off x="1384671" y="1971595"/>
        <a:ext cx="3841975" cy="1126832"/>
      </dsp:txXfrm>
    </dsp:sp>
    <dsp:sp modelId="{CCA9EB92-DCD9-4C65-80F8-B94882DC857E}">
      <dsp:nvSpPr>
        <dsp:cNvPr id="0" name=""/>
        <dsp:cNvSpPr/>
      </dsp:nvSpPr>
      <dsp:spPr>
        <a:xfrm>
          <a:off x="0" y="3309252"/>
          <a:ext cx="1248774" cy="1248774"/>
        </a:xfrm>
        <a:prstGeom prst="roundRect">
          <a:avLst>
            <a:gd name="adj" fmla="val 16670"/>
          </a:avLst>
        </a:prstGeom>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prst="softRound"/>
        </a:sp3d>
      </dsp:spPr>
      <dsp:style>
        <a:lnRef idx="0">
          <a:scrgbClr r="0" g="0" b="0"/>
        </a:lnRef>
        <a:fillRef idx="1">
          <a:scrgbClr r="0" g="0" b="0"/>
        </a:fillRef>
        <a:effectRef idx="2">
          <a:scrgbClr r="0" g="0" b="0"/>
        </a:effectRef>
        <a:fontRef idx="minor">
          <a:schemeClr val="lt1"/>
        </a:fontRef>
      </dsp:style>
    </dsp:sp>
    <dsp:sp modelId="{3F9C641A-74C9-4B88-ADF7-A0AB3D5B3B4C}">
      <dsp:nvSpPr>
        <dsp:cNvPr id="0" name=""/>
        <dsp:cNvSpPr/>
      </dsp:nvSpPr>
      <dsp:spPr>
        <a:xfrm>
          <a:off x="1323700" y="3309252"/>
          <a:ext cx="3963917" cy="1248774"/>
        </a:xfrm>
        <a:prstGeom prst="roundRect">
          <a:avLst>
            <a:gd name="adj" fmla="val 16670"/>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sunrise" dir="t"/>
        </a:scene3d>
        <a:sp3d contourW="19050" prstMaterial="metal">
          <a:bevelT w="88900" h="203200" prst="artDeco"/>
        </a:sp3d>
      </dsp:spPr>
      <dsp:style>
        <a:lnRef idx="0">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dist" defTabSz="1422400">
            <a:lnSpc>
              <a:spcPct val="90000"/>
            </a:lnSpc>
            <a:spcBef>
              <a:spcPct val="0"/>
            </a:spcBef>
            <a:spcAft>
              <a:spcPct val="35000"/>
            </a:spcAft>
            <a:buNone/>
          </a:pPr>
          <a:r>
            <a:rPr kumimoji="1" lang="ja-JP" altLang="en-US" sz="3200" b="0" kern="1200" dirty="0">
              <a:ln w="3175">
                <a:solidFill>
                  <a:schemeClr val="tx1"/>
                </a:solidFill>
              </a:ln>
              <a:solidFill>
                <a:srgbClr val="00B0F0"/>
              </a:solidFill>
              <a:effectLst>
                <a:outerShdw blurRad="38100" dist="38100" dir="2700000" algn="tl">
                  <a:srgbClr val="000000">
                    <a:alpha val="43137"/>
                  </a:srgbClr>
                </a:outerShdw>
              </a:effectLst>
            </a:rPr>
            <a:t>役  割  分  担</a:t>
          </a:r>
        </a:p>
      </dsp:txBody>
      <dsp:txXfrm>
        <a:off x="1384671" y="3370223"/>
        <a:ext cx="3841975" cy="11268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F5A25C9-1C91-4B97-A109-40E13CEBE2A3}"/>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r>
              <a:rPr kumimoji="1" lang="ja-JP" altLang="en-US"/>
              <a:t>「地震等緊急時対応の手引き」　　　　　　　　　　（応急給水・応急復旧・技術支援編）</a:t>
            </a:r>
          </a:p>
        </p:txBody>
      </p:sp>
      <p:sp>
        <p:nvSpPr>
          <p:cNvPr id="3" name="日付プレースホルダー 2">
            <a:extLst>
              <a:ext uri="{FF2B5EF4-FFF2-40B4-BE49-F238E27FC236}">
                <a16:creationId xmlns:a16="http://schemas.microsoft.com/office/drawing/2014/main" id="{37544758-AB18-4B71-8FA9-50B6C5B4654E}"/>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D317E890-C6F7-49B9-B774-62A181F29291}" type="datetimeFigureOut">
              <a:rPr kumimoji="1" lang="ja-JP" altLang="en-US" smtClean="0"/>
              <a:t>2020/8/6</a:t>
            </a:fld>
            <a:endParaRPr kumimoji="1" lang="ja-JP" altLang="en-US"/>
          </a:p>
        </p:txBody>
      </p:sp>
      <p:sp>
        <p:nvSpPr>
          <p:cNvPr id="4" name="フッター プレースホルダー 3">
            <a:extLst>
              <a:ext uri="{FF2B5EF4-FFF2-40B4-BE49-F238E27FC236}">
                <a16:creationId xmlns:a16="http://schemas.microsoft.com/office/drawing/2014/main" id="{A0505FD5-C559-4D4A-A497-E037523CF78A}"/>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r>
              <a:rPr kumimoji="1" lang="zh-TW" altLang="en-US"/>
              <a:t>公益社団法人　日本水道協会　　　　　　　　　　工務部技術課　田口</a:t>
            </a:r>
            <a:endParaRPr kumimoji="1" lang="ja-JP" altLang="en-US"/>
          </a:p>
        </p:txBody>
      </p:sp>
      <p:sp>
        <p:nvSpPr>
          <p:cNvPr id="5" name="スライド番号プレースホルダー 4">
            <a:extLst>
              <a:ext uri="{FF2B5EF4-FFF2-40B4-BE49-F238E27FC236}">
                <a16:creationId xmlns:a16="http://schemas.microsoft.com/office/drawing/2014/main" id="{8A0E3BF0-6F84-43BF-903B-8F966A332D77}"/>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892E439F-F279-4341-B46F-6EF71E789278}" type="slidenum">
              <a:rPr kumimoji="1" lang="ja-JP" altLang="en-US" smtClean="0"/>
              <a:t>‹#›</a:t>
            </a:fld>
            <a:endParaRPr kumimoji="1" lang="ja-JP" altLang="en-US"/>
          </a:p>
        </p:txBody>
      </p:sp>
    </p:spTree>
    <p:extLst>
      <p:ext uri="{BB962C8B-B14F-4D97-AF65-F5344CB8AC3E}">
        <p14:creationId xmlns:p14="http://schemas.microsoft.com/office/powerpoint/2010/main" val="111167054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r>
              <a:rPr kumimoji="1" lang="ja-JP" altLang="en-US"/>
              <a:t>「地震等緊急時対応の手引き」　　　　　　　　　　（応急給水・応急復旧・技術支援編）</a:t>
            </a:r>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1187FD19-D785-4D0E-B9DC-93C9AB4861D2}" type="datetimeFigureOut">
              <a:rPr kumimoji="1" lang="ja-JP" altLang="en-US" smtClean="0"/>
              <a:t>2020/8/6</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r>
              <a:rPr kumimoji="1" lang="zh-TW" altLang="en-US"/>
              <a:t>公益社団法人　日本水道協会　　　　　　　　　　工務部技術課　田口</a:t>
            </a:r>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DCC2F31D-9E0E-43FB-B3BA-0DAB7F309E7F}" type="slidenum">
              <a:rPr kumimoji="1" lang="ja-JP" altLang="en-US" smtClean="0"/>
              <a:t>‹#›</a:t>
            </a:fld>
            <a:endParaRPr kumimoji="1" lang="ja-JP" altLang="en-US"/>
          </a:p>
        </p:txBody>
      </p:sp>
    </p:spTree>
    <p:extLst>
      <p:ext uri="{BB962C8B-B14F-4D97-AF65-F5344CB8AC3E}">
        <p14:creationId xmlns:p14="http://schemas.microsoft.com/office/powerpoint/2010/main" val="864163683"/>
      </p:ext>
    </p:extLst>
  </p:cSld>
  <p:clrMap bg1="lt1" tx1="dk1" bg2="lt2" tx2="dk2" accent1="accent1" accent2="accent2" accent3="accent3" accent4="accent4" accent5="accent5" accent6="accent6" hlink="hlink" folHlink="folHlink"/>
  <p:hf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a:t>
            </a:fld>
            <a:endParaRPr kumimoji="1" lang="ja-JP" altLang="en-US"/>
          </a:p>
        </p:txBody>
      </p:sp>
    </p:spTree>
    <p:extLst>
      <p:ext uri="{BB962C8B-B14F-4D97-AF65-F5344CB8AC3E}">
        <p14:creationId xmlns:p14="http://schemas.microsoft.com/office/powerpoint/2010/main" val="47773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10</a:t>
            </a:fld>
            <a:endParaRPr kumimoji="1" lang="ja-JP" altLang="en-US"/>
          </a:p>
        </p:txBody>
      </p:sp>
    </p:spTree>
    <p:extLst>
      <p:ext uri="{BB962C8B-B14F-4D97-AF65-F5344CB8AC3E}">
        <p14:creationId xmlns:p14="http://schemas.microsoft.com/office/powerpoint/2010/main" val="420633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kumimoji="1">
                <a:solidFill>
                  <a:schemeClr val="tx1"/>
                </a:solidFill>
                <a:latin typeface="Times New Roman" pitchFamily="18" charset="0"/>
                <a:ea typeface="ＭＳ Ｐゴシック" pitchFamily="50" charset="-128"/>
              </a:defRPr>
            </a:lvl1pPr>
            <a:lvl2pPr marL="742950" indent="-285750" defTabSz="922338">
              <a:defRPr kumimoji="1">
                <a:solidFill>
                  <a:schemeClr val="tx1"/>
                </a:solidFill>
                <a:latin typeface="Times New Roman" pitchFamily="18" charset="0"/>
                <a:ea typeface="ＭＳ Ｐゴシック" pitchFamily="50" charset="-128"/>
              </a:defRPr>
            </a:lvl2pPr>
            <a:lvl3pPr marL="1143000" indent="-228600" defTabSz="922338">
              <a:defRPr kumimoji="1">
                <a:solidFill>
                  <a:schemeClr val="tx1"/>
                </a:solidFill>
                <a:latin typeface="Times New Roman" pitchFamily="18" charset="0"/>
                <a:ea typeface="ＭＳ Ｐゴシック" pitchFamily="50" charset="-128"/>
              </a:defRPr>
            </a:lvl3pPr>
            <a:lvl4pPr marL="1600200" indent="-228600" defTabSz="922338">
              <a:defRPr kumimoji="1">
                <a:solidFill>
                  <a:schemeClr val="tx1"/>
                </a:solidFill>
                <a:latin typeface="Times New Roman" pitchFamily="18" charset="0"/>
                <a:ea typeface="ＭＳ Ｐゴシック" pitchFamily="50" charset="-128"/>
              </a:defRPr>
            </a:lvl4pPr>
            <a:lvl5pPr marL="2057400" indent="-228600" defTabSz="922338">
              <a:defRPr kumimoji="1">
                <a:solidFill>
                  <a:schemeClr val="tx1"/>
                </a:solidFill>
                <a:latin typeface="Times New Roman" pitchFamily="18" charset="0"/>
                <a:ea typeface="ＭＳ Ｐゴシック" pitchFamily="50" charset="-128"/>
              </a:defRPr>
            </a:lvl5pPr>
            <a:lvl6pPr marL="2514600" indent="-228600" defTabSz="922338"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defTabSz="922338"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defTabSz="922338"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defTabSz="922338"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fld id="{079952EF-01A8-4734-B59E-DE22F974301D}" type="slidenum">
              <a:rPr lang="ja-JP" altLang="en-US"/>
              <a:pPr/>
              <a:t>11</a:t>
            </a:fld>
            <a:endParaRPr lang="en-US" altLang="ja-JP"/>
          </a:p>
        </p:txBody>
      </p:sp>
      <p:sp>
        <p:nvSpPr>
          <p:cNvPr id="182275" name="Rectangle 1031"/>
          <p:cNvSpPr txBox="1">
            <a:spLocks noGrp="1" noChangeArrowheads="1"/>
          </p:cNvSpPr>
          <p:nvPr/>
        </p:nvSpPr>
        <p:spPr bwMode="auto">
          <a:xfrm>
            <a:off x="3856043" y="9440871"/>
            <a:ext cx="2947987"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nchor="b"/>
          <a:lstStyle>
            <a:lvl1pPr defTabSz="922338">
              <a:spcBef>
                <a:spcPct val="30000"/>
              </a:spcBef>
              <a:defRPr kumimoji="1" sz="1200">
                <a:solidFill>
                  <a:schemeClr val="tx1"/>
                </a:solidFill>
                <a:latin typeface="Times New Roman" pitchFamily="18" charset="0"/>
                <a:ea typeface="ＭＳ Ｐ明朝" pitchFamily="18" charset="-128"/>
              </a:defRPr>
            </a:lvl1pPr>
            <a:lvl2pPr marL="749300" indent="-288925" defTabSz="922338">
              <a:spcBef>
                <a:spcPct val="30000"/>
              </a:spcBef>
              <a:defRPr kumimoji="1" sz="1200">
                <a:solidFill>
                  <a:schemeClr val="tx1"/>
                </a:solidFill>
                <a:latin typeface="Times New Roman" pitchFamily="18" charset="0"/>
                <a:ea typeface="ＭＳ Ｐ明朝" pitchFamily="18" charset="-128"/>
              </a:defRPr>
            </a:lvl2pPr>
            <a:lvl3pPr marL="1152525" indent="-230188" defTabSz="922338">
              <a:spcBef>
                <a:spcPct val="30000"/>
              </a:spcBef>
              <a:defRPr kumimoji="1" sz="1200">
                <a:solidFill>
                  <a:schemeClr val="tx1"/>
                </a:solidFill>
                <a:latin typeface="Times New Roman" pitchFamily="18" charset="0"/>
                <a:ea typeface="ＭＳ Ｐ明朝" pitchFamily="18" charset="-128"/>
              </a:defRPr>
            </a:lvl3pPr>
            <a:lvl4pPr marL="1614488" indent="-231775" defTabSz="922338">
              <a:spcBef>
                <a:spcPct val="30000"/>
              </a:spcBef>
              <a:defRPr kumimoji="1" sz="1200">
                <a:solidFill>
                  <a:schemeClr val="tx1"/>
                </a:solidFill>
                <a:latin typeface="Times New Roman" pitchFamily="18" charset="0"/>
                <a:ea typeface="ＭＳ Ｐ明朝" pitchFamily="18" charset="-128"/>
              </a:defRPr>
            </a:lvl4pPr>
            <a:lvl5pPr marL="2074863" indent="-230188" defTabSz="922338">
              <a:spcBef>
                <a:spcPct val="30000"/>
              </a:spcBef>
              <a:defRPr kumimoji="1" sz="1200">
                <a:solidFill>
                  <a:schemeClr val="tx1"/>
                </a:solidFill>
                <a:latin typeface="Times New Roman" pitchFamily="18" charset="0"/>
                <a:ea typeface="ＭＳ Ｐ明朝" pitchFamily="18" charset="-128"/>
              </a:defRPr>
            </a:lvl5pPr>
            <a:lvl6pPr marL="2532063" indent="-230188" defTabSz="92233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89263" indent="-230188" defTabSz="92233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46463" indent="-230188" defTabSz="92233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03663" indent="-230188" defTabSz="92233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lgn="r" eaLnBrk="1" hangingPunct="1">
              <a:spcBef>
                <a:spcPct val="0"/>
              </a:spcBef>
            </a:pPr>
            <a:fld id="{920A106B-E64C-4B45-AD81-2B82BEBA643B}" type="slidenum">
              <a:rPr lang="en-US" altLang="ja-JP">
                <a:latin typeface="Arial" charset="0"/>
                <a:ea typeface="ＭＳ Ｐゴシック" pitchFamily="50" charset="-128"/>
              </a:rPr>
              <a:pPr algn="r" eaLnBrk="1" hangingPunct="1">
                <a:spcBef>
                  <a:spcPct val="0"/>
                </a:spcBef>
              </a:pPr>
              <a:t>11</a:t>
            </a:fld>
            <a:endParaRPr lang="en-US" altLang="ja-JP">
              <a:latin typeface="Arial" charset="0"/>
              <a:ea typeface="ＭＳ Ｐゴシック" pitchFamily="50" charset="-128"/>
            </a:endParaRPr>
          </a:p>
        </p:txBody>
      </p:sp>
      <p:sp>
        <p:nvSpPr>
          <p:cNvPr id="182276" name="Rectangle 2"/>
          <p:cNvSpPr>
            <a:spLocks noGrp="1" noRot="1" noChangeAspect="1" noChangeArrowheads="1" noTextEdit="1"/>
          </p:cNvSpPr>
          <p:nvPr>
            <p:ph type="sldImg"/>
          </p:nvPr>
        </p:nvSpPr>
        <p:spPr>
          <a:xfrm>
            <a:off x="95250" y="746125"/>
            <a:ext cx="6613525" cy="3721100"/>
          </a:xfrm>
          <a:ln/>
        </p:spPr>
      </p:sp>
      <p:sp>
        <p:nvSpPr>
          <p:cNvPr id="182277" name="Rectangle 3"/>
          <p:cNvSpPr>
            <a:spLocks noGrp="1" noChangeArrowheads="1"/>
          </p:cNvSpPr>
          <p:nvPr>
            <p:ph type="body" idx="1"/>
          </p:nvPr>
        </p:nvSpPr>
        <p:spPr>
          <a:xfrm>
            <a:off x="679450" y="4721227"/>
            <a:ext cx="5446713" cy="44719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p>
            <a:endParaRPr lang="ja-JP" altLang="en-US" dirty="0"/>
          </a:p>
        </p:txBody>
      </p:sp>
    </p:spTree>
    <p:extLst>
      <p:ext uri="{BB962C8B-B14F-4D97-AF65-F5344CB8AC3E}">
        <p14:creationId xmlns:p14="http://schemas.microsoft.com/office/powerpoint/2010/main" val="427732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12</a:t>
            </a:fld>
            <a:endParaRPr kumimoji="1" lang="ja-JP" altLang="en-US"/>
          </a:p>
        </p:txBody>
      </p:sp>
    </p:spTree>
    <p:extLst>
      <p:ext uri="{BB962C8B-B14F-4D97-AF65-F5344CB8AC3E}">
        <p14:creationId xmlns:p14="http://schemas.microsoft.com/office/powerpoint/2010/main" val="3276374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13</a:t>
            </a:fld>
            <a:endParaRPr kumimoji="1" lang="ja-JP" altLang="en-US"/>
          </a:p>
        </p:txBody>
      </p:sp>
    </p:spTree>
    <p:extLst>
      <p:ext uri="{BB962C8B-B14F-4D97-AF65-F5344CB8AC3E}">
        <p14:creationId xmlns:p14="http://schemas.microsoft.com/office/powerpoint/2010/main" val="3546055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14</a:t>
            </a:fld>
            <a:endParaRPr kumimoji="1" lang="ja-JP" altLang="en-US"/>
          </a:p>
        </p:txBody>
      </p:sp>
    </p:spTree>
    <p:extLst>
      <p:ext uri="{BB962C8B-B14F-4D97-AF65-F5344CB8AC3E}">
        <p14:creationId xmlns:p14="http://schemas.microsoft.com/office/powerpoint/2010/main" val="1488190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15</a:t>
            </a:fld>
            <a:endParaRPr kumimoji="1" lang="ja-JP" altLang="en-US"/>
          </a:p>
        </p:txBody>
      </p:sp>
    </p:spTree>
    <p:extLst>
      <p:ext uri="{BB962C8B-B14F-4D97-AF65-F5344CB8AC3E}">
        <p14:creationId xmlns:p14="http://schemas.microsoft.com/office/powerpoint/2010/main" val="1925406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16</a:t>
            </a:fld>
            <a:endParaRPr kumimoji="1" lang="ja-JP" altLang="en-US"/>
          </a:p>
        </p:txBody>
      </p:sp>
    </p:spTree>
    <p:extLst>
      <p:ext uri="{BB962C8B-B14F-4D97-AF65-F5344CB8AC3E}">
        <p14:creationId xmlns:p14="http://schemas.microsoft.com/office/powerpoint/2010/main" val="1941312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17</a:t>
            </a:fld>
            <a:endParaRPr kumimoji="1" lang="ja-JP" altLang="en-US"/>
          </a:p>
        </p:txBody>
      </p:sp>
    </p:spTree>
    <p:extLst>
      <p:ext uri="{BB962C8B-B14F-4D97-AF65-F5344CB8AC3E}">
        <p14:creationId xmlns:p14="http://schemas.microsoft.com/office/powerpoint/2010/main" val="745424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2</a:t>
            </a:r>
            <a:r>
              <a:rPr kumimoji="1" lang="ja-JP" altLang="en-US" dirty="0"/>
              <a:t>章と第</a:t>
            </a:r>
            <a:r>
              <a:rPr kumimoji="1" lang="en-US" altLang="ja-JP" dirty="0"/>
              <a:t>3</a:t>
            </a:r>
            <a:r>
              <a:rPr kumimoji="1" lang="ja-JP" altLang="en-US" dirty="0"/>
              <a:t>章を担当した事務局の中で、最も時間を掛けて議論した部分です。</a:t>
            </a:r>
            <a:endParaRPr kumimoji="1" lang="en-US" altLang="ja-JP" dirty="0"/>
          </a:p>
          <a:p>
            <a:endParaRPr kumimoji="1" lang="en-US" altLang="ja-JP" dirty="0"/>
          </a:p>
          <a:p>
            <a:r>
              <a:rPr kumimoji="1" lang="ja-JP" altLang="en-US" dirty="0"/>
              <a:t>発災直後、初動対応や応急給水体制の立ち上げ。応援を求める段階などで混乱するのか？また、応急給水車の具体的な要請台数や、応急復旧の進め方で混乱するのか？事務局内の議論を深める中で、現時点で、「応急活動マニュアル」の「不備」や「未整備」が原因ではと考えました。</a:t>
            </a:r>
            <a:endParaRPr kumimoji="1" lang="en-US" altLang="ja-JP" dirty="0"/>
          </a:p>
          <a:p>
            <a:r>
              <a:rPr kumimoji="1" lang="ja-JP" altLang="en-US" dirty="0"/>
              <a:t>つまり、自事業体が被災し、自事業体のみで応急給水をはじめ復旧活動を行う計画が未整備なのではないか？そのことが発災直後の段階をはじめ、応急給水、応急復旧や応援要請の混乱につながっているのではないか？</a:t>
            </a:r>
            <a:endParaRPr kumimoji="1" lang="en-US" altLang="ja-JP" dirty="0"/>
          </a:p>
          <a:p>
            <a:r>
              <a:rPr kumimoji="1" lang="ja-JP" altLang="en-US" dirty="0"/>
              <a:t>まずは、自らの事業体の実情を把握し、整理し、検証して、何ができて、何ができないか自事業体の「応急活動マニュアル」にまとめることが必要です。</a:t>
            </a:r>
            <a:endParaRPr kumimoji="1" lang="en-US" altLang="ja-JP" dirty="0"/>
          </a:p>
          <a:p>
            <a:r>
              <a:rPr kumimoji="1" lang="en-US" altLang="ja-JP" dirty="0"/>
              <a:t>※</a:t>
            </a:r>
            <a:r>
              <a:rPr kumimoji="1" lang="ja-JP" altLang="en-US" dirty="0"/>
              <a:t>自事業体の災害対応能力（キャパシティー）を整理することが第一段階。・・・身の丈を知ること</a:t>
            </a:r>
            <a:endParaRPr kumimoji="1" lang="en-US" altLang="ja-JP" dirty="0"/>
          </a:p>
          <a:p>
            <a:r>
              <a:rPr kumimoji="1" lang="en-US" altLang="ja-JP" dirty="0"/>
              <a:t>※</a:t>
            </a:r>
            <a:r>
              <a:rPr kumimoji="1" lang="ja-JP" altLang="en-US" dirty="0"/>
              <a:t>「手引き：平成</a:t>
            </a:r>
            <a:r>
              <a:rPr kumimoji="1" lang="en-US" altLang="ja-JP" dirty="0"/>
              <a:t>25</a:t>
            </a:r>
            <a:r>
              <a:rPr kumimoji="1" lang="ja-JP" altLang="en-US" dirty="0"/>
              <a:t>年</a:t>
            </a:r>
            <a:r>
              <a:rPr kumimoji="1" lang="en-US" altLang="ja-JP" dirty="0"/>
              <a:t>3</a:t>
            </a:r>
            <a:r>
              <a:rPr kumimoji="1" lang="ja-JP" altLang="en-US" dirty="0"/>
              <a:t>月改訂版」は、全国規模の応援活動が展開された東日本大震災の教訓や知見を基に、広域連携の重要性や、応援、受援の取り組みについて手厚いものになっており、一足飛びに受援計画等の在り方に飛躍してしまった印象が強かった。</a:t>
            </a:r>
            <a:endParaRPr kumimoji="1" lang="en-US" altLang="ja-JP" dirty="0"/>
          </a:p>
          <a:p>
            <a:r>
              <a:rPr kumimoji="1" lang="en-US" altLang="ja-JP" dirty="0"/>
              <a:t>※</a:t>
            </a:r>
            <a:r>
              <a:rPr kumimoji="1" lang="ja-JP" altLang="en-US" dirty="0"/>
              <a:t>多くの水道事業体は、既に整備されているものと思いますが、職場の実状と実態に即したものにするためには、少なくとも年</a:t>
            </a:r>
            <a:r>
              <a:rPr kumimoji="1" lang="en-US" altLang="ja-JP" dirty="0"/>
              <a:t>1</a:t>
            </a:r>
            <a:r>
              <a:rPr kumimoji="1" lang="ja-JP" altLang="en-US" dirty="0"/>
              <a:t>回の見直しは必要と思います。</a:t>
            </a:r>
            <a:endParaRPr kumimoji="1" lang="en-US" altLang="ja-JP" dirty="0"/>
          </a:p>
          <a:p>
            <a:r>
              <a:rPr kumimoji="1" lang="ja-JP" altLang="en-US" dirty="0"/>
              <a:t>第</a:t>
            </a:r>
            <a:r>
              <a:rPr kumimoji="1" lang="en-US" altLang="ja-JP" dirty="0"/>
              <a:t>2</a:t>
            </a:r>
            <a:r>
              <a:rPr kumimoji="1" lang="ja-JP" altLang="en-US" dirty="0"/>
              <a:t>章の巻頭、リード文にその思いを込めております。</a:t>
            </a:r>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18</a:t>
            </a:fld>
            <a:endParaRPr kumimoji="1" lang="ja-JP" altLang="en-US"/>
          </a:p>
        </p:txBody>
      </p:sp>
    </p:spTree>
    <p:extLst>
      <p:ext uri="{BB962C8B-B14F-4D97-AF65-F5344CB8AC3E}">
        <p14:creationId xmlns:p14="http://schemas.microsoft.com/office/powerpoint/2010/main" val="361877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19</a:t>
            </a:fld>
            <a:endParaRPr kumimoji="1" lang="ja-JP" altLang="en-US"/>
          </a:p>
        </p:txBody>
      </p:sp>
    </p:spTree>
    <p:extLst>
      <p:ext uri="{BB962C8B-B14F-4D97-AF65-F5344CB8AC3E}">
        <p14:creationId xmlns:p14="http://schemas.microsoft.com/office/powerpoint/2010/main" val="14435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a:t>
            </a:fld>
            <a:endParaRPr kumimoji="1" lang="ja-JP" altLang="en-US"/>
          </a:p>
        </p:txBody>
      </p:sp>
    </p:spTree>
    <p:extLst>
      <p:ext uri="{BB962C8B-B14F-4D97-AF65-F5344CB8AC3E}">
        <p14:creationId xmlns:p14="http://schemas.microsoft.com/office/powerpoint/2010/main" val="2591281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20</a:t>
            </a:fld>
            <a:endParaRPr kumimoji="1" lang="ja-JP" altLang="en-US"/>
          </a:p>
        </p:txBody>
      </p:sp>
    </p:spTree>
    <p:extLst>
      <p:ext uri="{BB962C8B-B14F-4D97-AF65-F5344CB8AC3E}">
        <p14:creationId xmlns:p14="http://schemas.microsoft.com/office/powerpoint/2010/main" val="2669803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21</a:t>
            </a:fld>
            <a:endParaRPr kumimoji="1" lang="ja-JP" altLang="en-US"/>
          </a:p>
        </p:txBody>
      </p:sp>
    </p:spTree>
    <p:extLst>
      <p:ext uri="{BB962C8B-B14F-4D97-AF65-F5344CB8AC3E}">
        <p14:creationId xmlns:p14="http://schemas.microsoft.com/office/powerpoint/2010/main" val="176705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22</a:t>
            </a:fld>
            <a:endParaRPr kumimoji="1" lang="ja-JP" altLang="en-US"/>
          </a:p>
        </p:txBody>
      </p:sp>
    </p:spTree>
    <p:extLst>
      <p:ext uri="{BB962C8B-B14F-4D97-AF65-F5344CB8AC3E}">
        <p14:creationId xmlns:p14="http://schemas.microsoft.com/office/powerpoint/2010/main" val="853356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23</a:t>
            </a:fld>
            <a:endParaRPr kumimoji="1" lang="ja-JP" altLang="en-US"/>
          </a:p>
        </p:txBody>
      </p:sp>
    </p:spTree>
    <p:extLst>
      <p:ext uri="{BB962C8B-B14F-4D97-AF65-F5344CB8AC3E}">
        <p14:creationId xmlns:p14="http://schemas.microsoft.com/office/powerpoint/2010/main" val="401321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24</a:t>
            </a:fld>
            <a:endParaRPr kumimoji="1" lang="ja-JP" altLang="en-US"/>
          </a:p>
        </p:txBody>
      </p:sp>
    </p:spTree>
    <p:extLst>
      <p:ext uri="{BB962C8B-B14F-4D97-AF65-F5344CB8AC3E}">
        <p14:creationId xmlns:p14="http://schemas.microsoft.com/office/powerpoint/2010/main" val="379353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C2F31D-9E0E-43FB-B3BA-0DAB7F309E7F}" type="slidenum">
              <a:rPr kumimoji="1" lang="ja-JP" altLang="en-US" smtClean="0"/>
              <a:t>25</a:t>
            </a:fld>
            <a:endParaRPr kumimoji="1" lang="ja-JP" altLang="en-US"/>
          </a:p>
        </p:txBody>
      </p:sp>
      <p:sp>
        <p:nvSpPr>
          <p:cNvPr id="5" name="フッター プレースホルダー 4">
            <a:extLst>
              <a:ext uri="{FF2B5EF4-FFF2-40B4-BE49-F238E27FC236}">
                <a16:creationId xmlns:a16="http://schemas.microsoft.com/office/drawing/2014/main" id="{40E4DD48-1D3A-4A83-96FF-15D4DB707DDB}"/>
              </a:ext>
            </a:extLst>
          </p:cNvPr>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ヘッダー プレースホルダー 5">
            <a:extLst>
              <a:ext uri="{FF2B5EF4-FFF2-40B4-BE49-F238E27FC236}">
                <a16:creationId xmlns:a16="http://schemas.microsoft.com/office/drawing/2014/main" id="{2E524B79-7A41-4F1C-BB3B-3D891B15F86F}"/>
              </a:ext>
            </a:extLst>
          </p:cNvPr>
          <p:cNvSpPr>
            <a:spLocks noGrp="1"/>
          </p:cNvSpPr>
          <p:nvPr>
            <p:ph type="hdr" sz="quarter"/>
          </p:nvPr>
        </p:nvSpPr>
        <p:spPr/>
        <p:txBody>
          <a:bodyPr/>
          <a:lstStyle/>
          <a:p>
            <a:r>
              <a:rPr kumimoji="1" lang="ja-JP" altLang="en-US"/>
              <a:t>「地震等緊急時対応の手引き」　　　　　　　　　　（応急給水・応急復旧・技術支援編）</a:t>
            </a:r>
          </a:p>
        </p:txBody>
      </p:sp>
    </p:spTree>
    <p:extLst>
      <p:ext uri="{BB962C8B-B14F-4D97-AF65-F5344CB8AC3E}">
        <p14:creationId xmlns:p14="http://schemas.microsoft.com/office/powerpoint/2010/main" val="250759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26</a:t>
            </a:fld>
            <a:endParaRPr kumimoji="1" lang="ja-JP" altLang="en-US"/>
          </a:p>
        </p:txBody>
      </p:sp>
    </p:spTree>
    <p:extLst>
      <p:ext uri="{BB962C8B-B14F-4D97-AF65-F5344CB8AC3E}">
        <p14:creationId xmlns:p14="http://schemas.microsoft.com/office/powerpoint/2010/main" val="4001993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応急給水の方法には、大きく分けて「拠点給水方式」と「巡回給水方式」の二つがあります。</a:t>
            </a:r>
            <a:endParaRPr kumimoji="1" lang="en-US" altLang="ja-JP" dirty="0"/>
          </a:p>
          <a:p>
            <a:r>
              <a:rPr kumimoji="1" lang="ja-JP" altLang="en-US" dirty="0"/>
              <a:t>それは、それぞれどのようなものか</a:t>
            </a:r>
            <a:endParaRPr kumimoji="1" lang="en-US" altLang="ja-JP" dirty="0"/>
          </a:p>
          <a:p>
            <a:pPr algn="l"/>
            <a:r>
              <a:rPr kumimoji="1" lang="ja-JP" altLang="en-US" sz="1200" dirty="0">
                <a:solidFill>
                  <a:srgbClr val="002060"/>
                </a:solidFill>
              </a:rPr>
              <a:t>・拠点給水方式</a:t>
            </a:r>
            <a:endParaRPr kumimoji="1" lang="en-US" altLang="ja-JP" sz="1200" dirty="0">
              <a:solidFill>
                <a:srgbClr val="002060"/>
              </a:solidFill>
            </a:endParaRPr>
          </a:p>
          <a:p>
            <a:pPr algn="l"/>
            <a:r>
              <a:rPr kumimoji="1" lang="ja-JP" altLang="en-US" sz="1200">
                <a:solidFill>
                  <a:srgbClr val="002060"/>
                </a:solidFill>
              </a:rPr>
              <a:t>・巡回給水方式</a:t>
            </a:r>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27</a:t>
            </a:fld>
            <a:endParaRPr kumimoji="1" lang="ja-JP" altLang="en-US"/>
          </a:p>
        </p:txBody>
      </p:sp>
    </p:spTree>
    <p:extLst>
      <p:ext uri="{BB962C8B-B14F-4D97-AF65-F5344CB8AC3E}">
        <p14:creationId xmlns:p14="http://schemas.microsoft.com/office/powerpoint/2010/main" val="1521561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28</a:t>
            </a:fld>
            <a:endParaRPr kumimoji="1" lang="ja-JP" altLang="en-US"/>
          </a:p>
        </p:txBody>
      </p:sp>
    </p:spTree>
    <p:extLst>
      <p:ext uri="{BB962C8B-B14F-4D97-AF65-F5344CB8AC3E}">
        <p14:creationId xmlns:p14="http://schemas.microsoft.com/office/powerpoint/2010/main" val="3929267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29</a:t>
            </a:fld>
            <a:endParaRPr kumimoji="1" lang="ja-JP" altLang="en-US"/>
          </a:p>
        </p:txBody>
      </p:sp>
    </p:spTree>
    <p:extLst>
      <p:ext uri="{BB962C8B-B14F-4D97-AF65-F5344CB8AC3E}">
        <p14:creationId xmlns:p14="http://schemas.microsoft.com/office/powerpoint/2010/main" val="3404777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C2F31D-9E0E-43FB-B3BA-0DAB7F309E7F}" type="slidenum">
              <a:rPr kumimoji="1" lang="ja-JP" altLang="en-US" smtClean="0"/>
              <a:t>3</a:t>
            </a:fld>
            <a:endParaRPr kumimoji="1" lang="ja-JP" altLang="en-US"/>
          </a:p>
        </p:txBody>
      </p:sp>
      <p:sp>
        <p:nvSpPr>
          <p:cNvPr id="5" name="フッター プレースホルダー 4">
            <a:extLst>
              <a:ext uri="{FF2B5EF4-FFF2-40B4-BE49-F238E27FC236}">
                <a16:creationId xmlns:a16="http://schemas.microsoft.com/office/drawing/2014/main" id="{82A96F8F-1792-4BE3-B761-4EE7D4BBA9AD}"/>
              </a:ext>
            </a:extLst>
          </p:cNvPr>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ヘッダー プレースホルダー 5">
            <a:extLst>
              <a:ext uri="{FF2B5EF4-FFF2-40B4-BE49-F238E27FC236}">
                <a16:creationId xmlns:a16="http://schemas.microsoft.com/office/drawing/2014/main" id="{DF7E1BDB-BF9D-44AC-A6AC-389EB3C51861}"/>
              </a:ext>
            </a:extLst>
          </p:cNvPr>
          <p:cNvSpPr>
            <a:spLocks noGrp="1"/>
          </p:cNvSpPr>
          <p:nvPr>
            <p:ph type="hdr" sz="quarter"/>
          </p:nvPr>
        </p:nvSpPr>
        <p:spPr/>
        <p:txBody>
          <a:bodyPr/>
          <a:lstStyle/>
          <a:p>
            <a:r>
              <a:rPr kumimoji="1" lang="ja-JP" altLang="en-US"/>
              <a:t>「地震等緊急時対応の手引き」　　　　　　　　　　（応急給水・応急復旧・技術支援編）</a:t>
            </a:r>
          </a:p>
        </p:txBody>
      </p:sp>
    </p:spTree>
    <p:extLst>
      <p:ext uri="{BB962C8B-B14F-4D97-AF65-F5344CB8AC3E}">
        <p14:creationId xmlns:p14="http://schemas.microsoft.com/office/powerpoint/2010/main" val="310929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30</a:t>
            </a:fld>
            <a:endParaRPr kumimoji="1" lang="ja-JP" altLang="en-US"/>
          </a:p>
        </p:txBody>
      </p:sp>
    </p:spTree>
    <p:extLst>
      <p:ext uri="{BB962C8B-B14F-4D97-AF65-F5344CB8AC3E}">
        <p14:creationId xmlns:p14="http://schemas.microsoft.com/office/powerpoint/2010/main" val="1396315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31</a:t>
            </a:fld>
            <a:endParaRPr kumimoji="1" lang="ja-JP" altLang="en-US"/>
          </a:p>
        </p:txBody>
      </p:sp>
    </p:spTree>
    <p:extLst>
      <p:ext uri="{BB962C8B-B14F-4D97-AF65-F5344CB8AC3E}">
        <p14:creationId xmlns:p14="http://schemas.microsoft.com/office/powerpoint/2010/main" val="1168944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32</a:t>
            </a:fld>
            <a:endParaRPr kumimoji="1" lang="ja-JP" altLang="en-US"/>
          </a:p>
        </p:txBody>
      </p:sp>
    </p:spTree>
    <p:extLst>
      <p:ext uri="{BB962C8B-B14F-4D97-AF65-F5344CB8AC3E}">
        <p14:creationId xmlns:p14="http://schemas.microsoft.com/office/powerpoint/2010/main" val="3626492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33</a:t>
            </a:fld>
            <a:endParaRPr kumimoji="1" lang="ja-JP" altLang="en-US"/>
          </a:p>
        </p:txBody>
      </p:sp>
    </p:spTree>
    <p:extLst>
      <p:ext uri="{BB962C8B-B14F-4D97-AF65-F5344CB8AC3E}">
        <p14:creationId xmlns:p14="http://schemas.microsoft.com/office/powerpoint/2010/main" val="2558286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34</a:t>
            </a:fld>
            <a:endParaRPr kumimoji="1" lang="ja-JP" altLang="en-US"/>
          </a:p>
        </p:txBody>
      </p:sp>
    </p:spTree>
    <p:extLst>
      <p:ext uri="{BB962C8B-B14F-4D97-AF65-F5344CB8AC3E}">
        <p14:creationId xmlns:p14="http://schemas.microsoft.com/office/powerpoint/2010/main" val="2122034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35</a:t>
            </a:fld>
            <a:endParaRPr kumimoji="1" lang="ja-JP" altLang="en-US"/>
          </a:p>
        </p:txBody>
      </p:sp>
    </p:spTree>
    <p:extLst>
      <p:ext uri="{BB962C8B-B14F-4D97-AF65-F5344CB8AC3E}">
        <p14:creationId xmlns:p14="http://schemas.microsoft.com/office/powerpoint/2010/main" val="1910768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36</a:t>
            </a:fld>
            <a:endParaRPr kumimoji="1" lang="ja-JP" altLang="en-US"/>
          </a:p>
        </p:txBody>
      </p:sp>
    </p:spTree>
    <p:extLst>
      <p:ext uri="{BB962C8B-B14F-4D97-AF65-F5344CB8AC3E}">
        <p14:creationId xmlns:p14="http://schemas.microsoft.com/office/powerpoint/2010/main" val="3380022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まず、最初に取り組んで頂きたいことは、</a:t>
            </a:r>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37</a:t>
            </a:fld>
            <a:endParaRPr kumimoji="1" lang="ja-JP" altLang="en-US"/>
          </a:p>
        </p:txBody>
      </p:sp>
    </p:spTree>
    <p:extLst>
      <p:ext uri="{BB962C8B-B14F-4D97-AF65-F5344CB8AC3E}">
        <p14:creationId xmlns:p14="http://schemas.microsoft.com/office/powerpoint/2010/main" val="3677039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38</a:t>
            </a:fld>
            <a:endParaRPr kumimoji="1" lang="ja-JP" altLang="en-US"/>
          </a:p>
        </p:txBody>
      </p:sp>
    </p:spTree>
    <p:extLst>
      <p:ext uri="{BB962C8B-B14F-4D97-AF65-F5344CB8AC3E}">
        <p14:creationId xmlns:p14="http://schemas.microsoft.com/office/powerpoint/2010/main" val="4158285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39</a:t>
            </a:fld>
            <a:endParaRPr kumimoji="1" lang="ja-JP" altLang="en-US"/>
          </a:p>
        </p:txBody>
      </p:sp>
    </p:spTree>
    <p:extLst>
      <p:ext uri="{BB962C8B-B14F-4D97-AF65-F5344CB8AC3E}">
        <p14:creationId xmlns:p14="http://schemas.microsoft.com/office/powerpoint/2010/main" val="248103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C2F31D-9E0E-43FB-B3BA-0DAB7F309E7F}" type="slidenum">
              <a:rPr kumimoji="1" lang="ja-JP" altLang="en-US" smtClean="0"/>
              <a:t>4</a:t>
            </a:fld>
            <a:endParaRPr kumimoji="1" lang="ja-JP" altLang="en-US"/>
          </a:p>
        </p:txBody>
      </p:sp>
      <p:sp>
        <p:nvSpPr>
          <p:cNvPr id="5" name="フッター プレースホルダー 4">
            <a:extLst>
              <a:ext uri="{FF2B5EF4-FFF2-40B4-BE49-F238E27FC236}">
                <a16:creationId xmlns:a16="http://schemas.microsoft.com/office/drawing/2014/main" id="{5001DAE7-CA6B-4D32-B998-C5EC4BD9363A}"/>
              </a:ext>
            </a:extLst>
          </p:cNvPr>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ヘッダー プレースホルダー 5">
            <a:extLst>
              <a:ext uri="{FF2B5EF4-FFF2-40B4-BE49-F238E27FC236}">
                <a16:creationId xmlns:a16="http://schemas.microsoft.com/office/drawing/2014/main" id="{85730EB0-57B2-465A-862B-5BCC2EB3A705}"/>
              </a:ext>
            </a:extLst>
          </p:cNvPr>
          <p:cNvSpPr>
            <a:spLocks noGrp="1"/>
          </p:cNvSpPr>
          <p:nvPr>
            <p:ph type="hdr" sz="quarter"/>
          </p:nvPr>
        </p:nvSpPr>
        <p:spPr/>
        <p:txBody>
          <a:bodyPr/>
          <a:lstStyle/>
          <a:p>
            <a:r>
              <a:rPr kumimoji="1" lang="ja-JP" altLang="en-US"/>
              <a:t>「地震等緊急時対応の手引き」　　　　　　　　　　（応急給水・応急復旧・技術支援編）</a:t>
            </a:r>
          </a:p>
        </p:txBody>
      </p:sp>
    </p:spTree>
    <p:extLst>
      <p:ext uri="{BB962C8B-B14F-4D97-AF65-F5344CB8AC3E}">
        <p14:creationId xmlns:p14="http://schemas.microsoft.com/office/powerpoint/2010/main" val="3225002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40</a:t>
            </a:fld>
            <a:endParaRPr kumimoji="1" lang="ja-JP" altLang="en-US"/>
          </a:p>
        </p:txBody>
      </p:sp>
    </p:spTree>
    <p:extLst>
      <p:ext uri="{BB962C8B-B14F-4D97-AF65-F5344CB8AC3E}">
        <p14:creationId xmlns:p14="http://schemas.microsoft.com/office/powerpoint/2010/main" val="2467596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41</a:t>
            </a:fld>
            <a:endParaRPr kumimoji="1" lang="ja-JP" altLang="en-US"/>
          </a:p>
        </p:txBody>
      </p:sp>
    </p:spTree>
    <p:extLst>
      <p:ext uri="{BB962C8B-B14F-4D97-AF65-F5344CB8AC3E}">
        <p14:creationId xmlns:p14="http://schemas.microsoft.com/office/powerpoint/2010/main" val="4169059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42</a:t>
            </a:fld>
            <a:endParaRPr kumimoji="1" lang="ja-JP" altLang="en-US"/>
          </a:p>
        </p:txBody>
      </p:sp>
    </p:spTree>
    <p:extLst>
      <p:ext uri="{BB962C8B-B14F-4D97-AF65-F5344CB8AC3E}">
        <p14:creationId xmlns:p14="http://schemas.microsoft.com/office/powerpoint/2010/main" val="2456625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43</a:t>
            </a:fld>
            <a:endParaRPr kumimoji="1" lang="ja-JP" altLang="en-US"/>
          </a:p>
        </p:txBody>
      </p:sp>
    </p:spTree>
    <p:extLst>
      <p:ext uri="{BB962C8B-B14F-4D97-AF65-F5344CB8AC3E}">
        <p14:creationId xmlns:p14="http://schemas.microsoft.com/office/powerpoint/2010/main" val="2801148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C2F31D-9E0E-43FB-B3BA-0DAB7F309E7F}" type="slidenum">
              <a:rPr kumimoji="1" lang="ja-JP" altLang="en-US" smtClean="0"/>
              <a:t>44</a:t>
            </a:fld>
            <a:endParaRPr kumimoji="1" lang="ja-JP" altLang="en-US"/>
          </a:p>
        </p:txBody>
      </p:sp>
      <p:sp>
        <p:nvSpPr>
          <p:cNvPr id="5" name="フッター プレースホルダー 4">
            <a:extLst>
              <a:ext uri="{FF2B5EF4-FFF2-40B4-BE49-F238E27FC236}">
                <a16:creationId xmlns:a16="http://schemas.microsoft.com/office/drawing/2014/main" id="{40E4DD48-1D3A-4A83-96FF-15D4DB707DDB}"/>
              </a:ext>
            </a:extLst>
          </p:cNvPr>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ヘッダー プレースホルダー 5">
            <a:extLst>
              <a:ext uri="{FF2B5EF4-FFF2-40B4-BE49-F238E27FC236}">
                <a16:creationId xmlns:a16="http://schemas.microsoft.com/office/drawing/2014/main" id="{2E524B79-7A41-4F1C-BB3B-3D891B15F86F}"/>
              </a:ext>
            </a:extLst>
          </p:cNvPr>
          <p:cNvSpPr>
            <a:spLocks noGrp="1"/>
          </p:cNvSpPr>
          <p:nvPr>
            <p:ph type="hdr" sz="quarter"/>
          </p:nvPr>
        </p:nvSpPr>
        <p:spPr/>
        <p:txBody>
          <a:bodyPr/>
          <a:lstStyle/>
          <a:p>
            <a:r>
              <a:rPr kumimoji="1" lang="ja-JP" altLang="en-US"/>
              <a:t>「地震等緊急時対応の手引き」　　　　　　　　　　（応急給水・応急復旧・技術支援編）</a:t>
            </a:r>
          </a:p>
        </p:txBody>
      </p:sp>
    </p:spTree>
    <p:extLst>
      <p:ext uri="{BB962C8B-B14F-4D97-AF65-F5344CB8AC3E}">
        <p14:creationId xmlns:p14="http://schemas.microsoft.com/office/powerpoint/2010/main" val="738280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45</a:t>
            </a:fld>
            <a:endParaRPr kumimoji="1" lang="ja-JP" altLang="en-US"/>
          </a:p>
        </p:txBody>
      </p:sp>
    </p:spTree>
    <p:extLst>
      <p:ext uri="{BB962C8B-B14F-4D97-AF65-F5344CB8AC3E}">
        <p14:creationId xmlns:p14="http://schemas.microsoft.com/office/powerpoint/2010/main" val="4168505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46</a:t>
            </a:fld>
            <a:endParaRPr kumimoji="1" lang="ja-JP" altLang="en-US"/>
          </a:p>
        </p:txBody>
      </p:sp>
    </p:spTree>
    <p:extLst>
      <p:ext uri="{BB962C8B-B14F-4D97-AF65-F5344CB8AC3E}">
        <p14:creationId xmlns:p14="http://schemas.microsoft.com/office/powerpoint/2010/main" val="3085405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47</a:t>
            </a:fld>
            <a:endParaRPr kumimoji="1" lang="ja-JP" altLang="en-US"/>
          </a:p>
        </p:txBody>
      </p:sp>
    </p:spTree>
    <p:extLst>
      <p:ext uri="{BB962C8B-B14F-4D97-AF65-F5344CB8AC3E}">
        <p14:creationId xmlns:p14="http://schemas.microsoft.com/office/powerpoint/2010/main" val="2775666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48</a:t>
            </a:fld>
            <a:endParaRPr kumimoji="1" lang="ja-JP" altLang="en-US"/>
          </a:p>
        </p:txBody>
      </p:sp>
    </p:spTree>
    <p:extLst>
      <p:ext uri="{BB962C8B-B14F-4D97-AF65-F5344CB8AC3E}">
        <p14:creationId xmlns:p14="http://schemas.microsoft.com/office/powerpoint/2010/main" val="874251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49</a:t>
            </a:fld>
            <a:endParaRPr kumimoji="1" lang="ja-JP" altLang="en-US"/>
          </a:p>
        </p:txBody>
      </p:sp>
    </p:spTree>
    <p:extLst>
      <p:ext uri="{BB962C8B-B14F-4D97-AF65-F5344CB8AC3E}">
        <p14:creationId xmlns:p14="http://schemas.microsoft.com/office/powerpoint/2010/main" val="3437745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C2F31D-9E0E-43FB-B3BA-0DAB7F309E7F}" type="slidenum">
              <a:rPr kumimoji="1" lang="ja-JP" altLang="en-US" smtClean="0"/>
              <a:t>5</a:t>
            </a:fld>
            <a:endParaRPr kumimoji="1" lang="ja-JP" altLang="en-US"/>
          </a:p>
        </p:txBody>
      </p:sp>
      <p:sp>
        <p:nvSpPr>
          <p:cNvPr id="5" name="フッター プレースホルダー 4">
            <a:extLst>
              <a:ext uri="{FF2B5EF4-FFF2-40B4-BE49-F238E27FC236}">
                <a16:creationId xmlns:a16="http://schemas.microsoft.com/office/drawing/2014/main" id="{40E4DD48-1D3A-4A83-96FF-15D4DB707DDB}"/>
              </a:ext>
            </a:extLst>
          </p:cNvPr>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ヘッダー プレースホルダー 5">
            <a:extLst>
              <a:ext uri="{FF2B5EF4-FFF2-40B4-BE49-F238E27FC236}">
                <a16:creationId xmlns:a16="http://schemas.microsoft.com/office/drawing/2014/main" id="{2E524B79-7A41-4F1C-BB3B-3D891B15F86F}"/>
              </a:ext>
            </a:extLst>
          </p:cNvPr>
          <p:cNvSpPr>
            <a:spLocks noGrp="1"/>
          </p:cNvSpPr>
          <p:nvPr>
            <p:ph type="hdr" sz="quarter"/>
          </p:nvPr>
        </p:nvSpPr>
        <p:spPr/>
        <p:txBody>
          <a:bodyPr/>
          <a:lstStyle/>
          <a:p>
            <a:r>
              <a:rPr kumimoji="1" lang="ja-JP" altLang="en-US"/>
              <a:t>「地震等緊急時対応の手引き」　　　　　　　　　　（応急給水・応急復旧・技術支援編）</a:t>
            </a:r>
          </a:p>
        </p:txBody>
      </p:sp>
    </p:spTree>
    <p:extLst>
      <p:ext uri="{BB962C8B-B14F-4D97-AF65-F5344CB8AC3E}">
        <p14:creationId xmlns:p14="http://schemas.microsoft.com/office/powerpoint/2010/main" val="15617367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50</a:t>
            </a:fld>
            <a:endParaRPr kumimoji="1" lang="ja-JP" altLang="en-US"/>
          </a:p>
        </p:txBody>
      </p:sp>
    </p:spTree>
    <p:extLst>
      <p:ext uri="{BB962C8B-B14F-4D97-AF65-F5344CB8AC3E}">
        <p14:creationId xmlns:p14="http://schemas.microsoft.com/office/powerpoint/2010/main" val="1409292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51</a:t>
            </a:fld>
            <a:endParaRPr kumimoji="1" lang="ja-JP" altLang="en-US"/>
          </a:p>
        </p:txBody>
      </p:sp>
    </p:spTree>
    <p:extLst>
      <p:ext uri="{BB962C8B-B14F-4D97-AF65-F5344CB8AC3E}">
        <p14:creationId xmlns:p14="http://schemas.microsoft.com/office/powerpoint/2010/main" val="16942144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52</a:t>
            </a:fld>
            <a:endParaRPr kumimoji="1" lang="ja-JP" altLang="en-US"/>
          </a:p>
        </p:txBody>
      </p:sp>
    </p:spTree>
    <p:extLst>
      <p:ext uri="{BB962C8B-B14F-4D97-AF65-F5344CB8AC3E}">
        <p14:creationId xmlns:p14="http://schemas.microsoft.com/office/powerpoint/2010/main" val="3950091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53</a:t>
            </a:fld>
            <a:endParaRPr kumimoji="1" lang="ja-JP" altLang="en-US"/>
          </a:p>
        </p:txBody>
      </p:sp>
    </p:spTree>
    <p:extLst>
      <p:ext uri="{BB962C8B-B14F-4D97-AF65-F5344CB8AC3E}">
        <p14:creationId xmlns:p14="http://schemas.microsoft.com/office/powerpoint/2010/main" val="19893190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54</a:t>
            </a:fld>
            <a:endParaRPr kumimoji="1" lang="ja-JP" altLang="en-US"/>
          </a:p>
        </p:txBody>
      </p:sp>
    </p:spTree>
    <p:extLst>
      <p:ext uri="{BB962C8B-B14F-4D97-AF65-F5344CB8AC3E}">
        <p14:creationId xmlns:p14="http://schemas.microsoft.com/office/powerpoint/2010/main" val="1193622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55</a:t>
            </a:fld>
            <a:endParaRPr kumimoji="1" lang="ja-JP" altLang="en-US"/>
          </a:p>
        </p:txBody>
      </p:sp>
    </p:spTree>
    <p:extLst>
      <p:ext uri="{BB962C8B-B14F-4D97-AF65-F5344CB8AC3E}">
        <p14:creationId xmlns:p14="http://schemas.microsoft.com/office/powerpoint/2010/main" val="2039527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56</a:t>
            </a:fld>
            <a:endParaRPr kumimoji="1" lang="ja-JP" altLang="en-US"/>
          </a:p>
        </p:txBody>
      </p:sp>
    </p:spTree>
    <p:extLst>
      <p:ext uri="{BB962C8B-B14F-4D97-AF65-F5344CB8AC3E}">
        <p14:creationId xmlns:p14="http://schemas.microsoft.com/office/powerpoint/2010/main" val="735472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57</a:t>
            </a:fld>
            <a:endParaRPr kumimoji="1" lang="ja-JP" altLang="en-US"/>
          </a:p>
        </p:txBody>
      </p:sp>
    </p:spTree>
    <p:extLst>
      <p:ext uri="{BB962C8B-B14F-4D97-AF65-F5344CB8AC3E}">
        <p14:creationId xmlns:p14="http://schemas.microsoft.com/office/powerpoint/2010/main" val="4761317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58</a:t>
            </a:fld>
            <a:endParaRPr kumimoji="1" lang="ja-JP" altLang="en-US"/>
          </a:p>
        </p:txBody>
      </p:sp>
    </p:spTree>
    <p:extLst>
      <p:ext uri="{BB962C8B-B14F-4D97-AF65-F5344CB8AC3E}">
        <p14:creationId xmlns:p14="http://schemas.microsoft.com/office/powerpoint/2010/main" val="24441593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59</a:t>
            </a:fld>
            <a:endParaRPr kumimoji="1" lang="ja-JP" altLang="en-US"/>
          </a:p>
        </p:txBody>
      </p:sp>
    </p:spTree>
    <p:extLst>
      <p:ext uri="{BB962C8B-B14F-4D97-AF65-F5344CB8AC3E}">
        <p14:creationId xmlns:p14="http://schemas.microsoft.com/office/powerpoint/2010/main" val="224433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C2F31D-9E0E-43FB-B3BA-0DAB7F309E7F}" type="slidenum">
              <a:rPr kumimoji="1" lang="ja-JP" altLang="en-US" smtClean="0"/>
              <a:t>6</a:t>
            </a:fld>
            <a:endParaRPr kumimoji="1" lang="ja-JP" altLang="en-US"/>
          </a:p>
        </p:txBody>
      </p:sp>
      <p:sp>
        <p:nvSpPr>
          <p:cNvPr id="5" name="フッター プレースホルダー 4">
            <a:extLst>
              <a:ext uri="{FF2B5EF4-FFF2-40B4-BE49-F238E27FC236}">
                <a16:creationId xmlns:a16="http://schemas.microsoft.com/office/drawing/2014/main" id="{40E4DD48-1D3A-4A83-96FF-15D4DB707DDB}"/>
              </a:ext>
            </a:extLst>
          </p:cNvPr>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ヘッダー プレースホルダー 5">
            <a:extLst>
              <a:ext uri="{FF2B5EF4-FFF2-40B4-BE49-F238E27FC236}">
                <a16:creationId xmlns:a16="http://schemas.microsoft.com/office/drawing/2014/main" id="{2E524B79-7A41-4F1C-BB3B-3D891B15F86F}"/>
              </a:ext>
            </a:extLst>
          </p:cNvPr>
          <p:cNvSpPr>
            <a:spLocks noGrp="1"/>
          </p:cNvSpPr>
          <p:nvPr>
            <p:ph type="hdr" sz="quarter"/>
          </p:nvPr>
        </p:nvSpPr>
        <p:spPr/>
        <p:txBody>
          <a:bodyPr/>
          <a:lstStyle/>
          <a:p>
            <a:r>
              <a:rPr kumimoji="1" lang="ja-JP" altLang="en-US"/>
              <a:t>「地震等緊急時対応の手引き」　　　　　　　　　　（応急給水・応急復旧・技術支援編）</a:t>
            </a:r>
          </a:p>
        </p:txBody>
      </p:sp>
    </p:spTree>
    <p:extLst>
      <p:ext uri="{BB962C8B-B14F-4D97-AF65-F5344CB8AC3E}">
        <p14:creationId xmlns:p14="http://schemas.microsoft.com/office/powerpoint/2010/main" val="42280498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60</a:t>
            </a:fld>
            <a:endParaRPr kumimoji="1" lang="ja-JP" altLang="en-US"/>
          </a:p>
        </p:txBody>
      </p:sp>
    </p:spTree>
    <p:extLst>
      <p:ext uri="{BB962C8B-B14F-4D97-AF65-F5344CB8AC3E}">
        <p14:creationId xmlns:p14="http://schemas.microsoft.com/office/powerpoint/2010/main" val="3525466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61</a:t>
            </a:fld>
            <a:endParaRPr kumimoji="1" lang="ja-JP" altLang="en-US"/>
          </a:p>
        </p:txBody>
      </p:sp>
    </p:spTree>
    <p:extLst>
      <p:ext uri="{BB962C8B-B14F-4D97-AF65-F5344CB8AC3E}">
        <p14:creationId xmlns:p14="http://schemas.microsoft.com/office/powerpoint/2010/main" val="19787112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62</a:t>
            </a:fld>
            <a:endParaRPr kumimoji="1" lang="ja-JP" altLang="en-US"/>
          </a:p>
        </p:txBody>
      </p:sp>
    </p:spTree>
    <p:extLst>
      <p:ext uri="{BB962C8B-B14F-4D97-AF65-F5344CB8AC3E}">
        <p14:creationId xmlns:p14="http://schemas.microsoft.com/office/powerpoint/2010/main" val="14051020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63</a:t>
            </a:fld>
            <a:endParaRPr kumimoji="1" lang="ja-JP" altLang="en-US"/>
          </a:p>
        </p:txBody>
      </p:sp>
    </p:spTree>
    <p:extLst>
      <p:ext uri="{BB962C8B-B14F-4D97-AF65-F5344CB8AC3E}">
        <p14:creationId xmlns:p14="http://schemas.microsoft.com/office/powerpoint/2010/main" val="1894623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64</a:t>
            </a:fld>
            <a:endParaRPr kumimoji="1" lang="ja-JP" altLang="en-US"/>
          </a:p>
        </p:txBody>
      </p:sp>
    </p:spTree>
    <p:extLst>
      <p:ext uri="{BB962C8B-B14F-4D97-AF65-F5344CB8AC3E}">
        <p14:creationId xmlns:p14="http://schemas.microsoft.com/office/powerpoint/2010/main" val="7865582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65</a:t>
            </a:fld>
            <a:endParaRPr kumimoji="1" lang="ja-JP" altLang="en-US"/>
          </a:p>
        </p:txBody>
      </p:sp>
    </p:spTree>
    <p:extLst>
      <p:ext uri="{BB962C8B-B14F-4D97-AF65-F5344CB8AC3E}">
        <p14:creationId xmlns:p14="http://schemas.microsoft.com/office/powerpoint/2010/main" val="37391261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66</a:t>
            </a:fld>
            <a:endParaRPr kumimoji="1" lang="ja-JP" altLang="en-US"/>
          </a:p>
        </p:txBody>
      </p:sp>
    </p:spTree>
    <p:extLst>
      <p:ext uri="{BB962C8B-B14F-4D97-AF65-F5344CB8AC3E}">
        <p14:creationId xmlns:p14="http://schemas.microsoft.com/office/powerpoint/2010/main" val="24589333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67</a:t>
            </a:fld>
            <a:endParaRPr kumimoji="1" lang="ja-JP" altLang="en-US"/>
          </a:p>
        </p:txBody>
      </p:sp>
    </p:spTree>
    <p:extLst>
      <p:ext uri="{BB962C8B-B14F-4D97-AF65-F5344CB8AC3E}">
        <p14:creationId xmlns:p14="http://schemas.microsoft.com/office/powerpoint/2010/main" val="2934682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68</a:t>
            </a:fld>
            <a:endParaRPr kumimoji="1" lang="ja-JP" altLang="en-US"/>
          </a:p>
        </p:txBody>
      </p:sp>
    </p:spTree>
    <p:extLst>
      <p:ext uri="{BB962C8B-B14F-4D97-AF65-F5344CB8AC3E}">
        <p14:creationId xmlns:p14="http://schemas.microsoft.com/office/powerpoint/2010/main" val="28499765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C2F31D-9E0E-43FB-B3BA-0DAB7F309E7F}" type="slidenum">
              <a:rPr kumimoji="1" lang="ja-JP" altLang="en-US" smtClean="0"/>
              <a:t>69</a:t>
            </a:fld>
            <a:endParaRPr kumimoji="1" lang="ja-JP" altLang="en-US"/>
          </a:p>
        </p:txBody>
      </p:sp>
      <p:sp>
        <p:nvSpPr>
          <p:cNvPr id="5" name="フッター プレースホルダー 4">
            <a:extLst>
              <a:ext uri="{FF2B5EF4-FFF2-40B4-BE49-F238E27FC236}">
                <a16:creationId xmlns:a16="http://schemas.microsoft.com/office/drawing/2014/main" id="{29023EE2-BD35-4EFE-B440-07B0E7265992}"/>
              </a:ext>
            </a:extLst>
          </p:cNvPr>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ヘッダー プレースホルダー 5">
            <a:extLst>
              <a:ext uri="{FF2B5EF4-FFF2-40B4-BE49-F238E27FC236}">
                <a16:creationId xmlns:a16="http://schemas.microsoft.com/office/drawing/2014/main" id="{711F831B-F25B-4B0F-A755-BB929522B1B8}"/>
              </a:ext>
            </a:extLst>
          </p:cNvPr>
          <p:cNvSpPr>
            <a:spLocks noGrp="1"/>
          </p:cNvSpPr>
          <p:nvPr>
            <p:ph type="hdr" sz="quarter"/>
          </p:nvPr>
        </p:nvSpPr>
        <p:spPr/>
        <p:txBody>
          <a:bodyPr/>
          <a:lstStyle/>
          <a:p>
            <a:r>
              <a:rPr kumimoji="1" lang="ja-JP" altLang="en-US"/>
              <a:t>「地震等緊急時対応の手引き」　　　　　　　　　　（応急給水・応急復旧・技術支援編）</a:t>
            </a:r>
          </a:p>
        </p:txBody>
      </p:sp>
    </p:spTree>
    <p:extLst>
      <p:ext uri="{BB962C8B-B14F-4D97-AF65-F5344CB8AC3E}">
        <p14:creationId xmlns:p14="http://schemas.microsoft.com/office/powerpoint/2010/main" val="593650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7</a:t>
            </a:fld>
            <a:endParaRPr kumimoji="1" lang="ja-JP" altLang="en-US"/>
          </a:p>
        </p:txBody>
      </p:sp>
    </p:spTree>
    <p:extLst>
      <p:ext uri="{BB962C8B-B14F-4D97-AF65-F5344CB8AC3E}">
        <p14:creationId xmlns:p14="http://schemas.microsoft.com/office/powerpoint/2010/main" val="34146107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C2F31D-9E0E-43FB-B3BA-0DAB7F309E7F}" type="slidenum">
              <a:rPr kumimoji="1" lang="ja-JP" altLang="en-US" smtClean="0"/>
              <a:t>70</a:t>
            </a:fld>
            <a:endParaRPr kumimoji="1" lang="ja-JP" altLang="en-US"/>
          </a:p>
        </p:txBody>
      </p:sp>
      <p:sp>
        <p:nvSpPr>
          <p:cNvPr id="5" name="フッター プレースホルダー 4">
            <a:extLst>
              <a:ext uri="{FF2B5EF4-FFF2-40B4-BE49-F238E27FC236}">
                <a16:creationId xmlns:a16="http://schemas.microsoft.com/office/drawing/2014/main" id="{9161184B-651F-4138-A579-E9A843C39686}"/>
              </a:ext>
            </a:extLst>
          </p:cNvPr>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ヘッダー プレースホルダー 5">
            <a:extLst>
              <a:ext uri="{FF2B5EF4-FFF2-40B4-BE49-F238E27FC236}">
                <a16:creationId xmlns:a16="http://schemas.microsoft.com/office/drawing/2014/main" id="{36E0E9DE-6311-4802-9836-66F2D380A0EA}"/>
              </a:ext>
            </a:extLst>
          </p:cNvPr>
          <p:cNvSpPr>
            <a:spLocks noGrp="1"/>
          </p:cNvSpPr>
          <p:nvPr>
            <p:ph type="hdr" sz="quarter"/>
          </p:nvPr>
        </p:nvSpPr>
        <p:spPr/>
        <p:txBody>
          <a:bodyPr/>
          <a:lstStyle/>
          <a:p>
            <a:r>
              <a:rPr kumimoji="1" lang="ja-JP" altLang="en-US"/>
              <a:t>「地震等緊急時対応の手引き」　　　　　　　　　　（応急給水・応急復旧・技術支援編）</a:t>
            </a:r>
          </a:p>
        </p:txBody>
      </p:sp>
    </p:spTree>
    <p:extLst>
      <p:ext uri="{BB962C8B-B14F-4D97-AF65-F5344CB8AC3E}">
        <p14:creationId xmlns:p14="http://schemas.microsoft.com/office/powerpoint/2010/main" val="4986467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71</a:t>
            </a:fld>
            <a:endParaRPr kumimoji="1" lang="ja-JP" altLang="en-US"/>
          </a:p>
        </p:txBody>
      </p:sp>
    </p:spTree>
    <p:extLst>
      <p:ext uri="{BB962C8B-B14F-4D97-AF65-F5344CB8AC3E}">
        <p14:creationId xmlns:p14="http://schemas.microsoft.com/office/powerpoint/2010/main" val="11068363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73</a:t>
            </a:fld>
            <a:endParaRPr kumimoji="1" lang="ja-JP" altLang="en-US"/>
          </a:p>
        </p:txBody>
      </p:sp>
    </p:spTree>
    <p:extLst>
      <p:ext uri="{BB962C8B-B14F-4D97-AF65-F5344CB8AC3E}">
        <p14:creationId xmlns:p14="http://schemas.microsoft.com/office/powerpoint/2010/main" val="5429145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74</a:t>
            </a:fld>
            <a:endParaRPr kumimoji="1" lang="ja-JP" altLang="en-US"/>
          </a:p>
        </p:txBody>
      </p:sp>
    </p:spTree>
    <p:extLst>
      <p:ext uri="{BB962C8B-B14F-4D97-AF65-F5344CB8AC3E}">
        <p14:creationId xmlns:p14="http://schemas.microsoft.com/office/powerpoint/2010/main" val="40041524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75</a:t>
            </a:fld>
            <a:endParaRPr kumimoji="1" lang="ja-JP" altLang="en-US"/>
          </a:p>
        </p:txBody>
      </p:sp>
    </p:spTree>
    <p:extLst>
      <p:ext uri="{BB962C8B-B14F-4D97-AF65-F5344CB8AC3E}">
        <p14:creationId xmlns:p14="http://schemas.microsoft.com/office/powerpoint/2010/main" val="123976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8</a:t>
            </a:fld>
            <a:endParaRPr kumimoji="1" lang="ja-JP" altLang="en-US"/>
          </a:p>
        </p:txBody>
      </p:sp>
    </p:spTree>
    <p:extLst>
      <p:ext uri="{BB962C8B-B14F-4D97-AF65-F5344CB8AC3E}">
        <p14:creationId xmlns:p14="http://schemas.microsoft.com/office/powerpoint/2010/main" val="264686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「地震等緊急時対応の手引き」　　　　　　　　　　（応急給水・応急復旧・技術支援編）</a:t>
            </a:r>
          </a:p>
        </p:txBody>
      </p:sp>
      <p:sp>
        <p:nvSpPr>
          <p:cNvPr id="5" name="フッター プレースホルダー 4"/>
          <p:cNvSpPr>
            <a:spLocks noGrp="1"/>
          </p:cNvSpPr>
          <p:nvPr>
            <p:ph type="ftr" sz="quarter" idx="4"/>
          </p:nvPr>
        </p:nvSpPr>
        <p:spPr/>
        <p:txBody>
          <a:bodyPr/>
          <a:lstStyle/>
          <a:p>
            <a:r>
              <a:rPr kumimoji="1" lang="zh-TW" altLang="en-US"/>
              <a:t>公益社団法人　日本水道協会　　　　　　　　　　工務部技術課　田口</a:t>
            </a:r>
            <a:endParaRPr kumimoji="1" lang="ja-JP" altLang="en-US"/>
          </a:p>
        </p:txBody>
      </p:sp>
      <p:sp>
        <p:nvSpPr>
          <p:cNvPr id="6" name="スライド番号プレースホルダー 5"/>
          <p:cNvSpPr>
            <a:spLocks noGrp="1"/>
          </p:cNvSpPr>
          <p:nvPr>
            <p:ph type="sldNum" sz="quarter" idx="5"/>
          </p:nvPr>
        </p:nvSpPr>
        <p:spPr/>
        <p:txBody>
          <a:bodyPr/>
          <a:lstStyle/>
          <a:p>
            <a:fld id="{DCC2F31D-9E0E-43FB-B3BA-0DAB7F309E7F}" type="slidenum">
              <a:rPr kumimoji="1" lang="ja-JP" altLang="en-US" smtClean="0"/>
              <a:t>9</a:t>
            </a:fld>
            <a:endParaRPr kumimoji="1" lang="ja-JP" altLang="en-US"/>
          </a:p>
        </p:txBody>
      </p:sp>
    </p:spTree>
    <p:extLst>
      <p:ext uri="{BB962C8B-B14F-4D97-AF65-F5344CB8AC3E}">
        <p14:creationId xmlns:p14="http://schemas.microsoft.com/office/powerpoint/2010/main" val="226587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5C13A6-E5CB-48EA-B445-63B13F484E5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D46743C-4FDD-4724-B9EC-A61BD3C213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AD15D18-80CE-483E-AA05-BD576CC308A4}"/>
              </a:ext>
            </a:extLst>
          </p:cNvPr>
          <p:cNvSpPr>
            <a:spLocks noGrp="1"/>
          </p:cNvSpPr>
          <p:nvPr>
            <p:ph type="dt" sz="half" idx="10"/>
          </p:nvPr>
        </p:nvSpPr>
        <p:spPr/>
        <p:txBody>
          <a:bodyPr/>
          <a:lstStyle/>
          <a:p>
            <a:fld id="{F34158EF-80C4-44F2-8539-50421B99F6A0}" type="datetime1">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AF7C80A2-12E4-436D-BAE6-3E53876EDFC5}"/>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D9CF62E8-D4DB-492C-8E38-DE6AE920F421}"/>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2489860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602EBC-7667-44F3-B0AB-8D46940482D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21BD7F8-7401-49B1-9518-9D11FA8572E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447608-F44E-4DC3-9C9C-EB228919C78E}"/>
              </a:ext>
            </a:extLst>
          </p:cNvPr>
          <p:cNvSpPr>
            <a:spLocks noGrp="1"/>
          </p:cNvSpPr>
          <p:nvPr>
            <p:ph type="dt" sz="half" idx="10"/>
          </p:nvPr>
        </p:nvSpPr>
        <p:spPr/>
        <p:txBody>
          <a:bodyPr/>
          <a:lstStyle/>
          <a:p>
            <a:fld id="{0D69CCB8-BCEE-4002-9A5A-2FDF44726E36}" type="datetime1">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577D7260-1DC6-40B9-925A-0447EFC8A680}"/>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63DC00C8-DB49-48C0-A61E-5B9C153E4F7D}"/>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300034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2DC5274-EB9E-4087-B0DB-E34C4ECE669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3867287-6D91-4D96-BF60-D6676C1F6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C2B2C6C-71A5-4DB0-B154-FECE62A6F6E7}"/>
              </a:ext>
            </a:extLst>
          </p:cNvPr>
          <p:cNvSpPr>
            <a:spLocks noGrp="1"/>
          </p:cNvSpPr>
          <p:nvPr>
            <p:ph type="dt" sz="half" idx="10"/>
          </p:nvPr>
        </p:nvSpPr>
        <p:spPr/>
        <p:txBody>
          <a:bodyPr/>
          <a:lstStyle/>
          <a:p>
            <a:fld id="{458A1C09-7CB4-46BA-AB50-599A26F92790}" type="datetime1">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7218CF5E-1BEB-463B-88BD-7439069CAC3B}"/>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E660F79-B26F-4965-93FF-AEEF4D91B3B7}"/>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1366277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DC8F00-7EDD-4C8B-9CF9-3440B699185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C9E40A9-AAE5-4E9C-89C6-823D2A2AB9F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1A849C-41B7-480F-A88A-75B1CEBB22F7}"/>
              </a:ext>
            </a:extLst>
          </p:cNvPr>
          <p:cNvSpPr>
            <a:spLocks noGrp="1"/>
          </p:cNvSpPr>
          <p:nvPr>
            <p:ph type="dt" sz="half" idx="10"/>
          </p:nvPr>
        </p:nvSpPr>
        <p:spPr/>
        <p:txBody>
          <a:bodyPr/>
          <a:lstStyle/>
          <a:p>
            <a:fld id="{C5A592AD-1AE0-4691-87A0-B5A0A26C1CC7}" type="datetime1">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CC2EDDDF-EC5F-4E82-912F-AF4E673840E8}"/>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9A1C2A25-E677-478D-AC46-DEAA5E19C213}"/>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405891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0BDFA-8B37-4F35-89EC-19C274292D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A224283-46AC-42E9-86F8-97042692DD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A697564-B877-4932-A685-1E45347713FF}"/>
              </a:ext>
            </a:extLst>
          </p:cNvPr>
          <p:cNvSpPr>
            <a:spLocks noGrp="1"/>
          </p:cNvSpPr>
          <p:nvPr>
            <p:ph type="dt" sz="half" idx="10"/>
          </p:nvPr>
        </p:nvSpPr>
        <p:spPr/>
        <p:txBody>
          <a:bodyPr/>
          <a:lstStyle/>
          <a:p>
            <a:fld id="{645BC866-F70B-410D-AD04-1A38F636C7F8}" type="datetime1">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6BD7E51D-1D3E-4948-8114-91350F4E2C33}"/>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5F949DFC-9CEB-4E80-A45B-97DCABD1BC60}"/>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1617407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EF58D8-C741-457D-94B1-3A69ABA21CA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3260B8-D435-43E5-80F8-DDA98D69123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0F7124D-16A7-4A63-9283-DF9B8A46B8D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E52EF6F-12F8-47B1-B071-EE077D7F857C}"/>
              </a:ext>
            </a:extLst>
          </p:cNvPr>
          <p:cNvSpPr>
            <a:spLocks noGrp="1"/>
          </p:cNvSpPr>
          <p:nvPr>
            <p:ph type="dt" sz="half" idx="10"/>
          </p:nvPr>
        </p:nvSpPr>
        <p:spPr/>
        <p:txBody>
          <a:bodyPr/>
          <a:lstStyle/>
          <a:p>
            <a:fld id="{288C4F2E-DD9F-40C0-AF2C-89E78C7524C9}" type="datetime1">
              <a:rPr kumimoji="1" lang="ja-JP" altLang="en-US" smtClean="0"/>
              <a:t>2020/8/6</a:t>
            </a:fld>
            <a:endParaRPr kumimoji="1" lang="ja-JP" altLang="en-US"/>
          </a:p>
        </p:txBody>
      </p:sp>
      <p:sp>
        <p:nvSpPr>
          <p:cNvPr id="6" name="フッター プレースホルダー 5">
            <a:extLst>
              <a:ext uri="{FF2B5EF4-FFF2-40B4-BE49-F238E27FC236}">
                <a16:creationId xmlns:a16="http://schemas.microsoft.com/office/drawing/2014/main" id="{721E0911-0AEF-4226-81BB-8A9E15FB73E0}"/>
              </a:ext>
            </a:extLst>
          </p:cNvPr>
          <p:cNvSpPr>
            <a:spLocks noGrp="1"/>
          </p:cNvSpPr>
          <p:nvPr>
            <p:ph type="ftr" sz="quarter" idx="11"/>
          </p:nvPr>
        </p:nvSpPr>
        <p:spPr/>
        <p:txBody>
          <a:bodyPr/>
          <a:lstStyle/>
          <a:p>
            <a:r>
              <a:rPr kumimoji="1" lang="en-US" altLang="ja-JP"/>
              <a:t>JWWA</a:t>
            </a:r>
            <a:endParaRPr kumimoji="1" lang="ja-JP" altLang="en-US"/>
          </a:p>
        </p:txBody>
      </p:sp>
      <p:sp>
        <p:nvSpPr>
          <p:cNvPr id="7" name="スライド番号プレースホルダー 6">
            <a:extLst>
              <a:ext uri="{FF2B5EF4-FFF2-40B4-BE49-F238E27FC236}">
                <a16:creationId xmlns:a16="http://schemas.microsoft.com/office/drawing/2014/main" id="{8422C60A-60B4-4FE2-8822-D1FA72E5F99B}"/>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2542069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390EE6-FA3F-48EB-86F1-11C421A4A8B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AA4DDF-3ABF-474D-8356-356896C4A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B22C9C-A8C4-4A59-BF01-0DFD4CE3E1F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320318C-CF4D-4EE9-9518-D8FC49D675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390357B-A674-4EAD-8DAF-F2E64A471BC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1499CA2-F655-43E6-B099-17209224F1DB}"/>
              </a:ext>
            </a:extLst>
          </p:cNvPr>
          <p:cNvSpPr>
            <a:spLocks noGrp="1"/>
          </p:cNvSpPr>
          <p:nvPr>
            <p:ph type="dt" sz="half" idx="10"/>
          </p:nvPr>
        </p:nvSpPr>
        <p:spPr/>
        <p:txBody>
          <a:bodyPr/>
          <a:lstStyle/>
          <a:p>
            <a:fld id="{498519CA-DD3E-40D9-B8A7-A31FBB0B6FAE}" type="datetime1">
              <a:rPr kumimoji="1" lang="ja-JP" altLang="en-US" smtClean="0"/>
              <a:t>2020/8/6</a:t>
            </a:fld>
            <a:endParaRPr kumimoji="1" lang="ja-JP" altLang="en-US"/>
          </a:p>
        </p:txBody>
      </p:sp>
      <p:sp>
        <p:nvSpPr>
          <p:cNvPr id="8" name="フッター プレースホルダー 7">
            <a:extLst>
              <a:ext uri="{FF2B5EF4-FFF2-40B4-BE49-F238E27FC236}">
                <a16:creationId xmlns:a16="http://schemas.microsoft.com/office/drawing/2014/main" id="{215ED3FD-4141-41C0-AC14-469C70867C3C}"/>
              </a:ext>
            </a:extLst>
          </p:cNvPr>
          <p:cNvSpPr>
            <a:spLocks noGrp="1"/>
          </p:cNvSpPr>
          <p:nvPr>
            <p:ph type="ftr" sz="quarter" idx="11"/>
          </p:nvPr>
        </p:nvSpPr>
        <p:spPr/>
        <p:txBody>
          <a:bodyPr/>
          <a:lstStyle/>
          <a:p>
            <a:r>
              <a:rPr kumimoji="1" lang="en-US" altLang="ja-JP"/>
              <a:t>JWWA</a:t>
            </a:r>
            <a:endParaRPr kumimoji="1" lang="ja-JP" altLang="en-US"/>
          </a:p>
        </p:txBody>
      </p:sp>
      <p:sp>
        <p:nvSpPr>
          <p:cNvPr id="9" name="スライド番号プレースホルダー 8">
            <a:extLst>
              <a:ext uri="{FF2B5EF4-FFF2-40B4-BE49-F238E27FC236}">
                <a16:creationId xmlns:a16="http://schemas.microsoft.com/office/drawing/2014/main" id="{9238421A-2DF0-4304-8F62-963FBE0C6BBF}"/>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2798370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F6ECE5-745C-40A9-80C9-423AD93C657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3D598CE-D1E6-46D6-9D6A-BE107D866EFB}"/>
              </a:ext>
            </a:extLst>
          </p:cNvPr>
          <p:cNvSpPr>
            <a:spLocks noGrp="1"/>
          </p:cNvSpPr>
          <p:nvPr>
            <p:ph type="dt" sz="half" idx="10"/>
          </p:nvPr>
        </p:nvSpPr>
        <p:spPr/>
        <p:txBody>
          <a:bodyPr/>
          <a:lstStyle/>
          <a:p>
            <a:fld id="{37E81B10-D377-4417-B57A-40B4D78A84F0}" type="datetime1">
              <a:rPr kumimoji="1" lang="ja-JP" altLang="en-US" smtClean="0"/>
              <a:t>2020/8/6</a:t>
            </a:fld>
            <a:endParaRPr kumimoji="1" lang="ja-JP" altLang="en-US"/>
          </a:p>
        </p:txBody>
      </p:sp>
      <p:sp>
        <p:nvSpPr>
          <p:cNvPr id="4" name="フッター プレースホルダー 3">
            <a:extLst>
              <a:ext uri="{FF2B5EF4-FFF2-40B4-BE49-F238E27FC236}">
                <a16:creationId xmlns:a16="http://schemas.microsoft.com/office/drawing/2014/main" id="{80F71A28-BEB1-4926-B44A-B977CE27F548}"/>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05F3360D-1909-41FE-AAE5-8602DF4C8EC3}"/>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65590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8A1B0D8-07F2-4068-AA72-6CB9D3365830}"/>
              </a:ext>
            </a:extLst>
          </p:cNvPr>
          <p:cNvSpPr>
            <a:spLocks noGrp="1"/>
          </p:cNvSpPr>
          <p:nvPr>
            <p:ph type="dt" sz="half" idx="10"/>
          </p:nvPr>
        </p:nvSpPr>
        <p:spPr/>
        <p:txBody>
          <a:bodyPr/>
          <a:lstStyle/>
          <a:p>
            <a:fld id="{5DE298D3-B191-4924-A398-8D57BB68A35F}" type="datetime1">
              <a:rPr kumimoji="1" lang="ja-JP" altLang="en-US" smtClean="0"/>
              <a:t>2020/8/6</a:t>
            </a:fld>
            <a:endParaRPr kumimoji="1" lang="ja-JP" altLang="en-US"/>
          </a:p>
        </p:txBody>
      </p:sp>
      <p:sp>
        <p:nvSpPr>
          <p:cNvPr id="3" name="フッター プレースホルダー 2">
            <a:extLst>
              <a:ext uri="{FF2B5EF4-FFF2-40B4-BE49-F238E27FC236}">
                <a16:creationId xmlns:a16="http://schemas.microsoft.com/office/drawing/2014/main" id="{1BE46A3F-6707-4A47-92EB-ED701CB38595}"/>
              </a:ext>
            </a:extLst>
          </p:cNvPr>
          <p:cNvSpPr>
            <a:spLocks noGrp="1"/>
          </p:cNvSpPr>
          <p:nvPr>
            <p:ph type="ftr" sz="quarter" idx="11"/>
          </p:nvPr>
        </p:nvSpPr>
        <p:spPr/>
        <p:txBody>
          <a:bodyPr/>
          <a:lstStyle/>
          <a:p>
            <a:r>
              <a:rPr kumimoji="1" lang="en-US" altLang="ja-JP"/>
              <a:t>JWWA</a:t>
            </a:r>
            <a:endParaRPr kumimoji="1" lang="ja-JP" altLang="en-US"/>
          </a:p>
        </p:txBody>
      </p:sp>
      <p:sp>
        <p:nvSpPr>
          <p:cNvPr id="4" name="スライド番号プレースホルダー 3">
            <a:extLst>
              <a:ext uri="{FF2B5EF4-FFF2-40B4-BE49-F238E27FC236}">
                <a16:creationId xmlns:a16="http://schemas.microsoft.com/office/drawing/2014/main" id="{82C0F42F-FB4A-40D6-82EE-901B75816B98}"/>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15744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390BAD-CC23-4593-978F-D8E538C9DC9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1D6431-9226-4C91-9AD7-7692927DB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1A360EA-06ED-45C6-A450-7A1A61B90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3CEAAAF-2DE3-49B5-AB2B-CCB9A4082A9B}"/>
              </a:ext>
            </a:extLst>
          </p:cNvPr>
          <p:cNvSpPr>
            <a:spLocks noGrp="1"/>
          </p:cNvSpPr>
          <p:nvPr>
            <p:ph type="dt" sz="half" idx="10"/>
          </p:nvPr>
        </p:nvSpPr>
        <p:spPr/>
        <p:txBody>
          <a:bodyPr/>
          <a:lstStyle/>
          <a:p>
            <a:fld id="{0AACDA5A-B6FD-4A7D-8670-FA129237EEAD}" type="datetime1">
              <a:rPr kumimoji="1" lang="ja-JP" altLang="en-US" smtClean="0"/>
              <a:t>2020/8/6</a:t>
            </a:fld>
            <a:endParaRPr kumimoji="1" lang="ja-JP" altLang="en-US"/>
          </a:p>
        </p:txBody>
      </p:sp>
      <p:sp>
        <p:nvSpPr>
          <p:cNvPr id="6" name="フッター プレースホルダー 5">
            <a:extLst>
              <a:ext uri="{FF2B5EF4-FFF2-40B4-BE49-F238E27FC236}">
                <a16:creationId xmlns:a16="http://schemas.microsoft.com/office/drawing/2014/main" id="{DE5E8897-9DD8-4980-8C99-BEF2A93C8E5A}"/>
              </a:ext>
            </a:extLst>
          </p:cNvPr>
          <p:cNvSpPr>
            <a:spLocks noGrp="1"/>
          </p:cNvSpPr>
          <p:nvPr>
            <p:ph type="ftr" sz="quarter" idx="11"/>
          </p:nvPr>
        </p:nvSpPr>
        <p:spPr/>
        <p:txBody>
          <a:bodyPr/>
          <a:lstStyle/>
          <a:p>
            <a:r>
              <a:rPr kumimoji="1" lang="en-US" altLang="ja-JP"/>
              <a:t>JWWA</a:t>
            </a:r>
            <a:endParaRPr kumimoji="1" lang="ja-JP" altLang="en-US"/>
          </a:p>
        </p:txBody>
      </p:sp>
      <p:sp>
        <p:nvSpPr>
          <p:cNvPr id="7" name="スライド番号プレースホルダー 6">
            <a:extLst>
              <a:ext uri="{FF2B5EF4-FFF2-40B4-BE49-F238E27FC236}">
                <a16:creationId xmlns:a16="http://schemas.microsoft.com/office/drawing/2014/main" id="{EB68E923-F8D0-4BE5-BB9D-85902282C758}"/>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2332124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5F31F0-80B9-484B-9D61-B7C564212D4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40214A8-37DF-4700-934B-5DC35B441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195D796-1A82-4A8E-90D6-5EED3CD51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9F6E6CA-E4F3-4D96-9C71-CF69EEFA76E0}"/>
              </a:ext>
            </a:extLst>
          </p:cNvPr>
          <p:cNvSpPr>
            <a:spLocks noGrp="1"/>
          </p:cNvSpPr>
          <p:nvPr>
            <p:ph type="dt" sz="half" idx="10"/>
          </p:nvPr>
        </p:nvSpPr>
        <p:spPr/>
        <p:txBody>
          <a:bodyPr/>
          <a:lstStyle/>
          <a:p>
            <a:fld id="{986FF64C-5385-4A67-AAC5-BDB27D0AABB1}" type="datetime1">
              <a:rPr kumimoji="1" lang="ja-JP" altLang="en-US" smtClean="0"/>
              <a:t>2020/8/6</a:t>
            </a:fld>
            <a:endParaRPr kumimoji="1" lang="ja-JP" altLang="en-US"/>
          </a:p>
        </p:txBody>
      </p:sp>
      <p:sp>
        <p:nvSpPr>
          <p:cNvPr id="6" name="フッター プレースホルダー 5">
            <a:extLst>
              <a:ext uri="{FF2B5EF4-FFF2-40B4-BE49-F238E27FC236}">
                <a16:creationId xmlns:a16="http://schemas.microsoft.com/office/drawing/2014/main" id="{935ED0D1-A44E-4818-910E-208B5450505C}"/>
              </a:ext>
            </a:extLst>
          </p:cNvPr>
          <p:cNvSpPr>
            <a:spLocks noGrp="1"/>
          </p:cNvSpPr>
          <p:nvPr>
            <p:ph type="ftr" sz="quarter" idx="11"/>
          </p:nvPr>
        </p:nvSpPr>
        <p:spPr/>
        <p:txBody>
          <a:bodyPr/>
          <a:lstStyle/>
          <a:p>
            <a:r>
              <a:rPr kumimoji="1" lang="en-US" altLang="ja-JP"/>
              <a:t>JWWA</a:t>
            </a:r>
            <a:endParaRPr kumimoji="1" lang="ja-JP" altLang="en-US"/>
          </a:p>
        </p:txBody>
      </p:sp>
      <p:sp>
        <p:nvSpPr>
          <p:cNvPr id="7" name="スライド番号プレースホルダー 6">
            <a:extLst>
              <a:ext uri="{FF2B5EF4-FFF2-40B4-BE49-F238E27FC236}">
                <a16:creationId xmlns:a16="http://schemas.microsoft.com/office/drawing/2014/main" id="{9ECB677C-C1CF-4771-8109-E6C22D74FF82}"/>
              </a:ext>
            </a:extLst>
          </p:cNvPr>
          <p:cNvSpPr>
            <a:spLocks noGrp="1"/>
          </p:cNvSpPr>
          <p:nvPr>
            <p:ph type="sldNum" sz="quarter" idx="12"/>
          </p:nvPr>
        </p:nvSpPr>
        <p:spPr/>
        <p:txBody>
          <a:body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3030043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5">
          <a:fgClr>
            <a:srgbClr val="E7F9FF"/>
          </a:fgClr>
          <a:bgClr>
            <a:schemeClr val="bg1"/>
          </a:bgClr>
        </a:patt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18E5C05-41FC-4F98-BECC-FA57348C7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15EC955-EA7C-49FD-A798-A9328DC73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569E12-85F3-4CA1-BB70-EDF0E1EA30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FDD8C-FF39-4AF3-B07C-7DCB5F7EAFB8}" type="datetime1">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80E63225-326B-4F65-AEA8-8496E29D09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B27151C-4590-4B67-A0BB-A6449C92C8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7E5F5-476E-4B01-9703-37401B3BE331}" type="slidenum">
              <a:rPr kumimoji="1" lang="ja-JP" altLang="en-US" smtClean="0"/>
              <a:t>‹#›</a:t>
            </a:fld>
            <a:endParaRPr kumimoji="1" lang="ja-JP" altLang="en-US"/>
          </a:p>
        </p:txBody>
      </p:sp>
    </p:spTree>
    <p:extLst>
      <p:ext uri="{BB962C8B-B14F-4D97-AF65-F5344CB8AC3E}">
        <p14:creationId xmlns:p14="http://schemas.microsoft.com/office/powerpoint/2010/main" val="3385468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6.emf"/><Relationship Id="rId5" Type="http://schemas.microsoft.com/office/2007/relationships/hdphoto" Target="../media/hdphoto7.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ysugie.com/archives/1944" TargetMode="Externa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3.emf"/><Relationship Id="rId4" Type="http://schemas.openxmlformats.org/officeDocument/2006/relationships/image" Target="../media/image52.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5.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5.emf"/><Relationship Id="rId4" Type="http://schemas.openxmlformats.org/officeDocument/2006/relationships/image" Target="../media/image57.emf"/></Relationships>
</file>

<file path=ppt/slides/_rels/slide4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www.publicdomainpictures.net/view-image.php?image=13200&amp;picture=&amp;jazyk=JP" TargetMode="External"/><Relationship Id="rId13" Type="http://schemas.openxmlformats.org/officeDocument/2006/relationships/image" Target="../media/image63.png"/><Relationship Id="rId18" Type="http://schemas.openxmlformats.org/officeDocument/2006/relationships/image" Target="../media/image65.emf"/><Relationship Id="rId39" Type="http://schemas.openxmlformats.org/officeDocument/2006/relationships/image" Target="../media/image72.emf"/><Relationship Id="rId3" Type="http://schemas.openxmlformats.org/officeDocument/2006/relationships/image" Target="../media/image59.png"/><Relationship Id="rId21" Type="http://schemas.openxmlformats.org/officeDocument/2006/relationships/image" Target="../media/image66.png"/><Relationship Id="rId34" Type="http://schemas.openxmlformats.org/officeDocument/2006/relationships/image" Target="../media/image70.emf"/><Relationship Id="rId42" Type="http://schemas.openxmlformats.org/officeDocument/2006/relationships/image" Target="../media/image75.emf"/><Relationship Id="rId7" Type="http://schemas.microsoft.com/office/2007/relationships/hdphoto" Target="../media/hdphoto11.wdp"/><Relationship Id="rId12" Type="http://schemas.openxmlformats.org/officeDocument/2006/relationships/image" Target="../media/image62.emf"/><Relationship Id="rId17" Type="http://schemas.openxmlformats.org/officeDocument/2006/relationships/hyperlink" Target="https://pixabay.com/en/stone-rock-model-texture-gravel-3273755/" TargetMode="External"/><Relationship Id="rId33" Type="http://schemas.openxmlformats.org/officeDocument/2006/relationships/image" Target="../media/image69.png"/><Relationship Id="rId38" Type="http://schemas.openxmlformats.org/officeDocument/2006/relationships/image" Target="../media/image71.emf"/><Relationship Id="rId2" Type="http://schemas.openxmlformats.org/officeDocument/2006/relationships/notesSlide" Target="../notesSlides/notesSlide50.xml"/><Relationship Id="rId16" Type="http://schemas.openxmlformats.org/officeDocument/2006/relationships/image" Target="../media/image64.jpg"/><Relationship Id="rId20" Type="http://schemas.microsoft.com/office/2017/06/relationships/model3d" Target="../media/model3d1.glb"/><Relationship Id="rId29" Type="http://schemas.openxmlformats.org/officeDocument/2006/relationships/image" Target="../media/image68.emf"/><Relationship Id="rId41" Type="http://schemas.openxmlformats.org/officeDocument/2006/relationships/image" Target="../media/image74.emf"/><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hyperlink" Target="http://warehouse.hatenadiary.jp/entry/2017/05/20/152302" TargetMode="External"/><Relationship Id="rId37" Type="http://schemas.openxmlformats.org/officeDocument/2006/relationships/image" Target="../media/image69.png"/><Relationship Id="rId40" Type="http://schemas.openxmlformats.org/officeDocument/2006/relationships/image" Target="../media/image73.emf"/><Relationship Id="rId5" Type="http://schemas.openxmlformats.org/officeDocument/2006/relationships/hyperlink" Target="https://pixabay.com/en/wood-dirt-dirty-grunge-structure-666978/" TargetMode="External"/><Relationship Id="rId15" Type="http://schemas.openxmlformats.org/officeDocument/2006/relationships/hyperlink" Target="https://pxhere.com/ja/photo/840531" TargetMode="External"/><Relationship Id="rId23" Type="http://schemas.openxmlformats.org/officeDocument/2006/relationships/image" Target="../media/image67.png"/><Relationship Id="rId28" Type="http://schemas.openxmlformats.org/officeDocument/2006/relationships/image" Target="../media/image67.png"/><Relationship Id="rId10" Type="http://schemas.microsoft.com/office/2007/relationships/hdphoto" Target="../media/hdphoto12.wdp"/><Relationship Id="rId19" Type="http://schemas.openxmlformats.org/officeDocument/2006/relationships/image" Target="../media/image55.emf"/><Relationship Id="rId4" Type="http://schemas.microsoft.com/office/2007/relationships/hdphoto" Target="../media/hdphoto10.wdp"/><Relationship Id="rId9" Type="http://schemas.openxmlformats.org/officeDocument/2006/relationships/image" Target="../media/image61.png"/><Relationship Id="rId14" Type="http://schemas.microsoft.com/office/2007/relationships/hdphoto" Target="../media/hdphoto13.wdp"/><Relationship Id="rId22"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54.emf"/></Relationships>
</file>

<file path=ppt/slides/_rels/slide5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7.emf"/></Relationships>
</file>

<file path=ppt/slides/_rels/slide5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83.emf"/><Relationship Id="rId5" Type="http://schemas.openxmlformats.org/officeDocument/2006/relationships/image" Target="../media/image82.emf"/><Relationship Id="rId4" Type="http://schemas.microsoft.com/office/2007/relationships/hdphoto" Target="../media/hdphoto6.wdp"/></Relationships>
</file>

<file path=ppt/slides/_rels/slide5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89.emf"/><Relationship Id="rId4" Type="http://schemas.openxmlformats.org/officeDocument/2006/relationships/image" Target="../media/image88.emf"/></Relationships>
</file>

<file path=ppt/slides/_rels/slide6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1.emf"/></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95.emf"/><Relationship Id="rId4" Type="http://schemas.openxmlformats.org/officeDocument/2006/relationships/image" Target="../media/image49.emf"/></Relationships>
</file>

<file path=ppt/slides/_rels/slide6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hyperlink" Target="http://swling.com/db/2011/02/tecsun-r-2010/" TargetMode="External"/><Relationship Id="rId12" Type="http://schemas.openxmlformats.org/officeDocument/2006/relationships/image" Target="../media/image99.png"/><Relationship Id="rId17" Type="http://schemas.openxmlformats.org/officeDocument/2006/relationships/image" Target="../media/image101.png"/><Relationship Id="rId2" Type="http://schemas.openxmlformats.org/officeDocument/2006/relationships/notesSlide" Target="../notesSlides/notesSlide66.xml"/><Relationship Id="rId16"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97.jpg"/><Relationship Id="rId11" Type="http://schemas.openxmlformats.org/officeDocument/2006/relationships/image" Target="../media/image99.png"/><Relationship Id="rId5" Type="http://schemas.openxmlformats.org/officeDocument/2006/relationships/hyperlink" Target="https://publicdomainq.net/mobile-phone-0016624/" TargetMode="External"/><Relationship Id="rId15" Type="http://schemas.microsoft.com/office/2017/06/relationships/model3d" Target="../media/model3d3.glb"/><Relationship Id="rId10" Type="http://schemas.microsoft.com/office/2017/06/relationships/model3d" Target="../media/model3d2.glb"/><Relationship Id="rId4" Type="http://schemas.microsoft.com/office/2007/relationships/hdphoto" Target="../media/hdphoto14.wdp"/><Relationship Id="rId9" Type="http://schemas.openxmlformats.org/officeDocument/2006/relationships/hyperlink" Target="https://publicdomainq.net/lcd-television-0004738/" TargetMode="External"/><Relationship Id="rId14" Type="http://schemas.openxmlformats.org/officeDocument/2006/relationships/hyperlink" Target="http://ja.wikipedia.org/wiki/%E6%97%A5%E5%90%91%E7%81%98%E5%9C%B0%E9%9C%87" TargetMode="External"/></Relationships>
</file>

<file path=ppt/slides/_rels/slide67.xml.rels><?xml version="1.0" encoding="UTF-8" standalone="yes"?>
<Relationships xmlns="http://schemas.openxmlformats.org/package/2006/relationships"><Relationship Id="rId3" Type="http://schemas.microsoft.com/office/2017/06/relationships/model3d" Target="../media/model3d4.glb"/><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image" Target="../media/image103.png"/><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06.emf"/><Relationship Id="rId4" Type="http://schemas.openxmlformats.org/officeDocument/2006/relationships/image" Target="../media/image49.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08.emf"/></Relationships>
</file>

<file path=ppt/slides/_rels/slide7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111.svg"/><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5">
          <a:fgClr>
            <a:srgbClr val="E1F7FF"/>
          </a:fgClr>
          <a:bgClr>
            <a:schemeClr val="bg1"/>
          </a:bgClr>
        </a:pattFill>
        <a:effectLst/>
      </p:bgPr>
    </p:b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2B9AD91-6536-40A5-A660-64BA92B680F3}"/>
              </a:ext>
            </a:extLst>
          </p:cNvPr>
          <p:cNvPicPr preferRelativeResize="0">
            <a:picLocks noChangeArrowheads="1"/>
          </p:cNvPicPr>
          <p:nvPr/>
        </p:nvPicPr>
        <p:blipFill rotWithShape="1">
          <a:blip r:embed="rId3">
            <a:lum bright="70000" contrast="-70000"/>
            <a:extLst>
              <a:ext uri="{28A0092B-C50C-407E-A947-70E740481C1C}">
                <a14:useLocalDpi xmlns:a14="http://schemas.microsoft.com/office/drawing/2010/main" val="0"/>
              </a:ext>
            </a:extLst>
          </a:blip>
          <a:srcRect l="1892" t="7921" r="2183" b="9901"/>
          <a:stretch/>
        </p:blipFill>
        <p:spPr bwMode="auto">
          <a:xfrm>
            <a:off x="-48000" y="5476912"/>
            <a:ext cx="12240000" cy="1080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フローチャート: 論理積ゲート 14">
            <a:extLst>
              <a:ext uri="{FF2B5EF4-FFF2-40B4-BE49-F238E27FC236}">
                <a16:creationId xmlns:a16="http://schemas.microsoft.com/office/drawing/2014/main" id="{642D5CA0-C1F6-44DB-A4AB-1F4871E9596B}"/>
              </a:ext>
            </a:extLst>
          </p:cNvPr>
          <p:cNvSpPr/>
          <p:nvPr/>
        </p:nvSpPr>
        <p:spPr>
          <a:xfrm rot="5400000">
            <a:off x="5579647" y="3154912"/>
            <a:ext cx="1116000" cy="5760000"/>
          </a:xfrm>
          <a:prstGeom prst="flowChartDelay">
            <a:avLst/>
          </a:prstGeom>
          <a:pattFill prst="pct25">
            <a:fgClr>
              <a:srgbClr val="E1F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1</a:t>
            </a:fld>
            <a:endParaRPr kumimoji="1" lang="ja-JP" altLang="en-US" dirty="0"/>
          </a:p>
        </p:txBody>
      </p:sp>
      <p:sp>
        <p:nvSpPr>
          <p:cNvPr id="2" name="タイトル 1">
            <a:extLst>
              <a:ext uri="{FF2B5EF4-FFF2-40B4-BE49-F238E27FC236}">
                <a16:creationId xmlns:a16="http://schemas.microsoft.com/office/drawing/2014/main" id="{C6F39900-AFC2-4421-B61C-28EB3D717656}"/>
              </a:ext>
            </a:extLst>
          </p:cNvPr>
          <p:cNvSpPr>
            <a:spLocks noGrp="1"/>
          </p:cNvSpPr>
          <p:nvPr>
            <p:ph type="ctrTitle"/>
          </p:nvPr>
        </p:nvSpPr>
        <p:spPr>
          <a:xfrm>
            <a:off x="2159391" y="667873"/>
            <a:ext cx="7920000" cy="728600"/>
          </a:xfrm>
          <a:pattFill prst="pct25">
            <a:fgClr>
              <a:schemeClr val="accent5">
                <a:lumMod val="20000"/>
                <a:lumOff val="80000"/>
              </a:schemeClr>
            </a:fgClr>
            <a:bgClr>
              <a:schemeClr val="bg1"/>
            </a:bgClr>
          </a:pattFill>
          <a:effectLst/>
        </p:spPr>
        <p:txBody>
          <a:bodyPr anchor="ctr">
            <a:normAutofit/>
          </a:bodyPr>
          <a:lstStyle/>
          <a:p>
            <a:pPr algn="dist"/>
            <a:r>
              <a:rPr kumimoji="1" lang="ja-JP" altLang="en-US" sz="4000" dirty="0">
                <a:solidFill>
                  <a:srgbClr val="002060"/>
                </a:solidFill>
                <a:effectLst>
                  <a:outerShdw blurRad="38100" dist="38100" dir="2700000" algn="tl">
                    <a:srgbClr val="000000">
                      <a:alpha val="43137"/>
                    </a:srgbClr>
                  </a:outerShdw>
                </a:effectLst>
              </a:rPr>
              <a:t>「地震等緊急時対応の手引き」</a:t>
            </a:r>
          </a:p>
        </p:txBody>
      </p:sp>
      <p:sp>
        <p:nvSpPr>
          <p:cNvPr id="9" name="タイトル 1">
            <a:extLst>
              <a:ext uri="{FF2B5EF4-FFF2-40B4-BE49-F238E27FC236}">
                <a16:creationId xmlns:a16="http://schemas.microsoft.com/office/drawing/2014/main" id="{B65A0DCB-D8FA-4AE9-9B72-AA833CF50DA5}"/>
              </a:ext>
            </a:extLst>
          </p:cNvPr>
          <p:cNvSpPr txBox="1">
            <a:spLocks/>
          </p:cNvSpPr>
          <p:nvPr/>
        </p:nvSpPr>
        <p:spPr>
          <a:xfrm>
            <a:off x="3776381" y="1396473"/>
            <a:ext cx="4639235" cy="728600"/>
          </a:xfrm>
          <a:prstGeom prst="rect">
            <a:avLst/>
          </a:prstGeom>
          <a:pattFill prst="pct25">
            <a:fgClr>
              <a:srgbClr val="E1ECF7"/>
            </a:fgClr>
            <a:bgClr>
              <a:schemeClr val="bg1"/>
            </a:bgClr>
          </a:pattFill>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dist"/>
            <a:r>
              <a:rPr lang="en-US" altLang="ja-JP" sz="3200" dirty="0">
                <a:solidFill>
                  <a:srgbClr val="002060"/>
                </a:solidFill>
                <a:effectLst>
                  <a:outerShdw blurRad="38100" dist="38100" dir="2700000" algn="tl">
                    <a:srgbClr val="000000">
                      <a:alpha val="43137"/>
                    </a:srgbClr>
                  </a:outerShdw>
                </a:effectLst>
              </a:rPr>
              <a:t>【</a:t>
            </a:r>
            <a:r>
              <a:rPr lang="ja-JP" altLang="en-US" sz="3200" dirty="0">
                <a:solidFill>
                  <a:srgbClr val="002060"/>
                </a:solidFill>
                <a:effectLst>
                  <a:outerShdw blurRad="38100" dist="38100" dir="2700000" algn="tl">
                    <a:srgbClr val="000000">
                      <a:alpha val="43137"/>
                    </a:srgbClr>
                  </a:outerShdw>
                </a:effectLst>
              </a:rPr>
              <a:t>令和 </a:t>
            </a:r>
            <a:r>
              <a:rPr lang="en-US" altLang="ja-JP" sz="3200" dirty="0">
                <a:solidFill>
                  <a:srgbClr val="002060"/>
                </a:solidFill>
                <a:effectLst>
                  <a:outerShdw blurRad="38100" dist="38100" dir="2700000" algn="tl">
                    <a:srgbClr val="000000">
                      <a:alpha val="43137"/>
                    </a:srgbClr>
                  </a:outerShdw>
                </a:effectLst>
              </a:rPr>
              <a:t>2 </a:t>
            </a:r>
            <a:r>
              <a:rPr lang="ja-JP" altLang="en-US" sz="3200" dirty="0">
                <a:solidFill>
                  <a:srgbClr val="002060"/>
                </a:solidFill>
                <a:effectLst>
                  <a:outerShdw blurRad="38100" dist="38100" dir="2700000" algn="tl">
                    <a:srgbClr val="000000">
                      <a:alpha val="43137"/>
                    </a:srgbClr>
                  </a:outerShdw>
                </a:effectLst>
              </a:rPr>
              <a:t>年 ４ 月改訂</a:t>
            </a:r>
            <a:r>
              <a:rPr lang="en-US" altLang="ja-JP" sz="3200" dirty="0">
                <a:solidFill>
                  <a:srgbClr val="002060"/>
                </a:solidFill>
                <a:effectLst>
                  <a:outerShdw blurRad="38100" dist="38100" dir="2700000" algn="tl">
                    <a:srgbClr val="000000">
                      <a:alpha val="43137"/>
                    </a:srgbClr>
                  </a:outerShdw>
                </a:effectLst>
              </a:rPr>
              <a:t>】</a:t>
            </a:r>
            <a:endParaRPr lang="ja-JP" altLang="en-US" sz="3200" dirty="0">
              <a:solidFill>
                <a:srgbClr val="002060"/>
              </a:solidFill>
              <a:effectLst>
                <a:outerShdw blurRad="38100" dist="38100" dir="2700000" algn="tl">
                  <a:srgbClr val="000000">
                    <a:alpha val="43137"/>
                  </a:srgbClr>
                </a:outerShdw>
              </a:effectLst>
            </a:endParaRPr>
          </a:p>
        </p:txBody>
      </p:sp>
      <p:sp>
        <p:nvSpPr>
          <p:cNvPr id="4" name="正方形/長方形 3">
            <a:extLst>
              <a:ext uri="{FF2B5EF4-FFF2-40B4-BE49-F238E27FC236}">
                <a16:creationId xmlns:a16="http://schemas.microsoft.com/office/drawing/2014/main" id="{9F24644E-E1FA-4C0D-A4F7-67EEC92BEAE0}"/>
              </a:ext>
            </a:extLst>
          </p:cNvPr>
          <p:cNvSpPr/>
          <p:nvPr/>
        </p:nvSpPr>
        <p:spPr>
          <a:xfrm>
            <a:off x="9780000" y="0"/>
            <a:ext cx="2412000" cy="612000"/>
          </a:xfrm>
          <a:prstGeom prst="rect">
            <a:avLst/>
          </a:prstGeom>
          <a:no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dirty="0">
                <a:solidFill>
                  <a:srgbClr val="002060"/>
                </a:solidFill>
              </a:rPr>
              <a:t>研修素材</a:t>
            </a:r>
          </a:p>
        </p:txBody>
      </p:sp>
      <p:sp>
        <p:nvSpPr>
          <p:cNvPr id="11" name="正方形/長方形 10">
            <a:extLst>
              <a:ext uri="{FF2B5EF4-FFF2-40B4-BE49-F238E27FC236}">
                <a16:creationId xmlns:a16="http://schemas.microsoft.com/office/drawing/2014/main" id="{5E6CD542-0153-4A60-BBFD-54567351B169}"/>
              </a:ext>
            </a:extLst>
          </p:cNvPr>
          <p:cNvSpPr/>
          <p:nvPr/>
        </p:nvSpPr>
        <p:spPr>
          <a:xfrm>
            <a:off x="2177647" y="2148774"/>
            <a:ext cx="7920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応急給水・応急復旧・技術支援編</a:t>
            </a:r>
          </a:p>
        </p:txBody>
      </p:sp>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3401647" y="5394907"/>
            <a:ext cx="5472000" cy="1102043"/>
          </a:xfrm>
          <a:noFill/>
          <a:effectLst>
            <a:outerShdw blurRad="50800" dist="38100" dir="2700000" algn="tl" rotWithShape="0">
              <a:prstClr val="black">
                <a:alpha val="40000"/>
              </a:prstClr>
            </a:outerShdw>
          </a:effectLst>
        </p:spPr>
        <p:txBody>
          <a:bodyPr anchor="ctr">
            <a:normAutofit/>
          </a:bodyPr>
          <a:lstStyle/>
          <a:p>
            <a:r>
              <a:rPr kumimoji="1" lang="ja-JP" altLang="en-US" sz="3200" dirty="0">
                <a:solidFill>
                  <a:srgbClr val="002060"/>
                </a:solidFill>
              </a:rPr>
              <a:t>公益社団法人　日本水道協会</a:t>
            </a:r>
          </a:p>
        </p:txBody>
      </p:sp>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dirty="0"/>
              <a:t>JWWA</a:t>
            </a:r>
            <a:endParaRPr kumimoji="1" lang="ja-JP" altLang="en-US" dirty="0"/>
          </a:p>
        </p:txBody>
      </p:sp>
      <p:pic>
        <p:nvPicPr>
          <p:cNvPr id="7" name="Picture 5" descr="日本水道協会マーク">
            <a:extLst>
              <a:ext uri="{FF2B5EF4-FFF2-40B4-BE49-F238E27FC236}">
                <a16:creationId xmlns:a16="http://schemas.microsoft.com/office/drawing/2014/main" id="{1ACAF110-2204-48FD-90B1-151721083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647" y="3253749"/>
            <a:ext cx="1260000" cy="1259427"/>
          </a:xfrm>
          <a:prstGeom prst="rect">
            <a:avLst/>
          </a:prstGeom>
          <a:solidFill>
            <a:srgbClr val="002060"/>
          </a:solidFill>
          <a:ln>
            <a:noFill/>
          </a:ln>
          <a:effectLst>
            <a:outerShdw blurRad="50800" dist="38100" dir="5400000" algn="t" rotWithShape="0">
              <a:prstClr val="black">
                <a:alpha val="40000"/>
              </a:prstClr>
            </a:outerShdw>
          </a:effectLst>
          <a:scene3d>
            <a:camera prst="orthographicFront"/>
            <a:lightRig rig="threePt" dir="t"/>
          </a:scene3d>
          <a:sp3d extrusionH="50800" prstMaterial="dkEdge">
            <a:bevelT/>
            <a:bevelB w="114300" prst="artDeco"/>
          </a:sp3d>
        </p:spPr>
      </p:pic>
    </p:spTree>
    <p:extLst>
      <p:ext uri="{BB962C8B-B14F-4D97-AF65-F5344CB8AC3E}">
        <p14:creationId xmlns:p14="http://schemas.microsoft.com/office/powerpoint/2010/main" val="775112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1177357" y="974339"/>
            <a:ext cx="9829800" cy="5382011"/>
          </a:xfrm>
        </p:spPr>
        <p:txBody>
          <a:bodyPr anchor="t">
            <a:normAutofit/>
          </a:bodyPr>
          <a:lstStyle/>
          <a:p>
            <a:pPr algn="l">
              <a:lnSpc>
                <a:spcPct val="100000"/>
              </a:lnSpc>
            </a:pPr>
            <a:r>
              <a:rPr lang="ja-JP" altLang="en-US" sz="4000" dirty="0">
                <a:solidFill>
                  <a:srgbClr val="002060"/>
                </a:solidFill>
                <a:latin typeface="+mj-ea"/>
                <a:ea typeface="+mj-ea"/>
              </a:rPr>
              <a:t>① 中小規模事業体に対する初動支援</a:t>
            </a:r>
            <a:endParaRPr lang="en-US" altLang="ja-JP" sz="4000" dirty="0">
              <a:solidFill>
                <a:srgbClr val="002060"/>
              </a:solidFill>
              <a:latin typeface="+mj-ea"/>
              <a:ea typeface="+mj-ea"/>
            </a:endParaRPr>
          </a:p>
          <a:p>
            <a:pPr algn="just">
              <a:lnSpc>
                <a:spcPct val="150000"/>
              </a:lnSpc>
              <a:spcAft>
                <a:spcPts val="0"/>
              </a:spcAft>
            </a:pPr>
            <a:r>
              <a:rPr lang="ja-JP" altLang="en-US" sz="4000" kern="100" dirty="0">
                <a:solidFill>
                  <a:srgbClr val="002060"/>
                </a:solidFill>
                <a:latin typeface="+mj-ea"/>
                <a:ea typeface="+mj-ea"/>
                <a:cs typeface="Times New Roman" panose="02020603050405020304" pitchFamily="18" charset="0"/>
              </a:rPr>
              <a:t>　</a:t>
            </a:r>
            <a:r>
              <a:rPr lang="ja-JP" altLang="ja-JP" sz="3200" kern="100" dirty="0">
                <a:solidFill>
                  <a:srgbClr val="002060"/>
                </a:solidFill>
                <a:latin typeface="+mj-ea"/>
                <a:ea typeface="+mj-ea"/>
                <a:cs typeface="Times New Roman" panose="02020603050405020304" pitchFamily="18" charset="0"/>
              </a:rPr>
              <a:t>災害</a:t>
            </a:r>
            <a:r>
              <a:rPr lang="ja-JP" altLang="en-US" sz="3200" kern="100" dirty="0">
                <a:solidFill>
                  <a:srgbClr val="002060"/>
                </a:solidFill>
                <a:latin typeface="+mj-ea"/>
                <a:ea typeface="+mj-ea"/>
                <a:cs typeface="Times New Roman" panose="02020603050405020304" pitchFamily="18" charset="0"/>
              </a:rPr>
              <a:t>時</a:t>
            </a:r>
            <a:r>
              <a:rPr lang="ja-JP" altLang="ja-JP" sz="3200" kern="100" dirty="0">
                <a:solidFill>
                  <a:srgbClr val="002060"/>
                </a:solidFill>
                <a:latin typeface="+mj-ea"/>
                <a:ea typeface="+mj-ea"/>
                <a:cs typeface="Times New Roman" panose="02020603050405020304" pitchFamily="18" charset="0"/>
              </a:rPr>
              <a:t>において</a:t>
            </a:r>
            <a:r>
              <a:rPr lang="ja-JP" altLang="en-US" sz="3200" kern="100" dirty="0">
                <a:solidFill>
                  <a:srgbClr val="002060"/>
                </a:solidFill>
                <a:latin typeface="+mj-ea"/>
                <a:ea typeface="+mj-ea"/>
                <a:cs typeface="Times New Roman" panose="02020603050405020304" pitchFamily="18" charset="0"/>
              </a:rPr>
              <a:t>、</a:t>
            </a:r>
            <a:r>
              <a:rPr lang="ja-JP" altLang="ja-JP" sz="3200" kern="100" dirty="0">
                <a:solidFill>
                  <a:srgbClr val="002060"/>
                </a:solidFill>
                <a:latin typeface="+mj-ea"/>
                <a:ea typeface="+mj-ea"/>
                <a:cs typeface="Times New Roman" panose="02020603050405020304" pitchFamily="18" charset="0"/>
              </a:rPr>
              <a:t>甚大な被害が発生した中小規模事業体等では、災害時の混乱</a:t>
            </a:r>
            <a:r>
              <a:rPr lang="ja-JP" altLang="en-US" sz="3200" kern="100" dirty="0">
                <a:solidFill>
                  <a:srgbClr val="002060"/>
                </a:solidFill>
                <a:latin typeface="+mj-ea"/>
                <a:ea typeface="+mj-ea"/>
                <a:cs typeface="Times New Roman" panose="02020603050405020304" pitchFamily="18" charset="0"/>
              </a:rPr>
              <a:t>等</a:t>
            </a:r>
            <a:r>
              <a:rPr lang="ja-JP" altLang="ja-JP" sz="3200" kern="100" dirty="0">
                <a:solidFill>
                  <a:srgbClr val="002060"/>
                </a:solidFill>
                <a:latin typeface="+mj-ea"/>
                <a:ea typeface="+mj-ea"/>
                <a:cs typeface="Times New Roman" panose="02020603050405020304" pitchFamily="18" charset="0"/>
              </a:rPr>
              <a:t>から</a:t>
            </a:r>
            <a:r>
              <a:rPr lang="ja-JP" altLang="ja-JP" sz="3200" b="1" u="sng" kern="100" dirty="0">
                <a:solidFill>
                  <a:srgbClr val="C00000"/>
                </a:solidFill>
                <a:latin typeface="+mj-ea"/>
                <a:ea typeface="+mj-ea"/>
                <a:cs typeface="Times New Roman" panose="02020603050405020304" pitchFamily="18" charset="0"/>
              </a:rPr>
              <a:t>応援要請を行う余裕</a:t>
            </a:r>
            <a:r>
              <a:rPr lang="ja-JP" altLang="ja-JP" sz="3200" kern="100" dirty="0">
                <a:solidFill>
                  <a:srgbClr val="002060"/>
                </a:solidFill>
                <a:latin typeface="+mj-ea"/>
                <a:ea typeface="+mj-ea"/>
                <a:cs typeface="Times New Roman" panose="02020603050405020304" pitchFamily="18" charset="0"/>
              </a:rPr>
              <a:t>が無かったり、</a:t>
            </a:r>
            <a:r>
              <a:rPr lang="ja-JP" altLang="en-US" sz="3200" kern="100" dirty="0">
                <a:solidFill>
                  <a:srgbClr val="002060"/>
                </a:solidFill>
                <a:latin typeface="+mj-ea"/>
                <a:ea typeface="+mj-ea"/>
                <a:cs typeface="Times New Roman" panose="02020603050405020304" pitchFamily="18" charset="0"/>
              </a:rPr>
              <a:t>日本水道</a:t>
            </a:r>
            <a:r>
              <a:rPr lang="ja-JP" altLang="ja-JP" sz="3200" kern="100" dirty="0">
                <a:solidFill>
                  <a:srgbClr val="002060"/>
                </a:solidFill>
                <a:latin typeface="+mj-ea"/>
                <a:ea typeface="+mj-ea"/>
                <a:cs typeface="Times New Roman" panose="02020603050405020304" pitchFamily="18" charset="0"/>
              </a:rPr>
              <a:t>協会</a:t>
            </a:r>
            <a:r>
              <a:rPr lang="ja-JP" altLang="en-US" sz="3200" kern="100" dirty="0">
                <a:solidFill>
                  <a:srgbClr val="002060"/>
                </a:solidFill>
                <a:latin typeface="+mj-ea"/>
                <a:ea typeface="+mj-ea"/>
                <a:cs typeface="Times New Roman" panose="02020603050405020304" pitchFamily="18" charset="0"/>
              </a:rPr>
              <a:t>の</a:t>
            </a:r>
            <a:r>
              <a:rPr lang="ja-JP" altLang="ja-JP" sz="3200" b="1" u="sng" kern="100" dirty="0">
                <a:solidFill>
                  <a:srgbClr val="C00000"/>
                </a:solidFill>
                <a:latin typeface="+mj-ea"/>
                <a:ea typeface="+mj-ea"/>
                <a:cs typeface="Times New Roman" panose="02020603050405020304" pitchFamily="18" charset="0"/>
              </a:rPr>
              <a:t>応援スキーム</a:t>
            </a:r>
            <a:r>
              <a:rPr lang="ja-JP" altLang="en-US" sz="3200" b="1" u="sng" kern="100" dirty="0">
                <a:solidFill>
                  <a:srgbClr val="C00000"/>
                </a:solidFill>
                <a:latin typeface="+mj-ea"/>
                <a:ea typeface="+mj-ea"/>
                <a:cs typeface="Times New Roman" panose="02020603050405020304" pitchFamily="18" charset="0"/>
              </a:rPr>
              <a:t>（枠組み）に対する</a:t>
            </a:r>
            <a:r>
              <a:rPr lang="ja-JP" altLang="ja-JP" sz="3200" b="1" u="sng" kern="100" dirty="0">
                <a:solidFill>
                  <a:srgbClr val="C00000"/>
                </a:solidFill>
                <a:latin typeface="+mj-ea"/>
                <a:ea typeface="+mj-ea"/>
                <a:cs typeface="Times New Roman" panose="02020603050405020304" pitchFamily="18" charset="0"/>
              </a:rPr>
              <a:t>理解</a:t>
            </a:r>
            <a:r>
              <a:rPr lang="ja-JP" altLang="en-US" sz="3200" b="1" u="sng" kern="100" dirty="0">
                <a:solidFill>
                  <a:srgbClr val="C00000"/>
                </a:solidFill>
                <a:latin typeface="+mj-ea"/>
                <a:ea typeface="+mj-ea"/>
                <a:cs typeface="Times New Roman" panose="02020603050405020304" pitchFamily="18" charset="0"/>
              </a:rPr>
              <a:t>不足</a:t>
            </a:r>
            <a:r>
              <a:rPr lang="ja-JP" altLang="en-US" sz="3200" kern="100" dirty="0">
                <a:solidFill>
                  <a:srgbClr val="002060"/>
                </a:solidFill>
                <a:latin typeface="+mj-ea"/>
                <a:ea typeface="+mj-ea"/>
                <a:cs typeface="Times New Roman" panose="02020603050405020304" pitchFamily="18" charset="0"/>
              </a:rPr>
              <a:t>から、</a:t>
            </a:r>
            <a:r>
              <a:rPr lang="ja-JP" altLang="ja-JP" sz="3200" kern="100" dirty="0">
                <a:solidFill>
                  <a:srgbClr val="002060"/>
                </a:solidFill>
                <a:latin typeface="+mj-ea"/>
                <a:ea typeface="+mj-ea"/>
                <a:cs typeface="Times New Roman" panose="02020603050405020304" pitchFamily="18" charset="0"/>
              </a:rPr>
              <a:t>初動の遅れを招いた事例が</a:t>
            </a:r>
            <a:r>
              <a:rPr lang="ja-JP" altLang="en-US" sz="3200" kern="100" dirty="0">
                <a:solidFill>
                  <a:srgbClr val="002060"/>
                </a:solidFill>
                <a:latin typeface="+mj-ea"/>
                <a:ea typeface="+mj-ea"/>
                <a:cs typeface="Times New Roman" panose="02020603050405020304" pitchFamily="18" charset="0"/>
              </a:rPr>
              <a:t>あっ</a:t>
            </a:r>
            <a:r>
              <a:rPr lang="ja-JP" altLang="ja-JP" sz="3200" kern="100" dirty="0">
                <a:solidFill>
                  <a:srgbClr val="002060"/>
                </a:solidFill>
                <a:latin typeface="+mj-ea"/>
                <a:ea typeface="+mj-ea"/>
                <a:cs typeface="Times New Roman" panose="02020603050405020304" pitchFamily="18" charset="0"/>
              </a:rPr>
              <a:t>た。</a:t>
            </a:r>
            <a:endParaRPr lang="en-US" altLang="ja-JP" sz="3200" kern="100" dirty="0">
              <a:solidFill>
                <a:srgbClr val="002060"/>
              </a:solidFill>
              <a:latin typeface="+mj-ea"/>
              <a:ea typeface="+mj-ea"/>
              <a:cs typeface="Times New Roman" panose="02020603050405020304" pitchFamily="18" charset="0"/>
            </a:endParaRPr>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10</a:t>
            </a:fld>
            <a:endParaRPr kumimoji="1" lang="ja-JP" altLang="en-US"/>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2672257" y="136525"/>
            <a:ext cx="6840000" cy="5760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dirty="0">
                <a:solidFill>
                  <a:srgbClr val="002060"/>
                </a:solidFill>
              </a:rPr>
              <a:t>第</a:t>
            </a:r>
            <a:r>
              <a:rPr lang="en-US" altLang="ja-JP" sz="4000" dirty="0">
                <a:solidFill>
                  <a:srgbClr val="002060"/>
                </a:solidFill>
              </a:rPr>
              <a:t>1</a:t>
            </a:r>
            <a:r>
              <a:rPr lang="ja-JP" altLang="en-US" sz="4000" dirty="0">
                <a:solidFill>
                  <a:srgbClr val="002060"/>
                </a:solidFill>
              </a:rPr>
              <a:t>章　相互応援の一般事項 ①</a:t>
            </a:r>
            <a:endParaRPr lang="en-US" altLang="ja-JP" sz="4000" dirty="0">
              <a:solidFill>
                <a:srgbClr val="002060"/>
              </a:solidFill>
            </a:endParaRPr>
          </a:p>
          <a:p>
            <a:pPr algn="dist"/>
            <a:endParaRPr lang="en-US" altLang="ja-JP" sz="3200" dirty="0">
              <a:solidFill>
                <a:srgbClr val="002060"/>
              </a:solidFill>
            </a:endParaRPr>
          </a:p>
        </p:txBody>
      </p:sp>
      <p:pic>
        <p:nvPicPr>
          <p:cNvPr id="7" name="図 6">
            <a:extLst>
              <a:ext uri="{FF2B5EF4-FFF2-40B4-BE49-F238E27FC236}">
                <a16:creationId xmlns:a16="http://schemas.microsoft.com/office/drawing/2014/main" id="{D2B83BA4-1B4B-45F5-B6A9-A9E94D3C7E14}"/>
              </a:ext>
            </a:extLst>
          </p:cNvPr>
          <p:cNvPicPr>
            <a:picLocks noChangeAspect="1"/>
          </p:cNvPicPr>
          <p:nvPr/>
        </p:nvPicPr>
        <p:blipFill rotWithShape="1">
          <a:blip r:embed="rId3">
            <a:extLst>
              <a:ext uri="{28A0092B-C50C-407E-A947-70E740481C1C}">
                <a14:useLocalDpi xmlns:a14="http://schemas.microsoft.com/office/drawing/2010/main" val="0"/>
              </a:ext>
            </a:extLst>
          </a:blip>
          <a:srcRect l="4058" b="18711"/>
          <a:stretch/>
        </p:blipFill>
        <p:spPr>
          <a:xfrm>
            <a:off x="8342532" y="4869736"/>
            <a:ext cx="2549357" cy="1620000"/>
          </a:xfrm>
          <a:prstGeom prst="rect">
            <a:avLst/>
          </a:prstGeom>
          <a:effectLst>
            <a:softEdge rad="63500"/>
          </a:effectLst>
        </p:spPr>
      </p:pic>
    </p:spTree>
    <p:extLst>
      <p:ext uri="{BB962C8B-B14F-4D97-AF65-F5344CB8AC3E}">
        <p14:creationId xmlns:p14="http://schemas.microsoft.com/office/powerpoint/2010/main" val="4164549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コネクタ: カギ線 79">
            <a:extLst>
              <a:ext uri="{FF2B5EF4-FFF2-40B4-BE49-F238E27FC236}">
                <a16:creationId xmlns:a16="http://schemas.microsoft.com/office/drawing/2014/main" id="{09A23C45-EE02-46E0-B642-B11C467C8D4E}"/>
              </a:ext>
            </a:extLst>
          </p:cNvPr>
          <p:cNvCxnSpPr>
            <a:cxnSpLocks/>
          </p:cNvCxnSpPr>
          <p:nvPr/>
        </p:nvCxnSpPr>
        <p:spPr>
          <a:xfrm rot="16200000" flipH="1">
            <a:off x="6352458" y="3706757"/>
            <a:ext cx="1360056" cy="1181230"/>
          </a:xfrm>
          <a:prstGeom prst="bentConnector3">
            <a:avLst>
              <a:gd name="adj1" fmla="val 11025"/>
            </a:avLst>
          </a:prstGeom>
          <a:ln w="57150">
            <a:solidFill>
              <a:srgbClr val="FF006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3" name="Freeform 147">
            <a:extLst>
              <a:ext uri="{FF2B5EF4-FFF2-40B4-BE49-F238E27FC236}">
                <a16:creationId xmlns:a16="http://schemas.microsoft.com/office/drawing/2014/main" id="{E6056736-7A30-4FBF-A2DC-388840C1AAF4}"/>
              </a:ext>
            </a:extLst>
          </p:cNvPr>
          <p:cNvSpPr>
            <a:spLocks noEditPoints="1"/>
          </p:cNvSpPr>
          <p:nvPr/>
        </p:nvSpPr>
        <p:spPr bwMode="auto">
          <a:xfrm rot="16200000">
            <a:off x="5867145" y="4172280"/>
            <a:ext cx="1360058" cy="678155"/>
          </a:xfrm>
          <a:custGeom>
            <a:avLst/>
            <a:gdLst/>
            <a:ahLst/>
            <a:cxnLst>
              <a:cxn ang="0">
                <a:pos x="0" y="464"/>
              </a:cxn>
              <a:cxn ang="0">
                <a:pos x="8" y="70"/>
              </a:cxn>
              <a:cxn ang="0">
                <a:pos x="31" y="47"/>
              </a:cxn>
              <a:cxn ang="0">
                <a:pos x="702" y="47"/>
              </a:cxn>
              <a:cxn ang="0">
                <a:pos x="702" y="94"/>
              </a:cxn>
              <a:cxn ang="0">
                <a:pos x="31" y="94"/>
              </a:cxn>
              <a:cxn ang="0">
                <a:pos x="54" y="71"/>
              </a:cxn>
              <a:cxn ang="0">
                <a:pos x="46" y="464"/>
              </a:cxn>
              <a:cxn ang="0">
                <a:pos x="0" y="464"/>
              </a:cxn>
              <a:cxn ang="0">
                <a:pos x="679" y="0"/>
              </a:cxn>
              <a:cxn ang="0">
                <a:pos x="816" y="70"/>
              </a:cxn>
              <a:cxn ang="0">
                <a:pos x="679" y="140"/>
              </a:cxn>
              <a:cxn ang="0">
                <a:pos x="679" y="0"/>
              </a:cxn>
            </a:cxnLst>
            <a:rect l="0" t="0" r="r" b="b"/>
            <a:pathLst>
              <a:path w="816" h="464">
                <a:moveTo>
                  <a:pt x="0" y="464"/>
                </a:moveTo>
                <a:lnTo>
                  <a:pt x="8" y="70"/>
                </a:lnTo>
                <a:cubicBezTo>
                  <a:pt x="8" y="58"/>
                  <a:pt x="18" y="47"/>
                  <a:pt x="31" y="47"/>
                </a:cubicBezTo>
                <a:lnTo>
                  <a:pt x="702" y="47"/>
                </a:lnTo>
                <a:lnTo>
                  <a:pt x="702" y="94"/>
                </a:lnTo>
                <a:lnTo>
                  <a:pt x="31" y="94"/>
                </a:lnTo>
                <a:lnTo>
                  <a:pt x="54" y="71"/>
                </a:lnTo>
                <a:lnTo>
                  <a:pt x="46" y="464"/>
                </a:lnTo>
                <a:lnTo>
                  <a:pt x="0" y="464"/>
                </a:lnTo>
                <a:close/>
                <a:moveTo>
                  <a:pt x="679" y="0"/>
                </a:moveTo>
                <a:lnTo>
                  <a:pt x="816" y="70"/>
                </a:lnTo>
                <a:lnTo>
                  <a:pt x="679" y="140"/>
                </a:lnTo>
                <a:lnTo>
                  <a:pt x="679" y="0"/>
                </a:lnTo>
                <a:close/>
              </a:path>
            </a:pathLst>
          </a:custGeom>
          <a:solidFill>
            <a:srgbClr val="C00000"/>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cxnSp>
        <p:nvCxnSpPr>
          <p:cNvPr id="181254" name="コネクタ: カギ線 181253">
            <a:extLst>
              <a:ext uri="{FF2B5EF4-FFF2-40B4-BE49-F238E27FC236}">
                <a16:creationId xmlns:a16="http://schemas.microsoft.com/office/drawing/2014/main" id="{A5402119-8F22-4344-9527-A92553F4FF14}"/>
              </a:ext>
            </a:extLst>
          </p:cNvPr>
          <p:cNvCxnSpPr>
            <a:cxnSpLocks/>
          </p:cNvCxnSpPr>
          <p:nvPr/>
        </p:nvCxnSpPr>
        <p:spPr>
          <a:xfrm rot="10800000">
            <a:off x="5402523" y="1704820"/>
            <a:ext cx="4317655" cy="2870449"/>
          </a:xfrm>
          <a:prstGeom prst="bentConnector3">
            <a:avLst>
              <a:gd name="adj1" fmla="val -3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Freeform 147">
            <a:extLst>
              <a:ext uri="{FF2B5EF4-FFF2-40B4-BE49-F238E27FC236}">
                <a16:creationId xmlns:a16="http://schemas.microsoft.com/office/drawing/2014/main" id="{1C83206B-6806-4B52-A15A-36BFFE82DB76}"/>
              </a:ext>
            </a:extLst>
          </p:cNvPr>
          <p:cNvSpPr>
            <a:spLocks noEditPoints="1"/>
          </p:cNvSpPr>
          <p:nvPr/>
        </p:nvSpPr>
        <p:spPr bwMode="auto">
          <a:xfrm rot="16200000">
            <a:off x="3681775" y="3110123"/>
            <a:ext cx="502430" cy="682674"/>
          </a:xfrm>
          <a:custGeom>
            <a:avLst/>
            <a:gdLst/>
            <a:ahLst/>
            <a:cxnLst>
              <a:cxn ang="0">
                <a:pos x="0" y="464"/>
              </a:cxn>
              <a:cxn ang="0">
                <a:pos x="8" y="70"/>
              </a:cxn>
              <a:cxn ang="0">
                <a:pos x="31" y="47"/>
              </a:cxn>
              <a:cxn ang="0">
                <a:pos x="702" y="47"/>
              </a:cxn>
              <a:cxn ang="0">
                <a:pos x="702" y="94"/>
              </a:cxn>
              <a:cxn ang="0">
                <a:pos x="31" y="94"/>
              </a:cxn>
              <a:cxn ang="0">
                <a:pos x="54" y="71"/>
              </a:cxn>
              <a:cxn ang="0">
                <a:pos x="46" y="464"/>
              </a:cxn>
              <a:cxn ang="0">
                <a:pos x="0" y="464"/>
              </a:cxn>
              <a:cxn ang="0">
                <a:pos x="679" y="0"/>
              </a:cxn>
              <a:cxn ang="0">
                <a:pos x="816" y="70"/>
              </a:cxn>
              <a:cxn ang="0">
                <a:pos x="679" y="140"/>
              </a:cxn>
              <a:cxn ang="0">
                <a:pos x="679" y="0"/>
              </a:cxn>
            </a:cxnLst>
            <a:rect l="0" t="0" r="r" b="b"/>
            <a:pathLst>
              <a:path w="816" h="464">
                <a:moveTo>
                  <a:pt x="0" y="464"/>
                </a:moveTo>
                <a:lnTo>
                  <a:pt x="8" y="70"/>
                </a:lnTo>
                <a:cubicBezTo>
                  <a:pt x="8" y="58"/>
                  <a:pt x="18" y="47"/>
                  <a:pt x="31" y="47"/>
                </a:cubicBezTo>
                <a:lnTo>
                  <a:pt x="702" y="47"/>
                </a:lnTo>
                <a:lnTo>
                  <a:pt x="702" y="94"/>
                </a:lnTo>
                <a:lnTo>
                  <a:pt x="31" y="94"/>
                </a:lnTo>
                <a:lnTo>
                  <a:pt x="54" y="71"/>
                </a:lnTo>
                <a:lnTo>
                  <a:pt x="46" y="464"/>
                </a:lnTo>
                <a:lnTo>
                  <a:pt x="0" y="464"/>
                </a:lnTo>
                <a:close/>
                <a:moveTo>
                  <a:pt x="679" y="0"/>
                </a:moveTo>
                <a:lnTo>
                  <a:pt x="816" y="70"/>
                </a:lnTo>
                <a:lnTo>
                  <a:pt x="679" y="140"/>
                </a:lnTo>
                <a:lnTo>
                  <a:pt x="679" y="0"/>
                </a:lnTo>
                <a:close/>
              </a:path>
            </a:pathLst>
          </a:custGeom>
          <a:solidFill>
            <a:schemeClr val="tx1"/>
          </a:solidFill>
          <a:ln w="95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2259" name="Freeform 211"/>
          <p:cNvSpPr>
            <a:spLocks noEditPoints="1"/>
          </p:cNvSpPr>
          <p:nvPr/>
        </p:nvSpPr>
        <p:spPr bwMode="auto">
          <a:xfrm>
            <a:off x="5898281" y="2103393"/>
            <a:ext cx="580414" cy="466733"/>
          </a:xfrm>
          <a:custGeom>
            <a:avLst/>
            <a:gdLst/>
            <a:ahLst/>
            <a:cxnLst>
              <a:cxn ang="0">
                <a:pos x="0" y="479"/>
              </a:cxn>
              <a:cxn ang="0">
                <a:pos x="9" y="72"/>
              </a:cxn>
              <a:cxn ang="0">
                <a:pos x="34" y="49"/>
              </a:cxn>
              <a:cxn ang="0">
                <a:pos x="784" y="48"/>
              </a:cxn>
              <a:cxn ang="0">
                <a:pos x="784" y="96"/>
              </a:cxn>
              <a:cxn ang="0">
                <a:pos x="34" y="97"/>
              </a:cxn>
              <a:cxn ang="0">
                <a:pos x="60" y="73"/>
              </a:cxn>
              <a:cxn ang="0">
                <a:pos x="52" y="480"/>
              </a:cxn>
              <a:cxn ang="0">
                <a:pos x="0" y="479"/>
              </a:cxn>
              <a:cxn ang="0">
                <a:pos x="758" y="0"/>
              </a:cxn>
              <a:cxn ang="0">
                <a:pos x="912" y="72"/>
              </a:cxn>
              <a:cxn ang="0">
                <a:pos x="758" y="144"/>
              </a:cxn>
              <a:cxn ang="0">
                <a:pos x="758" y="0"/>
              </a:cxn>
            </a:cxnLst>
            <a:rect l="0" t="0" r="r" b="b"/>
            <a:pathLst>
              <a:path w="912" h="480">
                <a:moveTo>
                  <a:pt x="0" y="479"/>
                </a:moveTo>
                <a:lnTo>
                  <a:pt x="9" y="72"/>
                </a:lnTo>
                <a:cubicBezTo>
                  <a:pt x="9" y="59"/>
                  <a:pt x="21" y="49"/>
                  <a:pt x="34" y="49"/>
                </a:cubicBezTo>
                <a:lnTo>
                  <a:pt x="784" y="48"/>
                </a:lnTo>
                <a:lnTo>
                  <a:pt x="784" y="96"/>
                </a:lnTo>
                <a:lnTo>
                  <a:pt x="34" y="97"/>
                </a:lnTo>
                <a:lnTo>
                  <a:pt x="60" y="73"/>
                </a:lnTo>
                <a:lnTo>
                  <a:pt x="52" y="480"/>
                </a:lnTo>
                <a:lnTo>
                  <a:pt x="0" y="479"/>
                </a:lnTo>
                <a:close/>
                <a:moveTo>
                  <a:pt x="758" y="0"/>
                </a:moveTo>
                <a:lnTo>
                  <a:pt x="912" y="72"/>
                </a:lnTo>
                <a:lnTo>
                  <a:pt x="758" y="144"/>
                </a:lnTo>
                <a:lnTo>
                  <a:pt x="758" y="0"/>
                </a:lnTo>
                <a:close/>
              </a:path>
            </a:pathLst>
          </a:custGeom>
          <a:solidFill>
            <a:schemeClr val="tx1"/>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119" name="Freeform 147">
            <a:extLst>
              <a:ext uri="{FF2B5EF4-FFF2-40B4-BE49-F238E27FC236}">
                <a16:creationId xmlns:a16="http://schemas.microsoft.com/office/drawing/2014/main" id="{107D645B-50C3-4BA4-BB21-ECCE8922FB6F}"/>
              </a:ext>
            </a:extLst>
          </p:cNvPr>
          <p:cNvSpPr>
            <a:spLocks noEditPoints="1"/>
          </p:cNvSpPr>
          <p:nvPr/>
        </p:nvSpPr>
        <p:spPr bwMode="auto">
          <a:xfrm rot="16200000">
            <a:off x="3488407" y="1370730"/>
            <a:ext cx="378853" cy="307143"/>
          </a:xfrm>
          <a:custGeom>
            <a:avLst/>
            <a:gdLst/>
            <a:ahLst/>
            <a:cxnLst>
              <a:cxn ang="0">
                <a:pos x="0" y="464"/>
              </a:cxn>
              <a:cxn ang="0">
                <a:pos x="8" y="70"/>
              </a:cxn>
              <a:cxn ang="0">
                <a:pos x="31" y="47"/>
              </a:cxn>
              <a:cxn ang="0">
                <a:pos x="702" y="47"/>
              </a:cxn>
              <a:cxn ang="0">
                <a:pos x="702" y="94"/>
              </a:cxn>
              <a:cxn ang="0">
                <a:pos x="31" y="94"/>
              </a:cxn>
              <a:cxn ang="0">
                <a:pos x="54" y="71"/>
              </a:cxn>
              <a:cxn ang="0">
                <a:pos x="46" y="464"/>
              </a:cxn>
              <a:cxn ang="0">
                <a:pos x="0" y="464"/>
              </a:cxn>
              <a:cxn ang="0">
                <a:pos x="679" y="0"/>
              </a:cxn>
              <a:cxn ang="0">
                <a:pos x="816" y="70"/>
              </a:cxn>
              <a:cxn ang="0">
                <a:pos x="679" y="140"/>
              </a:cxn>
              <a:cxn ang="0">
                <a:pos x="679" y="0"/>
              </a:cxn>
            </a:cxnLst>
            <a:rect l="0" t="0" r="r" b="b"/>
            <a:pathLst>
              <a:path w="816" h="464">
                <a:moveTo>
                  <a:pt x="0" y="464"/>
                </a:moveTo>
                <a:lnTo>
                  <a:pt x="8" y="70"/>
                </a:lnTo>
                <a:cubicBezTo>
                  <a:pt x="8" y="58"/>
                  <a:pt x="18" y="47"/>
                  <a:pt x="31" y="47"/>
                </a:cubicBezTo>
                <a:lnTo>
                  <a:pt x="702" y="47"/>
                </a:lnTo>
                <a:lnTo>
                  <a:pt x="702" y="94"/>
                </a:lnTo>
                <a:lnTo>
                  <a:pt x="31" y="94"/>
                </a:lnTo>
                <a:lnTo>
                  <a:pt x="54" y="71"/>
                </a:lnTo>
                <a:lnTo>
                  <a:pt x="46" y="464"/>
                </a:lnTo>
                <a:lnTo>
                  <a:pt x="0" y="464"/>
                </a:lnTo>
                <a:close/>
                <a:moveTo>
                  <a:pt x="679" y="0"/>
                </a:moveTo>
                <a:lnTo>
                  <a:pt x="816" y="70"/>
                </a:lnTo>
                <a:lnTo>
                  <a:pt x="679" y="140"/>
                </a:lnTo>
                <a:lnTo>
                  <a:pt x="67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latin typeface="HG丸ｺﾞｼｯｸM-PRO" panose="020F0600000000000000" pitchFamily="50" charset="-128"/>
              <a:ea typeface="HG丸ｺﾞｼｯｸM-PRO" panose="020F0600000000000000" pitchFamily="50" charset="-128"/>
            </a:endParaRPr>
          </a:p>
        </p:txBody>
      </p:sp>
      <p:sp>
        <p:nvSpPr>
          <p:cNvPr id="75" name="Freeform 147">
            <a:extLst>
              <a:ext uri="{FF2B5EF4-FFF2-40B4-BE49-F238E27FC236}">
                <a16:creationId xmlns:a16="http://schemas.microsoft.com/office/drawing/2014/main" id="{AB899A61-D1A4-4D23-80E0-E87F33CA2CE6}"/>
              </a:ext>
            </a:extLst>
          </p:cNvPr>
          <p:cNvSpPr>
            <a:spLocks noEditPoints="1"/>
          </p:cNvSpPr>
          <p:nvPr/>
        </p:nvSpPr>
        <p:spPr bwMode="auto">
          <a:xfrm rot="16200000">
            <a:off x="3031921" y="2477798"/>
            <a:ext cx="671070" cy="492904"/>
          </a:xfrm>
          <a:custGeom>
            <a:avLst/>
            <a:gdLst/>
            <a:ahLst/>
            <a:cxnLst>
              <a:cxn ang="0">
                <a:pos x="0" y="464"/>
              </a:cxn>
              <a:cxn ang="0">
                <a:pos x="8" y="70"/>
              </a:cxn>
              <a:cxn ang="0">
                <a:pos x="31" y="47"/>
              </a:cxn>
              <a:cxn ang="0">
                <a:pos x="702" y="47"/>
              </a:cxn>
              <a:cxn ang="0">
                <a:pos x="702" y="94"/>
              </a:cxn>
              <a:cxn ang="0">
                <a:pos x="31" y="94"/>
              </a:cxn>
              <a:cxn ang="0">
                <a:pos x="54" y="71"/>
              </a:cxn>
              <a:cxn ang="0">
                <a:pos x="46" y="464"/>
              </a:cxn>
              <a:cxn ang="0">
                <a:pos x="0" y="464"/>
              </a:cxn>
              <a:cxn ang="0">
                <a:pos x="679" y="0"/>
              </a:cxn>
              <a:cxn ang="0">
                <a:pos x="816" y="70"/>
              </a:cxn>
              <a:cxn ang="0">
                <a:pos x="679" y="140"/>
              </a:cxn>
              <a:cxn ang="0">
                <a:pos x="679" y="0"/>
              </a:cxn>
            </a:cxnLst>
            <a:rect l="0" t="0" r="r" b="b"/>
            <a:pathLst>
              <a:path w="816" h="464">
                <a:moveTo>
                  <a:pt x="0" y="464"/>
                </a:moveTo>
                <a:lnTo>
                  <a:pt x="8" y="70"/>
                </a:lnTo>
                <a:cubicBezTo>
                  <a:pt x="8" y="58"/>
                  <a:pt x="18" y="47"/>
                  <a:pt x="31" y="47"/>
                </a:cubicBezTo>
                <a:lnTo>
                  <a:pt x="702" y="47"/>
                </a:lnTo>
                <a:lnTo>
                  <a:pt x="702" y="94"/>
                </a:lnTo>
                <a:lnTo>
                  <a:pt x="31" y="94"/>
                </a:lnTo>
                <a:lnTo>
                  <a:pt x="54" y="71"/>
                </a:lnTo>
                <a:lnTo>
                  <a:pt x="46" y="464"/>
                </a:lnTo>
                <a:lnTo>
                  <a:pt x="0" y="464"/>
                </a:lnTo>
                <a:close/>
                <a:moveTo>
                  <a:pt x="679" y="0"/>
                </a:moveTo>
                <a:lnTo>
                  <a:pt x="816" y="70"/>
                </a:lnTo>
                <a:lnTo>
                  <a:pt x="679" y="140"/>
                </a:lnTo>
                <a:lnTo>
                  <a:pt x="679"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181253" name="Line 3"/>
          <p:cNvSpPr>
            <a:spLocks noChangeShapeType="1"/>
          </p:cNvSpPr>
          <p:nvPr/>
        </p:nvSpPr>
        <p:spPr bwMode="auto">
          <a:xfrm>
            <a:off x="4610100" y="2371725"/>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a:extLst>
              <a:ext uri="{FF2B5EF4-FFF2-40B4-BE49-F238E27FC236}">
                <a16:creationId xmlns:a16="http://schemas.microsoft.com/office/drawing/2014/main" id="{FD68ACBF-80CF-47CB-91A5-85EDF42B40DC}"/>
              </a:ext>
            </a:extLst>
          </p:cNvPr>
          <p:cNvSpPr>
            <a:spLocks noGrp="1"/>
          </p:cNvSpPr>
          <p:nvPr>
            <p:ph type="sldNum" sz="quarter" idx="12"/>
          </p:nvPr>
        </p:nvSpPr>
        <p:spPr>
          <a:xfrm>
            <a:off x="8368157" y="6370124"/>
            <a:ext cx="2133600" cy="365125"/>
          </a:xfrm>
        </p:spPr>
        <p:txBody>
          <a:bodyPr/>
          <a:lstStyle/>
          <a:p>
            <a:fld id="{7FC7828D-73B8-479D-AA9B-98CD23FC2DAB}" type="slidenum">
              <a:rPr kumimoji="1" lang="ja-JP" altLang="en-US" smtClean="0">
                <a:latin typeface="HG丸ｺﾞｼｯｸM-PRO" panose="020F0600000000000000" pitchFamily="50" charset="-128"/>
                <a:ea typeface="HG丸ｺﾞｼｯｸM-PRO" panose="020F0600000000000000" pitchFamily="50" charset="-128"/>
              </a:rPr>
              <a:pPr/>
              <a:t>11</a:t>
            </a:fld>
            <a:endParaRPr kumimoji="1" lang="ja-JP" altLang="en-US">
              <a:latin typeface="HG丸ｺﾞｼｯｸM-PRO" panose="020F0600000000000000" pitchFamily="50" charset="-128"/>
              <a:ea typeface="HG丸ｺﾞｼｯｸM-PRO" panose="020F0600000000000000" pitchFamily="50" charset="-128"/>
            </a:endParaRPr>
          </a:p>
        </p:txBody>
      </p:sp>
      <p:sp>
        <p:nvSpPr>
          <p:cNvPr id="181252" name="Rectangle 2"/>
          <p:cNvSpPr>
            <a:spLocks noGrp="1" noChangeArrowheads="1"/>
          </p:cNvSpPr>
          <p:nvPr>
            <p:ph type="title" idx="4294967295"/>
          </p:nvPr>
        </p:nvSpPr>
        <p:spPr>
          <a:xfrm>
            <a:off x="1829300" y="-6576"/>
            <a:ext cx="9467850" cy="820738"/>
          </a:xfrm>
        </p:spPr>
        <p:txBody>
          <a:bodyPr vert="horz" lIns="91440" tIns="45720" rIns="91440" bIns="45720" rtlCol="0" anchor="ctr">
            <a:normAutofit fontScale="90000"/>
          </a:bodyPr>
          <a:lstStyle/>
          <a:p>
            <a:br>
              <a:rPr lang="en-US" altLang="ja-JP" sz="28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br>
            <a:r>
              <a:rPr lang="ja-JP" altLang="en-US" sz="2800" kern="100" dirty="0">
                <a:solidFill>
                  <a:srgbClr val="002060"/>
                </a:solidFill>
                <a:latin typeface="+mj-ea"/>
                <a:cs typeface="Times New Roman" panose="02020603050405020304" pitchFamily="18" charset="0"/>
              </a:rPr>
              <a:t>日本水道協会の応援スキーム</a:t>
            </a:r>
            <a:br>
              <a:rPr lang="en-US" altLang="ja-JP" sz="2800" kern="100" dirty="0">
                <a:solidFill>
                  <a:srgbClr val="002060"/>
                </a:solidFill>
                <a:latin typeface="+mj-ea"/>
                <a:cs typeface="Times New Roman" panose="02020603050405020304" pitchFamily="18" charset="0"/>
              </a:rPr>
            </a:br>
            <a:br>
              <a:rPr lang="en-US" altLang="ja-JP" sz="1600" dirty="0">
                <a:solidFill>
                  <a:srgbClr val="002060"/>
                </a:solidFill>
                <a:latin typeface="HG丸ｺﾞｼｯｸM-PRO" panose="020F0600000000000000" pitchFamily="50" charset="-128"/>
                <a:ea typeface="HG丸ｺﾞｼｯｸM-PRO" panose="020F0600000000000000" pitchFamily="50" charset="-128"/>
              </a:rPr>
            </a:br>
            <a:endParaRPr lang="ja-JP" altLang="en-US" sz="28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endParaRPr>
          </a:p>
        </p:txBody>
      </p:sp>
      <p:sp>
        <p:nvSpPr>
          <p:cNvPr id="2145" name="Line 97"/>
          <p:cNvSpPr>
            <a:spLocks noChangeShapeType="1"/>
          </p:cNvSpPr>
          <p:nvPr/>
        </p:nvSpPr>
        <p:spPr bwMode="auto">
          <a:xfrm>
            <a:off x="1775520" y="2627993"/>
            <a:ext cx="8568878" cy="1652"/>
          </a:xfrm>
          <a:prstGeom prst="line">
            <a:avLst/>
          </a:prstGeom>
          <a:noFill/>
          <a:ln w="0">
            <a:no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193" name="Freeform 145"/>
          <p:cNvSpPr>
            <a:spLocks noEditPoints="1"/>
          </p:cNvSpPr>
          <p:nvPr/>
        </p:nvSpPr>
        <p:spPr bwMode="auto">
          <a:xfrm>
            <a:off x="5906789" y="5931873"/>
            <a:ext cx="739504" cy="84230"/>
          </a:xfrm>
          <a:custGeom>
            <a:avLst/>
            <a:gdLst/>
            <a:ahLst/>
            <a:cxnLst>
              <a:cxn ang="0">
                <a:pos x="0" y="17"/>
              </a:cxn>
              <a:cxn ang="0">
                <a:pos x="400" y="17"/>
              </a:cxn>
              <a:cxn ang="0">
                <a:pos x="400" y="34"/>
              </a:cxn>
              <a:cxn ang="0">
                <a:pos x="0" y="34"/>
              </a:cxn>
              <a:cxn ang="0">
                <a:pos x="0" y="17"/>
              </a:cxn>
              <a:cxn ang="0">
                <a:pos x="388" y="0"/>
              </a:cxn>
              <a:cxn ang="0">
                <a:pos x="458" y="26"/>
              </a:cxn>
              <a:cxn ang="0">
                <a:pos x="388" y="51"/>
              </a:cxn>
              <a:cxn ang="0">
                <a:pos x="388" y="0"/>
              </a:cxn>
            </a:cxnLst>
            <a:rect l="0" t="0" r="r" b="b"/>
            <a:pathLst>
              <a:path w="458" h="51">
                <a:moveTo>
                  <a:pt x="0" y="17"/>
                </a:moveTo>
                <a:lnTo>
                  <a:pt x="400" y="17"/>
                </a:lnTo>
                <a:lnTo>
                  <a:pt x="400" y="34"/>
                </a:lnTo>
                <a:lnTo>
                  <a:pt x="0" y="34"/>
                </a:lnTo>
                <a:lnTo>
                  <a:pt x="0" y="17"/>
                </a:lnTo>
                <a:close/>
                <a:moveTo>
                  <a:pt x="388" y="0"/>
                </a:moveTo>
                <a:lnTo>
                  <a:pt x="458" y="26"/>
                </a:lnTo>
                <a:lnTo>
                  <a:pt x="388" y="51"/>
                </a:lnTo>
                <a:lnTo>
                  <a:pt x="388" y="0"/>
                </a:lnTo>
                <a:close/>
              </a:path>
            </a:pathLst>
          </a:custGeom>
          <a:solidFill>
            <a:srgbClr val="000000"/>
          </a:solidFill>
          <a:ln w="28575">
            <a:solidFill>
              <a:schemeClr val="tx1"/>
            </a:solidFill>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195" name="Freeform 147"/>
          <p:cNvSpPr>
            <a:spLocks noEditPoints="1"/>
          </p:cNvSpPr>
          <p:nvPr/>
        </p:nvSpPr>
        <p:spPr bwMode="auto">
          <a:xfrm>
            <a:off x="4678824" y="2557073"/>
            <a:ext cx="713140" cy="226517"/>
          </a:xfrm>
          <a:custGeom>
            <a:avLst/>
            <a:gdLst/>
            <a:ahLst/>
            <a:cxnLst>
              <a:cxn ang="0">
                <a:pos x="0" y="464"/>
              </a:cxn>
              <a:cxn ang="0">
                <a:pos x="8" y="70"/>
              </a:cxn>
              <a:cxn ang="0">
                <a:pos x="31" y="47"/>
              </a:cxn>
              <a:cxn ang="0">
                <a:pos x="702" y="47"/>
              </a:cxn>
              <a:cxn ang="0">
                <a:pos x="702" y="94"/>
              </a:cxn>
              <a:cxn ang="0">
                <a:pos x="31" y="94"/>
              </a:cxn>
              <a:cxn ang="0">
                <a:pos x="54" y="71"/>
              </a:cxn>
              <a:cxn ang="0">
                <a:pos x="46" y="464"/>
              </a:cxn>
              <a:cxn ang="0">
                <a:pos x="0" y="464"/>
              </a:cxn>
              <a:cxn ang="0">
                <a:pos x="679" y="0"/>
              </a:cxn>
              <a:cxn ang="0">
                <a:pos x="816" y="70"/>
              </a:cxn>
              <a:cxn ang="0">
                <a:pos x="679" y="140"/>
              </a:cxn>
              <a:cxn ang="0">
                <a:pos x="679" y="0"/>
              </a:cxn>
            </a:cxnLst>
            <a:rect l="0" t="0" r="r" b="b"/>
            <a:pathLst>
              <a:path w="816" h="464">
                <a:moveTo>
                  <a:pt x="0" y="464"/>
                </a:moveTo>
                <a:lnTo>
                  <a:pt x="8" y="70"/>
                </a:lnTo>
                <a:cubicBezTo>
                  <a:pt x="8" y="58"/>
                  <a:pt x="18" y="47"/>
                  <a:pt x="31" y="47"/>
                </a:cubicBezTo>
                <a:lnTo>
                  <a:pt x="702" y="47"/>
                </a:lnTo>
                <a:lnTo>
                  <a:pt x="702" y="94"/>
                </a:lnTo>
                <a:lnTo>
                  <a:pt x="31" y="94"/>
                </a:lnTo>
                <a:lnTo>
                  <a:pt x="54" y="71"/>
                </a:lnTo>
                <a:lnTo>
                  <a:pt x="46" y="464"/>
                </a:lnTo>
                <a:lnTo>
                  <a:pt x="0" y="464"/>
                </a:lnTo>
                <a:close/>
                <a:moveTo>
                  <a:pt x="679" y="0"/>
                </a:moveTo>
                <a:lnTo>
                  <a:pt x="816" y="70"/>
                </a:lnTo>
                <a:lnTo>
                  <a:pt x="679" y="140"/>
                </a:lnTo>
                <a:lnTo>
                  <a:pt x="679"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grpSp>
        <p:nvGrpSpPr>
          <p:cNvPr id="105" name="グループ化 104"/>
          <p:cNvGrpSpPr/>
          <p:nvPr/>
        </p:nvGrpSpPr>
        <p:grpSpPr>
          <a:xfrm>
            <a:off x="6480058" y="3095154"/>
            <a:ext cx="2943484" cy="418621"/>
            <a:chOff x="4912977" y="2373649"/>
            <a:chExt cx="2943483" cy="307190"/>
          </a:xfrm>
        </p:grpSpPr>
        <p:sp>
          <p:nvSpPr>
            <p:cNvPr id="2199" name="Freeform 151"/>
            <p:cNvSpPr>
              <a:spLocks/>
            </p:cNvSpPr>
            <p:nvPr/>
          </p:nvSpPr>
          <p:spPr bwMode="auto">
            <a:xfrm>
              <a:off x="4912977" y="2373649"/>
              <a:ext cx="2943483" cy="307190"/>
            </a:xfrm>
            <a:custGeom>
              <a:avLst/>
              <a:gdLst/>
              <a:ahLst/>
              <a:cxnLst>
                <a:cxn ang="0">
                  <a:pos x="78" y="0"/>
                </a:cxn>
                <a:cxn ang="0">
                  <a:pos x="0" y="78"/>
                </a:cxn>
                <a:cxn ang="0">
                  <a:pos x="0" y="387"/>
                </a:cxn>
                <a:cxn ang="0">
                  <a:pos x="78" y="464"/>
                </a:cxn>
                <a:cxn ang="0">
                  <a:pos x="3491" y="464"/>
                </a:cxn>
                <a:cxn ang="0">
                  <a:pos x="3568" y="387"/>
                </a:cxn>
                <a:cxn ang="0">
                  <a:pos x="3568" y="78"/>
                </a:cxn>
                <a:cxn ang="0">
                  <a:pos x="3491" y="0"/>
                </a:cxn>
                <a:cxn ang="0">
                  <a:pos x="78" y="0"/>
                </a:cxn>
              </a:cxnLst>
              <a:rect l="0" t="0" r="r" b="b"/>
              <a:pathLst>
                <a:path w="3568" h="464">
                  <a:moveTo>
                    <a:pt x="78" y="0"/>
                  </a:moveTo>
                  <a:cubicBezTo>
                    <a:pt x="35" y="0"/>
                    <a:pt x="0" y="35"/>
                    <a:pt x="0" y="78"/>
                  </a:cubicBezTo>
                  <a:lnTo>
                    <a:pt x="0" y="387"/>
                  </a:lnTo>
                  <a:cubicBezTo>
                    <a:pt x="0" y="430"/>
                    <a:pt x="35" y="464"/>
                    <a:pt x="78" y="464"/>
                  </a:cubicBezTo>
                  <a:lnTo>
                    <a:pt x="3491" y="464"/>
                  </a:lnTo>
                  <a:cubicBezTo>
                    <a:pt x="3534" y="464"/>
                    <a:pt x="3568" y="430"/>
                    <a:pt x="3568" y="387"/>
                  </a:cubicBezTo>
                  <a:lnTo>
                    <a:pt x="3568" y="78"/>
                  </a:lnTo>
                  <a:cubicBezTo>
                    <a:pt x="3568" y="35"/>
                    <a:pt x="3534" y="0"/>
                    <a:pt x="3491" y="0"/>
                  </a:cubicBezTo>
                  <a:lnTo>
                    <a:pt x="78" y="0"/>
                  </a:lnTo>
                  <a:close/>
                </a:path>
              </a:pathLst>
            </a:custGeom>
            <a:solidFill>
              <a:srgbClr val="FFFF99"/>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02" name="Rectangle 154"/>
            <p:cNvSpPr>
              <a:spLocks noChangeArrowheads="1"/>
            </p:cNvSpPr>
            <p:nvPr/>
          </p:nvSpPr>
          <p:spPr bwMode="auto">
            <a:xfrm>
              <a:off x="5173390" y="2455992"/>
              <a:ext cx="2333972" cy="158096"/>
            </a:xfrm>
            <a:prstGeom prst="rect">
              <a:avLst/>
            </a:prstGeom>
            <a:noFill/>
            <a:ln w="28575">
              <a:noFill/>
              <a:miter lim="800000"/>
              <a:headEnd/>
              <a:tailEnd/>
            </a:ln>
          </p:spPr>
          <p:txBody>
            <a:bodyPr vert="horz" wrap="none" lIns="0" tIns="0" rIns="0" bIns="0" numCol="1" anchor="b"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都府県支部等内の水道事業体</a:t>
              </a:r>
            </a:p>
          </p:txBody>
        </p:sp>
      </p:grpSp>
      <p:grpSp>
        <p:nvGrpSpPr>
          <p:cNvPr id="109" name="グループ化 108"/>
          <p:cNvGrpSpPr/>
          <p:nvPr/>
        </p:nvGrpSpPr>
        <p:grpSpPr>
          <a:xfrm>
            <a:off x="6486736" y="1948370"/>
            <a:ext cx="2943264" cy="412496"/>
            <a:chOff x="4932040" y="1196753"/>
            <a:chExt cx="3155000" cy="338570"/>
          </a:xfrm>
        </p:grpSpPr>
        <p:sp>
          <p:nvSpPr>
            <p:cNvPr id="2203" name="Freeform 155"/>
            <p:cNvSpPr>
              <a:spLocks/>
            </p:cNvSpPr>
            <p:nvPr/>
          </p:nvSpPr>
          <p:spPr bwMode="auto">
            <a:xfrm>
              <a:off x="4932040" y="1196753"/>
              <a:ext cx="3155000" cy="338570"/>
            </a:xfrm>
            <a:custGeom>
              <a:avLst/>
              <a:gdLst/>
              <a:ahLst/>
              <a:cxnLst>
                <a:cxn ang="0">
                  <a:pos x="84" y="0"/>
                </a:cxn>
                <a:cxn ang="0">
                  <a:pos x="0" y="86"/>
                </a:cxn>
                <a:cxn ang="0">
                  <a:pos x="0" y="427"/>
                </a:cxn>
                <a:cxn ang="0">
                  <a:pos x="84" y="512"/>
                </a:cxn>
                <a:cxn ang="0">
                  <a:pos x="3741" y="512"/>
                </a:cxn>
                <a:cxn ang="0">
                  <a:pos x="3824" y="427"/>
                </a:cxn>
                <a:cxn ang="0">
                  <a:pos x="3824" y="86"/>
                </a:cxn>
                <a:cxn ang="0">
                  <a:pos x="3741" y="0"/>
                </a:cxn>
                <a:cxn ang="0">
                  <a:pos x="84" y="0"/>
                </a:cxn>
              </a:cxnLst>
              <a:rect l="0" t="0" r="r" b="b"/>
              <a:pathLst>
                <a:path w="3824" h="512">
                  <a:moveTo>
                    <a:pt x="84" y="0"/>
                  </a:moveTo>
                  <a:cubicBezTo>
                    <a:pt x="38" y="0"/>
                    <a:pt x="0" y="39"/>
                    <a:pt x="0" y="86"/>
                  </a:cubicBezTo>
                  <a:lnTo>
                    <a:pt x="0" y="427"/>
                  </a:lnTo>
                  <a:cubicBezTo>
                    <a:pt x="0" y="474"/>
                    <a:pt x="38" y="512"/>
                    <a:pt x="84" y="512"/>
                  </a:cubicBezTo>
                  <a:lnTo>
                    <a:pt x="3741" y="512"/>
                  </a:lnTo>
                  <a:cubicBezTo>
                    <a:pt x="3787" y="512"/>
                    <a:pt x="3824" y="474"/>
                    <a:pt x="3824" y="427"/>
                  </a:cubicBezTo>
                  <a:lnTo>
                    <a:pt x="3824" y="86"/>
                  </a:lnTo>
                  <a:cubicBezTo>
                    <a:pt x="3824" y="39"/>
                    <a:pt x="3787" y="0"/>
                    <a:pt x="3741" y="0"/>
                  </a:cubicBezTo>
                  <a:lnTo>
                    <a:pt x="84" y="0"/>
                  </a:lnTo>
                  <a:close/>
                </a:path>
              </a:pathLst>
            </a:custGeom>
            <a:solidFill>
              <a:srgbClr val="FFFF99"/>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06" name="Rectangle 158"/>
            <p:cNvSpPr>
              <a:spLocks noChangeArrowheads="1"/>
            </p:cNvSpPr>
            <p:nvPr/>
          </p:nvSpPr>
          <p:spPr bwMode="auto">
            <a:xfrm>
              <a:off x="5204028" y="1268182"/>
              <a:ext cx="2501876" cy="1768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都府県支部等内の水道事業体</a:t>
              </a:r>
            </a:p>
          </p:txBody>
        </p:sp>
      </p:grpSp>
      <p:grpSp>
        <p:nvGrpSpPr>
          <p:cNvPr id="115" name="グループ化 114"/>
          <p:cNvGrpSpPr/>
          <p:nvPr/>
        </p:nvGrpSpPr>
        <p:grpSpPr>
          <a:xfrm>
            <a:off x="6653126" y="5798655"/>
            <a:ext cx="2851449" cy="371603"/>
            <a:chOff x="5169704" y="6071495"/>
            <a:chExt cx="2851449" cy="318751"/>
          </a:xfrm>
        </p:grpSpPr>
        <p:sp>
          <p:nvSpPr>
            <p:cNvPr id="2207" name="Freeform 159"/>
            <p:cNvSpPr>
              <a:spLocks/>
            </p:cNvSpPr>
            <p:nvPr/>
          </p:nvSpPr>
          <p:spPr bwMode="auto">
            <a:xfrm>
              <a:off x="5176163" y="6078101"/>
              <a:ext cx="2838532" cy="307190"/>
            </a:xfrm>
            <a:custGeom>
              <a:avLst/>
              <a:gdLst/>
              <a:ahLst/>
              <a:cxnLst>
                <a:cxn ang="0">
                  <a:pos x="78" y="0"/>
                </a:cxn>
                <a:cxn ang="0">
                  <a:pos x="0" y="78"/>
                </a:cxn>
                <a:cxn ang="0">
                  <a:pos x="0" y="387"/>
                </a:cxn>
                <a:cxn ang="0">
                  <a:pos x="78" y="464"/>
                </a:cxn>
                <a:cxn ang="0">
                  <a:pos x="3363" y="464"/>
                </a:cxn>
                <a:cxn ang="0">
                  <a:pos x="3440" y="387"/>
                </a:cxn>
                <a:cxn ang="0">
                  <a:pos x="3440" y="78"/>
                </a:cxn>
                <a:cxn ang="0">
                  <a:pos x="3363" y="0"/>
                </a:cxn>
                <a:cxn ang="0">
                  <a:pos x="78" y="0"/>
                </a:cxn>
              </a:cxnLst>
              <a:rect l="0" t="0" r="r" b="b"/>
              <a:pathLst>
                <a:path w="3440" h="464">
                  <a:moveTo>
                    <a:pt x="78" y="0"/>
                  </a:moveTo>
                  <a:cubicBezTo>
                    <a:pt x="35" y="0"/>
                    <a:pt x="0" y="35"/>
                    <a:pt x="0" y="78"/>
                  </a:cubicBezTo>
                  <a:lnTo>
                    <a:pt x="0" y="387"/>
                  </a:lnTo>
                  <a:cubicBezTo>
                    <a:pt x="0" y="430"/>
                    <a:pt x="35" y="464"/>
                    <a:pt x="78" y="464"/>
                  </a:cubicBezTo>
                  <a:lnTo>
                    <a:pt x="3363" y="464"/>
                  </a:lnTo>
                  <a:cubicBezTo>
                    <a:pt x="3406" y="464"/>
                    <a:pt x="3440" y="430"/>
                    <a:pt x="3440" y="387"/>
                  </a:cubicBezTo>
                  <a:lnTo>
                    <a:pt x="3440" y="78"/>
                  </a:lnTo>
                  <a:cubicBezTo>
                    <a:pt x="3440" y="35"/>
                    <a:pt x="3406" y="0"/>
                    <a:pt x="3363" y="0"/>
                  </a:cubicBezTo>
                  <a:lnTo>
                    <a:pt x="78" y="0"/>
                  </a:lnTo>
                  <a:close/>
                </a:path>
              </a:pathLst>
            </a:custGeom>
            <a:solidFill>
              <a:srgbClr val="FFFF9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grpSp>
          <p:nvGrpSpPr>
            <p:cNvPr id="111" name="グループ化 110"/>
            <p:cNvGrpSpPr/>
            <p:nvPr/>
          </p:nvGrpSpPr>
          <p:grpSpPr>
            <a:xfrm>
              <a:off x="5169704" y="6071495"/>
              <a:ext cx="2851449" cy="318751"/>
              <a:chOff x="5169704" y="6071495"/>
              <a:chExt cx="2851449" cy="318751"/>
            </a:xfrm>
          </p:grpSpPr>
          <p:sp>
            <p:nvSpPr>
              <p:cNvPr id="2208" name="Freeform 160"/>
              <p:cNvSpPr>
                <a:spLocks noEditPoints="1"/>
              </p:cNvSpPr>
              <p:nvPr/>
            </p:nvSpPr>
            <p:spPr bwMode="auto">
              <a:xfrm>
                <a:off x="5169704" y="6071495"/>
                <a:ext cx="2851449" cy="318751"/>
              </a:xfrm>
              <a:custGeom>
                <a:avLst/>
                <a:gdLst/>
                <a:ahLst/>
                <a:cxnLst>
                  <a:cxn ang="0">
                    <a:pos x="88" y="16"/>
                  </a:cxn>
                  <a:cxn ang="0">
                    <a:pos x="61" y="21"/>
                  </a:cxn>
                  <a:cxn ang="0">
                    <a:pos x="38" y="36"/>
                  </a:cxn>
                  <a:cxn ang="0">
                    <a:pos x="22" y="58"/>
                  </a:cxn>
                  <a:cxn ang="0">
                    <a:pos x="16" y="86"/>
                  </a:cxn>
                  <a:cxn ang="0">
                    <a:pos x="16" y="394"/>
                  </a:cxn>
                  <a:cxn ang="0">
                    <a:pos x="21" y="421"/>
                  </a:cxn>
                  <a:cxn ang="0">
                    <a:pos x="36" y="444"/>
                  </a:cxn>
                  <a:cxn ang="0">
                    <a:pos x="58" y="459"/>
                  </a:cxn>
                  <a:cxn ang="0">
                    <a:pos x="86" y="464"/>
                  </a:cxn>
                  <a:cxn ang="0">
                    <a:pos x="3370" y="465"/>
                  </a:cxn>
                  <a:cxn ang="0">
                    <a:pos x="3397" y="460"/>
                  </a:cxn>
                  <a:cxn ang="0">
                    <a:pos x="3420" y="446"/>
                  </a:cxn>
                  <a:cxn ang="0">
                    <a:pos x="3435" y="424"/>
                  </a:cxn>
                  <a:cxn ang="0">
                    <a:pos x="3440" y="395"/>
                  </a:cxn>
                  <a:cxn ang="0">
                    <a:pos x="3441" y="88"/>
                  </a:cxn>
                  <a:cxn ang="0">
                    <a:pos x="3436" y="61"/>
                  </a:cxn>
                  <a:cxn ang="0">
                    <a:pos x="3422" y="38"/>
                  </a:cxn>
                  <a:cxn ang="0">
                    <a:pos x="3400" y="22"/>
                  </a:cxn>
                  <a:cxn ang="0">
                    <a:pos x="3371" y="16"/>
                  </a:cxn>
                  <a:cxn ang="0">
                    <a:pos x="3371" y="0"/>
                  </a:cxn>
                  <a:cxn ang="0">
                    <a:pos x="3403" y="7"/>
                  </a:cxn>
                  <a:cxn ang="0">
                    <a:pos x="3431" y="25"/>
                  </a:cxn>
                  <a:cxn ang="0">
                    <a:pos x="3449" y="52"/>
                  </a:cxn>
                  <a:cxn ang="0">
                    <a:pos x="3456" y="85"/>
                  </a:cxn>
                  <a:cxn ang="0">
                    <a:pos x="3456" y="395"/>
                  </a:cxn>
                  <a:cxn ang="0">
                    <a:pos x="3450" y="427"/>
                  </a:cxn>
                  <a:cxn ang="0">
                    <a:pos x="3433" y="455"/>
                  </a:cxn>
                  <a:cxn ang="0">
                    <a:pos x="3406" y="473"/>
                  </a:cxn>
                  <a:cxn ang="0">
                    <a:pos x="3373" y="480"/>
                  </a:cxn>
                  <a:cxn ang="0">
                    <a:pos x="86" y="480"/>
                  </a:cxn>
                  <a:cxn ang="0">
                    <a:pos x="55" y="474"/>
                  </a:cxn>
                  <a:cxn ang="0">
                    <a:pos x="27" y="457"/>
                  </a:cxn>
                  <a:cxn ang="0">
                    <a:pos x="8" y="430"/>
                  </a:cxn>
                  <a:cxn ang="0">
                    <a:pos x="1" y="397"/>
                  </a:cxn>
                  <a:cxn ang="0">
                    <a:pos x="0" y="86"/>
                  </a:cxn>
                  <a:cxn ang="0">
                    <a:pos x="7" y="55"/>
                  </a:cxn>
                  <a:cxn ang="0">
                    <a:pos x="25" y="27"/>
                  </a:cxn>
                  <a:cxn ang="0">
                    <a:pos x="52" y="8"/>
                  </a:cxn>
                  <a:cxn ang="0">
                    <a:pos x="85" y="1"/>
                  </a:cxn>
                  <a:cxn ang="0">
                    <a:pos x="3371" y="0"/>
                  </a:cxn>
                </a:cxnLst>
                <a:rect l="0" t="0" r="r" b="b"/>
                <a:pathLst>
                  <a:path w="3456" h="480">
                    <a:moveTo>
                      <a:pt x="86" y="16"/>
                    </a:moveTo>
                    <a:lnTo>
                      <a:pt x="88" y="16"/>
                    </a:lnTo>
                    <a:lnTo>
                      <a:pt x="58" y="22"/>
                    </a:lnTo>
                    <a:lnTo>
                      <a:pt x="61" y="21"/>
                    </a:lnTo>
                    <a:lnTo>
                      <a:pt x="36" y="38"/>
                    </a:lnTo>
                    <a:lnTo>
                      <a:pt x="38" y="36"/>
                    </a:lnTo>
                    <a:lnTo>
                      <a:pt x="21" y="61"/>
                    </a:lnTo>
                    <a:lnTo>
                      <a:pt x="22" y="58"/>
                    </a:lnTo>
                    <a:lnTo>
                      <a:pt x="16" y="88"/>
                    </a:lnTo>
                    <a:lnTo>
                      <a:pt x="16" y="86"/>
                    </a:lnTo>
                    <a:lnTo>
                      <a:pt x="16" y="395"/>
                    </a:lnTo>
                    <a:lnTo>
                      <a:pt x="16" y="394"/>
                    </a:lnTo>
                    <a:lnTo>
                      <a:pt x="22" y="424"/>
                    </a:lnTo>
                    <a:lnTo>
                      <a:pt x="21" y="421"/>
                    </a:lnTo>
                    <a:lnTo>
                      <a:pt x="38" y="446"/>
                    </a:lnTo>
                    <a:lnTo>
                      <a:pt x="36" y="444"/>
                    </a:lnTo>
                    <a:lnTo>
                      <a:pt x="61" y="460"/>
                    </a:lnTo>
                    <a:lnTo>
                      <a:pt x="58" y="459"/>
                    </a:lnTo>
                    <a:lnTo>
                      <a:pt x="88" y="465"/>
                    </a:lnTo>
                    <a:lnTo>
                      <a:pt x="86" y="464"/>
                    </a:lnTo>
                    <a:lnTo>
                      <a:pt x="3371" y="464"/>
                    </a:lnTo>
                    <a:lnTo>
                      <a:pt x="3370" y="465"/>
                    </a:lnTo>
                    <a:lnTo>
                      <a:pt x="3400" y="459"/>
                    </a:lnTo>
                    <a:lnTo>
                      <a:pt x="3397" y="460"/>
                    </a:lnTo>
                    <a:lnTo>
                      <a:pt x="3422" y="444"/>
                    </a:lnTo>
                    <a:lnTo>
                      <a:pt x="3420" y="446"/>
                    </a:lnTo>
                    <a:lnTo>
                      <a:pt x="3436" y="421"/>
                    </a:lnTo>
                    <a:lnTo>
                      <a:pt x="3435" y="424"/>
                    </a:lnTo>
                    <a:lnTo>
                      <a:pt x="3441" y="394"/>
                    </a:lnTo>
                    <a:lnTo>
                      <a:pt x="3440" y="395"/>
                    </a:lnTo>
                    <a:lnTo>
                      <a:pt x="3440" y="86"/>
                    </a:lnTo>
                    <a:lnTo>
                      <a:pt x="3441" y="88"/>
                    </a:lnTo>
                    <a:lnTo>
                      <a:pt x="3435" y="58"/>
                    </a:lnTo>
                    <a:lnTo>
                      <a:pt x="3436" y="61"/>
                    </a:lnTo>
                    <a:lnTo>
                      <a:pt x="3420" y="36"/>
                    </a:lnTo>
                    <a:lnTo>
                      <a:pt x="3422" y="38"/>
                    </a:lnTo>
                    <a:lnTo>
                      <a:pt x="3397" y="21"/>
                    </a:lnTo>
                    <a:lnTo>
                      <a:pt x="3400" y="22"/>
                    </a:lnTo>
                    <a:lnTo>
                      <a:pt x="3370" y="16"/>
                    </a:lnTo>
                    <a:lnTo>
                      <a:pt x="3371" y="16"/>
                    </a:lnTo>
                    <a:lnTo>
                      <a:pt x="86" y="16"/>
                    </a:lnTo>
                    <a:close/>
                    <a:moveTo>
                      <a:pt x="3371" y="0"/>
                    </a:moveTo>
                    <a:cubicBezTo>
                      <a:pt x="3372" y="0"/>
                      <a:pt x="3373" y="1"/>
                      <a:pt x="3373" y="1"/>
                    </a:cubicBezTo>
                    <a:lnTo>
                      <a:pt x="3403" y="7"/>
                    </a:lnTo>
                    <a:cubicBezTo>
                      <a:pt x="3404" y="7"/>
                      <a:pt x="3405" y="7"/>
                      <a:pt x="3406" y="8"/>
                    </a:cubicBezTo>
                    <a:lnTo>
                      <a:pt x="3431" y="25"/>
                    </a:lnTo>
                    <a:cubicBezTo>
                      <a:pt x="3432" y="25"/>
                      <a:pt x="3433" y="26"/>
                      <a:pt x="3433" y="27"/>
                    </a:cubicBezTo>
                    <a:lnTo>
                      <a:pt x="3449" y="52"/>
                    </a:lnTo>
                    <a:cubicBezTo>
                      <a:pt x="3450" y="53"/>
                      <a:pt x="3450" y="54"/>
                      <a:pt x="3450" y="55"/>
                    </a:cubicBezTo>
                    <a:lnTo>
                      <a:pt x="3456" y="85"/>
                    </a:lnTo>
                    <a:cubicBezTo>
                      <a:pt x="3456" y="85"/>
                      <a:pt x="3456" y="86"/>
                      <a:pt x="3456" y="86"/>
                    </a:cubicBezTo>
                    <a:lnTo>
                      <a:pt x="3456" y="395"/>
                    </a:lnTo>
                    <a:cubicBezTo>
                      <a:pt x="3456" y="396"/>
                      <a:pt x="3456" y="397"/>
                      <a:pt x="3456" y="397"/>
                    </a:cubicBezTo>
                    <a:lnTo>
                      <a:pt x="3450" y="427"/>
                    </a:lnTo>
                    <a:cubicBezTo>
                      <a:pt x="3450" y="428"/>
                      <a:pt x="3450" y="429"/>
                      <a:pt x="3449" y="430"/>
                    </a:cubicBezTo>
                    <a:lnTo>
                      <a:pt x="3433" y="455"/>
                    </a:lnTo>
                    <a:cubicBezTo>
                      <a:pt x="3433" y="456"/>
                      <a:pt x="3432" y="457"/>
                      <a:pt x="3431" y="457"/>
                    </a:cubicBezTo>
                    <a:lnTo>
                      <a:pt x="3406" y="473"/>
                    </a:lnTo>
                    <a:cubicBezTo>
                      <a:pt x="3405" y="474"/>
                      <a:pt x="3404" y="474"/>
                      <a:pt x="3403" y="474"/>
                    </a:cubicBezTo>
                    <a:lnTo>
                      <a:pt x="3373" y="480"/>
                    </a:lnTo>
                    <a:cubicBezTo>
                      <a:pt x="3373" y="480"/>
                      <a:pt x="3372" y="480"/>
                      <a:pt x="3371" y="480"/>
                    </a:cubicBezTo>
                    <a:lnTo>
                      <a:pt x="86" y="480"/>
                    </a:lnTo>
                    <a:cubicBezTo>
                      <a:pt x="86" y="480"/>
                      <a:pt x="85" y="480"/>
                      <a:pt x="85" y="480"/>
                    </a:cubicBezTo>
                    <a:lnTo>
                      <a:pt x="55" y="474"/>
                    </a:lnTo>
                    <a:cubicBezTo>
                      <a:pt x="54" y="474"/>
                      <a:pt x="53" y="474"/>
                      <a:pt x="52" y="473"/>
                    </a:cubicBezTo>
                    <a:lnTo>
                      <a:pt x="27" y="457"/>
                    </a:lnTo>
                    <a:cubicBezTo>
                      <a:pt x="26" y="457"/>
                      <a:pt x="25" y="456"/>
                      <a:pt x="25" y="455"/>
                    </a:cubicBezTo>
                    <a:lnTo>
                      <a:pt x="8" y="430"/>
                    </a:lnTo>
                    <a:cubicBezTo>
                      <a:pt x="7" y="429"/>
                      <a:pt x="7" y="428"/>
                      <a:pt x="7" y="427"/>
                    </a:cubicBezTo>
                    <a:lnTo>
                      <a:pt x="1" y="397"/>
                    </a:lnTo>
                    <a:cubicBezTo>
                      <a:pt x="1" y="397"/>
                      <a:pt x="0" y="396"/>
                      <a:pt x="0" y="395"/>
                    </a:cubicBezTo>
                    <a:lnTo>
                      <a:pt x="0" y="86"/>
                    </a:lnTo>
                    <a:cubicBezTo>
                      <a:pt x="0" y="86"/>
                      <a:pt x="1" y="85"/>
                      <a:pt x="1" y="85"/>
                    </a:cubicBezTo>
                    <a:lnTo>
                      <a:pt x="7" y="55"/>
                    </a:lnTo>
                    <a:cubicBezTo>
                      <a:pt x="7" y="54"/>
                      <a:pt x="7" y="53"/>
                      <a:pt x="8" y="52"/>
                    </a:cubicBezTo>
                    <a:lnTo>
                      <a:pt x="25" y="27"/>
                    </a:lnTo>
                    <a:cubicBezTo>
                      <a:pt x="25" y="26"/>
                      <a:pt x="26" y="25"/>
                      <a:pt x="27" y="25"/>
                    </a:cubicBezTo>
                    <a:lnTo>
                      <a:pt x="52" y="8"/>
                    </a:lnTo>
                    <a:cubicBezTo>
                      <a:pt x="53" y="7"/>
                      <a:pt x="54" y="7"/>
                      <a:pt x="55" y="7"/>
                    </a:cubicBezTo>
                    <a:lnTo>
                      <a:pt x="85" y="1"/>
                    </a:lnTo>
                    <a:cubicBezTo>
                      <a:pt x="85" y="1"/>
                      <a:pt x="86" y="0"/>
                      <a:pt x="86" y="0"/>
                    </a:cubicBezTo>
                    <a:lnTo>
                      <a:pt x="3371" y="0"/>
                    </a:ln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10" name="Rectangle 162"/>
              <p:cNvSpPr>
                <a:spLocks noChangeArrowheads="1"/>
              </p:cNvSpPr>
              <p:nvPr/>
            </p:nvSpPr>
            <p:spPr bwMode="auto">
              <a:xfrm>
                <a:off x="5292080" y="6165304"/>
                <a:ext cx="2373516" cy="18480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地方支部内の都府県支部長等</a:t>
                </a:r>
              </a:p>
            </p:txBody>
          </p:sp>
        </p:grpSp>
      </p:grpSp>
      <p:grpSp>
        <p:nvGrpSpPr>
          <p:cNvPr id="110" name="グループ化 109"/>
          <p:cNvGrpSpPr/>
          <p:nvPr/>
        </p:nvGrpSpPr>
        <p:grpSpPr>
          <a:xfrm>
            <a:off x="3090778" y="5802526"/>
            <a:ext cx="2838532" cy="371604"/>
            <a:chOff x="1585210" y="6078106"/>
            <a:chExt cx="2838532" cy="307190"/>
          </a:xfrm>
        </p:grpSpPr>
        <p:sp>
          <p:nvSpPr>
            <p:cNvPr id="2211" name="Freeform 163"/>
            <p:cNvSpPr>
              <a:spLocks/>
            </p:cNvSpPr>
            <p:nvPr/>
          </p:nvSpPr>
          <p:spPr bwMode="auto">
            <a:xfrm>
              <a:off x="1585210" y="6078106"/>
              <a:ext cx="2838532" cy="307190"/>
            </a:xfrm>
            <a:custGeom>
              <a:avLst/>
              <a:gdLst/>
              <a:ahLst/>
              <a:cxnLst>
                <a:cxn ang="0">
                  <a:pos x="78" y="0"/>
                </a:cxn>
                <a:cxn ang="0">
                  <a:pos x="0" y="78"/>
                </a:cxn>
                <a:cxn ang="0">
                  <a:pos x="0" y="387"/>
                </a:cxn>
                <a:cxn ang="0">
                  <a:pos x="78" y="464"/>
                </a:cxn>
                <a:cxn ang="0">
                  <a:pos x="3363" y="464"/>
                </a:cxn>
                <a:cxn ang="0">
                  <a:pos x="3440" y="387"/>
                </a:cxn>
                <a:cxn ang="0">
                  <a:pos x="3440" y="78"/>
                </a:cxn>
                <a:cxn ang="0">
                  <a:pos x="3363" y="0"/>
                </a:cxn>
                <a:cxn ang="0">
                  <a:pos x="78" y="0"/>
                </a:cxn>
              </a:cxnLst>
              <a:rect l="0" t="0" r="r" b="b"/>
              <a:pathLst>
                <a:path w="3440" h="464">
                  <a:moveTo>
                    <a:pt x="78" y="0"/>
                  </a:moveTo>
                  <a:cubicBezTo>
                    <a:pt x="35" y="0"/>
                    <a:pt x="0" y="35"/>
                    <a:pt x="0" y="78"/>
                  </a:cubicBezTo>
                  <a:lnTo>
                    <a:pt x="0" y="387"/>
                  </a:lnTo>
                  <a:cubicBezTo>
                    <a:pt x="0" y="430"/>
                    <a:pt x="35" y="464"/>
                    <a:pt x="78" y="464"/>
                  </a:cubicBezTo>
                  <a:lnTo>
                    <a:pt x="3363" y="464"/>
                  </a:lnTo>
                  <a:cubicBezTo>
                    <a:pt x="3406" y="464"/>
                    <a:pt x="3440" y="430"/>
                    <a:pt x="3440" y="387"/>
                  </a:cubicBezTo>
                  <a:lnTo>
                    <a:pt x="3440" y="78"/>
                  </a:lnTo>
                  <a:cubicBezTo>
                    <a:pt x="3440" y="35"/>
                    <a:pt x="3406" y="0"/>
                    <a:pt x="3363" y="0"/>
                  </a:cubicBezTo>
                  <a:lnTo>
                    <a:pt x="78" y="0"/>
                  </a:lnTo>
                  <a:close/>
                </a:path>
              </a:pathLst>
            </a:custGeom>
            <a:solidFill>
              <a:srgbClr val="FFFF99"/>
            </a:solidFill>
            <a:ln w="285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14" name="Rectangle 166"/>
            <p:cNvSpPr>
              <a:spLocks noChangeArrowheads="1"/>
            </p:cNvSpPr>
            <p:nvPr/>
          </p:nvSpPr>
          <p:spPr bwMode="auto">
            <a:xfrm>
              <a:off x="2411760" y="6165304"/>
              <a:ext cx="1278792" cy="178099"/>
            </a:xfrm>
            <a:prstGeom prst="rect">
              <a:avLst/>
            </a:prstGeom>
            <a:noFill/>
            <a:ln w="2857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他の地方支部長</a:t>
              </a:r>
            </a:p>
          </p:txBody>
        </p:sp>
      </p:grpSp>
      <p:grpSp>
        <p:nvGrpSpPr>
          <p:cNvPr id="117" name="グループ化 116"/>
          <p:cNvGrpSpPr/>
          <p:nvPr/>
        </p:nvGrpSpPr>
        <p:grpSpPr>
          <a:xfrm>
            <a:off x="1736905" y="1952705"/>
            <a:ext cx="2707746" cy="436012"/>
            <a:chOff x="422672" y="1163060"/>
            <a:chExt cx="2707746" cy="436012"/>
          </a:xfrm>
        </p:grpSpPr>
        <p:sp>
          <p:nvSpPr>
            <p:cNvPr id="2215" name="Freeform 167"/>
            <p:cNvSpPr>
              <a:spLocks/>
            </p:cNvSpPr>
            <p:nvPr/>
          </p:nvSpPr>
          <p:spPr bwMode="auto">
            <a:xfrm>
              <a:off x="422672" y="1163060"/>
              <a:ext cx="2707746" cy="436012"/>
            </a:xfrm>
            <a:custGeom>
              <a:avLst/>
              <a:gdLst/>
              <a:ahLst/>
              <a:cxnLst>
                <a:cxn ang="0">
                  <a:pos x="109" y="0"/>
                </a:cxn>
                <a:cxn ang="0">
                  <a:pos x="0" y="110"/>
                </a:cxn>
                <a:cxn ang="0">
                  <a:pos x="0" y="547"/>
                </a:cxn>
                <a:cxn ang="0">
                  <a:pos x="109" y="656"/>
                </a:cxn>
                <a:cxn ang="0">
                  <a:pos x="3172" y="656"/>
                </a:cxn>
                <a:cxn ang="0">
                  <a:pos x="3280" y="547"/>
                </a:cxn>
                <a:cxn ang="0">
                  <a:pos x="3280" y="110"/>
                </a:cxn>
                <a:cxn ang="0">
                  <a:pos x="3172" y="0"/>
                </a:cxn>
                <a:cxn ang="0">
                  <a:pos x="109" y="0"/>
                </a:cxn>
              </a:cxnLst>
              <a:rect l="0" t="0" r="r" b="b"/>
              <a:pathLst>
                <a:path w="3280" h="656">
                  <a:moveTo>
                    <a:pt x="109" y="0"/>
                  </a:moveTo>
                  <a:cubicBezTo>
                    <a:pt x="49" y="0"/>
                    <a:pt x="0" y="50"/>
                    <a:pt x="0" y="110"/>
                  </a:cubicBezTo>
                  <a:lnTo>
                    <a:pt x="0" y="547"/>
                  </a:lnTo>
                  <a:cubicBezTo>
                    <a:pt x="0" y="608"/>
                    <a:pt x="49" y="656"/>
                    <a:pt x="109" y="656"/>
                  </a:cubicBezTo>
                  <a:lnTo>
                    <a:pt x="3172" y="656"/>
                  </a:lnTo>
                  <a:cubicBezTo>
                    <a:pt x="3232" y="656"/>
                    <a:pt x="3280" y="608"/>
                    <a:pt x="3280" y="547"/>
                  </a:cubicBezTo>
                  <a:lnTo>
                    <a:pt x="3280" y="110"/>
                  </a:lnTo>
                  <a:cubicBezTo>
                    <a:pt x="3280" y="50"/>
                    <a:pt x="3232" y="0"/>
                    <a:pt x="3172" y="0"/>
                  </a:cubicBezTo>
                  <a:lnTo>
                    <a:pt x="109" y="0"/>
                  </a:lnTo>
                  <a:close/>
                </a:path>
              </a:pathLst>
            </a:custGeom>
            <a:solidFill>
              <a:srgbClr val="CCFFCC"/>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18" name="Rectangle 170"/>
            <p:cNvSpPr>
              <a:spLocks noChangeArrowheads="1"/>
            </p:cNvSpPr>
            <p:nvPr/>
          </p:nvSpPr>
          <p:spPr bwMode="auto">
            <a:xfrm>
              <a:off x="827584" y="1268760"/>
              <a:ext cx="1826154"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日本水道協会救援本部</a:t>
              </a:r>
            </a:p>
          </p:txBody>
        </p:sp>
      </p:grpSp>
      <p:grpSp>
        <p:nvGrpSpPr>
          <p:cNvPr id="118" name="グループ化 117"/>
          <p:cNvGrpSpPr/>
          <p:nvPr/>
        </p:nvGrpSpPr>
        <p:grpSpPr>
          <a:xfrm>
            <a:off x="5423140" y="2557520"/>
            <a:ext cx="2838532" cy="403338"/>
            <a:chOff x="3301569" y="1673395"/>
            <a:chExt cx="2838532" cy="307191"/>
          </a:xfrm>
        </p:grpSpPr>
        <p:sp>
          <p:nvSpPr>
            <p:cNvPr id="2237" name="Freeform 189"/>
            <p:cNvSpPr>
              <a:spLocks/>
            </p:cNvSpPr>
            <p:nvPr/>
          </p:nvSpPr>
          <p:spPr bwMode="auto">
            <a:xfrm>
              <a:off x="3301569" y="1673395"/>
              <a:ext cx="2838532" cy="307191"/>
            </a:xfrm>
            <a:custGeom>
              <a:avLst/>
              <a:gdLst/>
              <a:ahLst/>
              <a:cxnLst>
                <a:cxn ang="0">
                  <a:pos x="78" y="0"/>
                </a:cxn>
                <a:cxn ang="0">
                  <a:pos x="0" y="78"/>
                </a:cxn>
                <a:cxn ang="0">
                  <a:pos x="0" y="387"/>
                </a:cxn>
                <a:cxn ang="0">
                  <a:pos x="78" y="464"/>
                </a:cxn>
                <a:cxn ang="0">
                  <a:pos x="3363" y="464"/>
                </a:cxn>
                <a:cxn ang="0">
                  <a:pos x="3440" y="387"/>
                </a:cxn>
                <a:cxn ang="0">
                  <a:pos x="3440" y="78"/>
                </a:cxn>
                <a:cxn ang="0">
                  <a:pos x="3363" y="0"/>
                </a:cxn>
                <a:cxn ang="0">
                  <a:pos x="78" y="0"/>
                </a:cxn>
              </a:cxnLst>
              <a:rect l="0" t="0" r="r" b="b"/>
              <a:pathLst>
                <a:path w="3440" h="464">
                  <a:moveTo>
                    <a:pt x="78" y="0"/>
                  </a:moveTo>
                  <a:cubicBezTo>
                    <a:pt x="35" y="0"/>
                    <a:pt x="0" y="35"/>
                    <a:pt x="0" y="78"/>
                  </a:cubicBezTo>
                  <a:lnTo>
                    <a:pt x="0" y="387"/>
                  </a:lnTo>
                  <a:cubicBezTo>
                    <a:pt x="0" y="430"/>
                    <a:pt x="35" y="464"/>
                    <a:pt x="78" y="464"/>
                  </a:cubicBezTo>
                  <a:lnTo>
                    <a:pt x="3363" y="464"/>
                  </a:lnTo>
                  <a:cubicBezTo>
                    <a:pt x="3406" y="464"/>
                    <a:pt x="3440" y="430"/>
                    <a:pt x="3440" y="387"/>
                  </a:cubicBezTo>
                  <a:lnTo>
                    <a:pt x="3440" y="78"/>
                  </a:lnTo>
                  <a:cubicBezTo>
                    <a:pt x="3440" y="35"/>
                    <a:pt x="3406" y="0"/>
                    <a:pt x="3363" y="0"/>
                  </a:cubicBezTo>
                  <a:lnTo>
                    <a:pt x="78" y="0"/>
                  </a:lnTo>
                  <a:close/>
                </a:path>
              </a:pathLst>
            </a:custGeom>
            <a:solidFill>
              <a:srgbClr val="FFFF99"/>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40" name="Rectangle 192"/>
            <p:cNvSpPr>
              <a:spLocks noChangeArrowheads="1"/>
            </p:cNvSpPr>
            <p:nvPr/>
          </p:nvSpPr>
          <p:spPr bwMode="auto">
            <a:xfrm>
              <a:off x="3623307" y="1751119"/>
              <a:ext cx="2333972" cy="1640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地方支部内の都府県支部長等</a:t>
              </a:r>
            </a:p>
          </p:txBody>
        </p:sp>
      </p:grpSp>
      <p:grpSp>
        <p:nvGrpSpPr>
          <p:cNvPr id="91" name="グループ化 90"/>
          <p:cNvGrpSpPr/>
          <p:nvPr/>
        </p:nvGrpSpPr>
        <p:grpSpPr>
          <a:xfrm>
            <a:off x="6899709" y="4949666"/>
            <a:ext cx="2002051" cy="402981"/>
            <a:chOff x="4575518" y="3376150"/>
            <a:chExt cx="3075883" cy="402981"/>
          </a:xfrm>
        </p:grpSpPr>
        <p:sp>
          <p:nvSpPr>
            <p:cNvPr id="2261" name="Freeform 213"/>
            <p:cNvSpPr>
              <a:spLocks/>
            </p:cNvSpPr>
            <p:nvPr/>
          </p:nvSpPr>
          <p:spPr bwMode="auto">
            <a:xfrm>
              <a:off x="4588436" y="3387711"/>
              <a:ext cx="3050049" cy="381510"/>
            </a:xfrm>
            <a:custGeom>
              <a:avLst/>
              <a:gdLst/>
              <a:ahLst/>
              <a:cxnLst>
                <a:cxn ang="0">
                  <a:pos x="0" y="96"/>
                </a:cxn>
                <a:cxn ang="0">
                  <a:pos x="96" y="0"/>
                </a:cxn>
                <a:cxn ang="0">
                  <a:pos x="3600" y="0"/>
                </a:cxn>
                <a:cxn ang="0">
                  <a:pos x="3696" y="96"/>
                </a:cxn>
                <a:cxn ang="0">
                  <a:pos x="3696" y="480"/>
                </a:cxn>
                <a:cxn ang="0">
                  <a:pos x="3600" y="576"/>
                </a:cxn>
                <a:cxn ang="0">
                  <a:pos x="96" y="576"/>
                </a:cxn>
                <a:cxn ang="0">
                  <a:pos x="0" y="480"/>
                </a:cxn>
                <a:cxn ang="0">
                  <a:pos x="0" y="96"/>
                </a:cxn>
              </a:cxnLst>
              <a:rect l="0" t="0" r="r" b="b"/>
              <a:pathLst>
                <a:path w="3696" h="576">
                  <a:moveTo>
                    <a:pt x="0" y="96"/>
                  </a:moveTo>
                  <a:cubicBezTo>
                    <a:pt x="0" y="43"/>
                    <a:pt x="43" y="0"/>
                    <a:pt x="96" y="0"/>
                  </a:cubicBezTo>
                  <a:lnTo>
                    <a:pt x="3600" y="0"/>
                  </a:lnTo>
                  <a:cubicBezTo>
                    <a:pt x="3653" y="0"/>
                    <a:pt x="3696" y="43"/>
                    <a:pt x="3696" y="96"/>
                  </a:cubicBezTo>
                  <a:lnTo>
                    <a:pt x="3696" y="480"/>
                  </a:lnTo>
                  <a:cubicBezTo>
                    <a:pt x="3696" y="533"/>
                    <a:pt x="3653" y="576"/>
                    <a:pt x="3600" y="576"/>
                  </a:cubicBezTo>
                  <a:lnTo>
                    <a:pt x="96" y="576"/>
                  </a:lnTo>
                  <a:cubicBezTo>
                    <a:pt x="43" y="576"/>
                    <a:pt x="0" y="533"/>
                    <a:pt x="0" y="480"/>
                  </a:cubicBezTo>
                  <a:lnTo>
                    <a:pt x="0" y="96"/>
                  </a:lnTo>
                  <a:close/>
                </a:path>
              </a:pathLst>
            </a:custGeom>
            <a:solidFill>
              <a:srgbClr val="EDF8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grpSp>
          <p:nvGrpSpPr>
            <p:cNvPr id="89" name="グループ化 88"/>
            <p:cNvGrpSpPr/>
            <p:nvPr/>
          </p:nvGrpSpPr>
          <p:grpSpPr>
            <a:xfrm>
              <a:off x="4575518" y="3376150"/>
              <a:ext cx="3075883" cy="402981"/>
              <a:chOff x="4575518" y="3376150"/>
              <a:chExt cx="3075883" cy="402981"/>
            </a:xfrm>
          </p:grpSpPr>
          <p:sp>
            <p:nvSpPr>
              <p:cNvPr id="2262" name="Freeform 214"/>
              <p:cNvSpPr>
                <a:spLocks noEditPoints="1"/>
              </p:cNvSpPr>
              <p:nvPr/>
            </p:nvSpPr>
            <p:spPr bwMode="auto">
              <a:xfrm>
                <a:off x="4575518" y="3376150"/>
                <a:ext cx="3075883" cy="402981"/>
              </a:xfrm>
              <a:custGeom>
                <a:avLst/>
                <a:gdLst/>
                <a:ahLst/>
                <a:cxnLst>
                  <a:cxn ang="0">
                    <a:pos x="1" y="109"/>
                  </a:cxn>
                  <a:cxn ang="0">
                    <a:pos x="11" y="67"/>
                  </a:cxn>
                  <a:cxn ang="0">
                    <a:pos x="36" y="31"/>
                  </a:cxn>
                  <a:cxn ang="0">
                    <a:pos x="72" y="9"/>
                  </a:cxn>
                  <a:cxn ang="0">
                    <a:pos x="112" y="0"/>
                  </a:cxn>
                  <a:cxn ang="0">
                    <a:pos x="3620" y="1"/>
                  </a:cxn>
                  <a:cxn ang="0">
                    <a:pos x="3662" y="11"/>
                  </a:cxn>
                  <a:cxn ang="0">
                    <a:pos x="3698" y="36"/>
                  </a:cxn>
                  <a:cxn ang="0">
                    <a:pos x="3720" y="72"/>
                  </a:cxn>
                  <a:cxn ang="0">
                    <a:pos x="3728" y="112"/>
                  </a:cxn>
                  <a:cxn ang="0">
                    <a:pos x="3728" y="500"/>
                  </a:cxn>
                  <a:cxn ang="0">
                    <a:pos x="3718" y="542"/>
                  </a:cxn>
                  <a:cxn ang="0">
                    <a:pos x="3693" y="578"/>
                  </a:cxn>
                  <a:cxn ang="0">
                    <a:pos x="3657" y="600"/>
                  </a:cxn>
                  <a:cxn ang="0">
                    <a:pos x="3616" y="608"/>
                  </a:cxn>
                  <a:cxn ang="0">
                    <a:pos x="109" y="608"/>
                  </a:cxn>
                  <a:cxn ang="0">
                    <a:pos x="67" y="598"/>
                  </a:cxn>
                  <a:cxn ang="0">
                    <a:pos x="31" y="573"/>
                  </a:cxn>
                  <a:cxn ang="0">
                    <a:pos x="9" y="537"/>
                  </a:cxn>
                  <a:cxn ang="0">
                    <a:pos x="0" y="496"/>
                  </a:cxn>
                  <a:cxn ang="0">
                    <a:pos x="32" y="496"/>
                  </a:cxn>
                  <a:cxn ang="0">
                    <a:pos x="40" y="530"/>
                  </a:cxn>
                  <a:cxn ang="0">
                    <a:pos x="58" y="556"/>
                  </a:cxn>
                  <a:cxn ang="0">
                    <a:pos x="84" y="571"/>
                  </a:cxn>
                  <a:cxn ang="0">
                    <a:pos x="116" y="577"/>
                  </a:cxn>
                  <a:cxn ang="0">
                    <a:pos x="3616" y="576"/>
                  </a:cxn>
                  <a:cxn ang="0">
                    <a:pos x="3650" y="569"/>
                  </a:cxn>
                  <a:cxn ang="0">
                    <a:pos x="3676" y="551"/>
                  </a:cxn>
                  <a:cxn ang="0">
                    <a:pos x="3691" y="525"/>
                  </a:cxn>
                  <a:cxn ang="0">
                    <a:pos x="3697" y="493"/>
                  </a:cxn>
                  <a:cxn ang="0">
                    <a:pos x="3696" y="112"/>
                  </a:cxn>
                  <a:cxn ang="0">
                    <a:pos x="3689" y="79"/>
                  </a:cxn>
                  <a:cxn ang="0">
                    <a:pos x="3671" y="53"/>
                  </a:cxn>
                  <a:cxn ang="0">
                    <a:pos x="3645" y="38"/>
                  </a:cxn>
                  <a:cxn ang="0">
                    <a:pos x="3613" y="32"/>
                  </a:cxn>
                  <a:cxn ang="0">
                    <a:pos x="112" y="32"/>
                  </a:cxn>
                  <a:cxn ang="0">
                    <a:pos x="79" y="40"/>
                  </a:cxn>
                  <a:cxn ang="0">
                    <a:pos x="53" y="58"/>
                  </a:cxn>
                  <a:cxn ang="0">
                    <a:pos x="38" y="84"/>
                  </a:cxn>
                  <a:cxn ang="0">
                    <a:pos x="32" y="116"/>
                  </a:cxn>
                  <a:cxn ang="0">
                    <a:pos x="32" y="496"/>
                  </a:cxn>
                </a:cxnLst>
                <a:rect l="0" t="0" r="r" b="b"/>
                <a:pathLst>
                  <a:path w="3728" h="608">
                    <a:moveTo>
                      <a:pt x="0" y="112"/>
                    </a:moveTo>
                    <a:cubicBezTo>
                      <a:pt x="0" y="111"/>
                      <a:pt x="1" y="110"/>
                      <a:pt x="1" y="109"/>
                    </a:cubicBezTo>
                    <a:lnTo>
                      <a:pt x="9" y="72"/>
                    </a:lnTo>
                    <a:cubicBezTo>
                      <a:pt x="9" y="70"/>
                      <a:pt x="10" y="68"/>
                      <a:pt x="11" y="67"/>
                    </a:cubicBezTo>
                    <a:lnTo>
                      <a:pt x="31" y="36"/>
                    </a:lnTo>
                    <a:cubicBezTo>
                      <a:pt x="32" y="34"/>
                      <a:pt x="34" y="32"/>
                      <a:pt x="36" y="31"/>
                    </a:cubicBezTo>
                    <a:lnTo>
                      <a:pt x="67" y="11"/>
                    </a:lnTo>
                    <a:cubicBezTo>
                      <a:pt x="68" y="10"/>
                      <a:pt x="70" y="9"/>
                      <a:pt x="72" y="9"/>
                    </a:cubicBezTo>
                    <a:lnTo>
                      <a:pt x="109" y="1"/>
                    </a:lnTo>
                    <a:cubicBezTo>
                      <a:pt x="110" y="1"/>
                      <a:pt x="111" y="0"/>
                      <a:pt x="112" y="0"/>
                    </a:cubicBezTo>
                    <a:lnTo>
                      <a:pt x="3616" y="0"/>
                    </a:lnTo>
                    <a:cubicBezTo>
                      <a:pt x="3618" y="0"/>
                      <a:pt x="3619" y="1"/>
                      <a:pt x="3620" y="1"/>
                    </a:cubicBezTo>
                    <a:lnTo>
                      <a:pt x="3657" y="9"/>
                    </a:lnTo>
                    <a:cubicBezTo>
                      <a:pt x="3659" y="9"/>
                      <a:pt x="3661" y="10"/>
                      <a:pt x="3662" y="11"/>
                    </a:cubicBezTo>
                    <a:lnTo>
                      <a:pt x="3693" y="31"/>
                    </a:lnTo>
                    <a:cubicBezTo>
                      <a:pt x="3695" y="32"/>
                      <a:pt x="3697" y="34"/>
                      <a:pt x="3698" y="36"/>
                    </a:cubicBezTo>
                    <a:lnTo>
                      <a:pt x="3718" y="67"/>
                    </a:lnTo>
                    <a:cubicBezTo>
                      <a:pt x="3719" y="68"/>
                      <a:pt x="3720" y="70"/>
                      <a:pt x="3720" y="72"/>
                    </a:cubicBezTo>
                    <a:lnTo>
                      <a:pt x="3728" y="109"/>
                    </a:lnTo>
                    <a:cubicBezTo>
                      <a:pt x="3728" y="110"/>
                      <a:pt x="3728" y="111"/>
                      <a:pt x="3728" y="112"/>
                    </a:cubicBezTo>
                    <a:lnTo>
                      <a:pt x="3728" y="496"/>
                    </a:lnTo>
                    <a:cubicBezTo>
                      <a:pt x="3728" y="498"/>
                      <a:pt x="3728" y="499"/>
                      <a:pt x="3728" y="500"/>
                    </a:cubicBezTo>
                    <a:lnTo>
                      <a:pt x="3720" y="537"/>
                    </a:lnTo>
                    <a:cubicBezTo>
                      <a:pt x="3720" y="539"/>
                      <a:pt x="3719" y="541"/>
                      <a:pt x="3718" y="542"/>
                    </a:cubicBezTo>
                    <a:lnTo>
                      <a:pt x="3698" y="573"/>
                    </a:lnTo>
                    <a:cubicBezTo>
                      <a:pt x="3697" y="575"/>
                      <a:pt x="3695" y="577"/>
                      <a:pt x="3693" y="578"/>
                    </a:cubicBezTo>
                    <a:lnTo>
                      <a:pt x="3662" y="598"/>
                    </a:lnTo>
                    <a:cubicBezTo>
                      <a:pt x="3661" y="599"/>
                      <a:pt x="3659" y="600"/>
                      <a:pt x="3657" y="600"/>
                    </a:cubicBezTo>
                    <a:lnTo>
                      <a:pt x="3620" y="608"/>
                    </a:lnTo>
                    <a:cubicBezTo>
                      <a:pt x="3619" y="608"/>
                      <a:pt x="3618" y="608"/>
                      <a:pt x="3616" y="608"/>
                    </a:cubicBezTo>
                    <a:lnTo>
                      <a:pt x="112" y="608"/>
                    </a:lnTo>
                    <a:cubicBezTo>
                      <a:pt x="111" y="608"/>
                      <a:pt x="110" y="608"/>
                      <a:pt x="109" y="608"/>
                    </a:cubicBezTo>
                    <a:lnTo>
                      <a:pt x="72" y="600"/>
                    </a:lnTo>
                    <a:cubicBezTo>
                      <a:pt x="70" y="600"/>
                      <a:pt x="68" y="599"/>
                      <a:pt x="67" y="598"/>
                    </a:cubicBezTo>
                    <a:lnTo>
                      <a:pt x="36" y="578"/>
                    </a:lnTo>
                    <a:cubicBezTo>
                      <a:pt x="34" y="577"/>
                      <a:pt x="32" y="575"/>
                      <a:pt x="31" y="573"/>
                    </a:cubicBezTo>
                    <a:lnTo>
                      <a:pt x="11" y="542"/>
                    </a:lnTo>
                    <a:cubicBezTo>
                      <a:pt x="10" y="541"/>
                      <a:pt x="9" y="539"/>
                      <a:pt x="9" y="537"/>
                    </a:cubicBezTo>
                    <a:lnTo>
                      <a:pt x="1" y="500"/>
                    </a:lnTo>
                    <a:cubicBezTo>
                      <a:pt x="1" y="499"/>
                      <a:pt x="0" y="498"/>
                      <a:pt x="0" y="496"/>
                    </a:cubicBezTo>
                    <a:lnTo>
                      <a:pt x="0" y="112"/>
                    </a:lnTo>
                    <a:close/>
                    <a:moveTo>
                      <a:pt x="32" y="496"/>
                    </a:moveTo>
                    <a:lnTo>
                      <a:pt x="32" y="493"/>
                    </a:lnTo>
                    <a:lnTo>
                      <a:pt x="40" y="530"/>
                    </a:lnTo>
                    <a:lnTo>
                      <a:pt x="38" y="525"/>
                    </a:lnTo>
                    <a:lnTo>
                      <a:pt x="58" y="556"/>
                    </a:lnTo>
                    <a:lnTo>
                      <a:pt x="53" y="551"/>
                    </a:lnTo>
                    <a:lnTo>
                      <a:pt x="84" y="571"/>
                    </a:lnTo>
                    <a:lnTo>
                      <a:pt x="79" y="569"/>
                    </a:lnTo>
                    <a:lnTo>
                      <a:pt x="116" y="577"/>
                    </a:lnTo>
                    <a:lnTo>
                      <a:pt x="112" y="576"/>
                    </a:lnTo>
                    <a:lnTo>
                      <a:pt x="3616" y="576"/>
                    </a:lnTo>
                    <a:lnTo>
                      <a:pt x="3613" y="577"/>
                    </a:lnTo>
                    <a:lnTo>
                      <a:pt x="3650" y="569"/>
                    </a:lnTo>
                    <a:lnTo>
                      <a:pt x="3645" y="571"/>
                    </a:lnTo>
                    <a:lnTo>
                      <a:pt x="3676" y="551"/>
                    </a:lnTo>
                    <a:lnTo>
                      <a:pt x="3671" y="556"/>
                    </a:lnTo>
                    <a:lnTo>
                      <a:pt x="3691" y="525"/>
                    </a:lnTo>
                    <a:lnTo>
                      <a:pt x="3689" y="530"/>
                    </a:lnTo>
                    <a:lnTo>
                      <a:pt x="3697" y="493"/>
                    </a:lnTo>
                    <a:lnTo>
                      <a:pt x="3696" y="496"/>
                    </a:lnTo>
                    <a:lnTo>
                      <a:pt x="3696" y="112"/>
                    </a:lnTo>
                    <a:lnTo>
                      <a:pt x="3697" y="116"/>
                    </a:lnTo>
                    <a:lnTo>
                      <a:pt x="3689" y="79"/>
                    </a:lnTo>
                    <a:lnTo>
                      <a:pt x="3691" y="84"/>
                    </a:lnTo>
                    <a:lnTo>
                      <a:pt x="3671" y="53"/>
                    </a:lnTo>
                    <a:lnTo>
                      <a:pt x="3676" y="58"/>
                    </a:lnTo>
                    <a:lnTo>
                      <a:pt x="3645" y="38"/>
                    </a:lnTo>
                    <a:lnTo>
                      <a:pt x="3650" y="40"/>
                    </a:lnTo>
                    <a:lnTo>
                      <a:pt x="3613" y="32"/>
                    </a:lnTo>
                    <a:lnTo>
                      <a:pt x="3616" y="32"/>
                    </a:lnTo>
                    <a:lnTo>
                      <a:pt x="112" y="32"/>
                    </a:lnTo>
                    <a:lnTo>
                      <a:pt x="116" y="32"/>
                    </a:lnTo>
                    <a:lnTo>
                      <a:pt x="79" y="40"/>
                    </a:lnTo>
                    <a:lnTo>
                      <a:pt x="84" y="38"/>
                    </a:lnTo>
                    <a:lnTo>
                      <a:pt x="53" y="58"/>
                    </a:lnTo>
                    <a:lnTo>
                      <a:pt x="58" y="53"/>
                    </a:lnTo>
                    <a:lnTo>
                      <a:pt x="38" y="84"/>
                    </a:lnTo>
                    <a:lnTo>
                      <a:pt x="40" y="79"/>
                    </a:lnTo>
                    <a:lnTo>
                      <a:pt x="32" y="116"/>
                    </a:lnTo>
                    <a:lnTo>
                      <a:pt x="32" y="112"/>
                    </a:lnTo>
                    <a:lnTo>
                      <a:pt x="32" y="496"/>
                    </a:ln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63" name="Rectangle 215"/>
              <p:cNvSpPr>
                <a:spLocks noChangeArrowheads="1"/>
              </p:cNvSpPr>
              <p:nvPr/>
            </p:nvSpPr>
            <p:spPr bwMode="auto">
              <a:xfrm>
                <a:off x="5151199" y="3509750"/>
                <a:ext cx="1930834"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被災水道事業体</a:t>
                </a:r>
              </a:p>
            </p:txBody>
          </p:sp>
        </p:grpSp>
      </p:grpSp>
      <p:sp>
        <p:nvSpPr>
          <p:cNvPr id="2264" name="Freeform 216"/>
          <p:cNvSpPr>
            <a:spLocks noEditPoints="1"/>
          </p:cNvSpPr>
          <p:nvPr/>
        </p:nvSpPr>
        <p:spPr bwMode="auto">
          <a:xfrm>
            <a:off x="5898282" y="3219058"/>
            <a:ext cx="580414" cy="203035"/>
          </a:xfrm>
          <a:custGeom>
            <a:avLst/>
            <a:gdLst/>
            <a:ahLst/>
            <a:cxnLst>
              <a:cxn ang="0">
                <a:pos x="0" y="463"/>
              </a:cxn>
              <a:cxn ang="0">
                <a:pos x="8" y="70"/>
              </a:cxn>
              <a:cxn ang="0">
                <a:pos x="34" y="47"/>
              </a:cxn>
              <a:cxn ang="0">
                <a:pos x="771" y="47"/>
              </a:cxn>
              <a:cxn ang="0">
                <a:pos x="771" y="93"/>
              </a:cxn>
              <a:cxn ang="0">
                <a:pos x="34" y="93"/>
              </a:cxn>
              <a:cxn ang="0">
                <a:pos x="59" y="71"/>
              </a:cxn>
              <a:cxn ang="0">
                <a:pos x="51" y="464"/>
              </a:cxn>
              <a:cxn ang="0">
                <a:pos x="0" y="463"/>
              </a:cxn>
              <a:cxn ang="0">
                <a:pos x="745" y="0"/>
              </a:cxn>
              <a:cxn ang="0">
                <a:pos x="896" y="70"/>
              </a:cxn>
              <a:cxn ang="0">
                <a:pos x="746" y="139"/>
              </a:cxn>
              <a:cxn ang="0">
                <a:pos x="745" y="0"/>
              </a:cxn>
            </a:cxnLst>
            <a:rect l="0" t="0" r="r" b="b"/>
            <a:pathLst>
              <a:path w="896" h="464">
                <a:moveTo>
                  <a:pt x="0" y="463"/>
                </a:moveTo>
                <a:lnTo>
                  <a:pt x="8" y="70"/>
                </a:lnTo>
                <a:cubicBezTo>
                  <a:pt x="9" y="57"/>
                  <a:pt x="20" y="47"/>
                  <a:pt x="34" y="47"/>
                </a:cubicBezTo>
                <a:lnTo>
                  <a:pt x="771" y="47"/>
                </a:lnTo>
                <a:lnTo>
                  <a:pt x="771" y="93"/>
                </a:lnTo>
                <a:lnTo>
                  <a:pt x="34" y="93"/>
                </a:lnTo>
                <a:lnTo>
                  <a:pt x="59" y="71"/>
                </a:lnTo>
                <a:lnTo>
                  <a:pt x="51" y="464"/>
                </a:lnTo>
                <a:lnTo>
                  <a:pt x="0" y="463"/>
                </a:lnTo>
                <a:close/>
                <a:moveTo>
                  <a:pt x="745" y="0"/>
                </a:moveTo>
                <a:lnTo>
                  <a:pt x="896" y="70"/>
                </a:lnTo>
                <a:lnTo>
                  <a:pt x="746" y="139"/>
                </a:lnTo>
                <a:lnTo>
                  <a:pt x="745" y="0"/>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grpSp>
        <p:nvGrpSpPr>
          <p:cNvPr id="116" name="グループ化 115"/>
          <p:cNvGrpSpPr/>
          <p:nvPr/>
        </p:nvGrpSpPr>
        <p:grpSpPr>
          <a:xfrm>
            <a:off x="4281204" y="3452509"/>
            <a:ext cx="2171323" cy="381510"/>
            <a:chOff x="3215993" y="2750209"/>
            <a:chExt cx="2428414" cy="381510"/>
          </a:xfrm>
        </p:grpSpPr>
        <p:sp>
          <p:nvSpPr>
            <p:cNvPr id="2269" name="Freeform 221"/>
            <p:cNvSpPr>
              <a:spLocks/>
            </p:cNvSpPr>
            <p:nvPr/>
          </p:nvSpPr>
          <p:spPr bwMode="auto">
            <a:xfrm>
              <a:off x="3215993" y="2750209"/>
              <a:ext cx="2428414" cy="381510"/>
            </a:xfrm>
            <a:custGeom>
              <a:avLst/>
              <a:gdLst/>
              <a:ahLst/>
              <a:cxnLst>
                <a:cxn ang="0">
                  <a:pos x="0" y="96"/>
                </a:cxn>
                <a:cxn ang="0">
                  <a:pos x="96" y="0"/>
                </a:cxn>
                <a:cxn ang="0">
                  <a:pos x="2848" y="0"/>
                </a:cxn>
                <a:cxn ang="0">
                  <a:pos x="2944" y="96"/>
                </a:cxn>
                <a:cxn ang="0">
                  <a:pos x="2944" y="480"/>
                </a:cxn>
                <a:cxn ang="0">
                  <a:pos x="2848" y="576"/>
                </a:cxn>
                <a:cxn ang="0">
                  <a:pos x="96" y="576"/>
                </a:cxn>
                <a:cxn ang="0">
                  <a:pos x="0" y="480"/>
                </a:cxn>
                <a:cxn ang="0">
                  <a:pos x="0" y="96"/>
                </a:cxn>
              </a:cxnLst>
              <a:rect l="0" t="0" r="r" b="b"/>
              <a:pathLst>
                <a:path w="2944" h="576">
                  <a:moveTo>
                    <a:pt x="0" y="96"/>
                  </a:moveTo>
                  <a:cubicBezTo>
                    <a:pt x="0" y="43"/>
                    <a:pt x="43" y="0"/>
                    <a:pt x="96" y="0"/>
                  </a:cubicBezTo>
                  <a:lnTo>
                    <a:pt x="2848" y="0"/>
                  </a:lnTo>
                  <a:cubicBezTo>
                    <a:pt x="2901" y="0"/>
                    <a:pt x="2944" y="43"/>
                    <a:pt x="2944" y="96"/>
                  </a:cubicBezTo>
                  <a:lnTo>
                    <a:pt x="2944" y="480"/>
                  </a:lnTo>
                  <a:cubicBezTo>
                    <a:pt x="2944" y="533"/>
                    <a:pt x="2901" y="576"/>
                    <a:pt x="2848" y="576"/>
                  </a:cubicBezTo>
                  <a:lnTo>
                    <a:pt x="96" y="576"/>
                  </a:lnTo>
                  <a:cubicBezTo>
                    <a:pt x="43" y="576"/>
                    <a:pt x="0" y="533"/>
                    <a:pt x="0" y="480"/>
                  </a:cubicBezTo>
                  <a:lnTo>
                    <a:pt x="0" y="96"/>
                  </a:lnTo>
                  <a:close/>
                </a:path>
              </a:pathLst>
            </a:custGeom>
            <a:solidFill>
              <a:srgbClr val="93CDDD"/>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71" name="Rectangle 223"/>
            <p:cNvSpPr>
              <a:spLocks noChangeArrowheads="1"/>
            </p:cNvSpPr>
            <p:nvPr/>
          </p:nvSpPr>
          <p:spPr bwMode="auto">
            <a:xfrm>
              <a:off x="3563888" y="2852936"/>
              <a:ext cx="1807146"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被災都府県支部長等</a:t>
              </a:r>
            </a:p>
          </p:txBody>
        </p:sp>
      </p:grpSp>
      <p:grpSp>
        <p:nvGrpSpPr>
          <p:cNvPr id="97" name="グループ化 96"/>
          <p:cNvGrpSpPr/>
          <p:nvPr/>
        </p:nvGrpSpPr>
        <p:grpSpPr>
          <a:xfrm>
            <a:off x="3562138" y="2777353"/>
            <a:ext cx="1748409" cy="402981"/>
            <a:chOff x="1829020" y="2102798"/>
            <a:chExt cx="2139394" cy="402981"/>
          </a:xfrm>
        </p:grpSpPr>
        <p:sp>
          <p:nvSpPr>
            <p:cNvPr id="2272" name="Freeform 224"/>
            <p:cNvSpPr>
              <a:spLocks/>
            </p:cNvSpPr>
            <p:nvPr/>
          </p:nvSpPr>
          <p:spPr bwMode="auto">
            <a:xfrm>
              <a:off x="1841937" y="2112707"/>
              <a:ext cx="2113560" cy="383162"/>
            </a:xfrm>
            <a:custGeom>
              <a:avLst/>
              <a:gdLst/>
              <a:ahLst/>
              <a:cxnLst>
                <a:cxn ang="0">
                  <a:pos x="0" y="96"/>
                </a:cxn>
                <a:cxn ang="0">
                  <a:pos x="96" y="0"/>
                </a:cxn>
                <a:cxn ang="0">
                  <a:pos x="2464" y="0"/>
                </a:cxn>
                <a:cxn ang="0">
                  <a:pos x="2560" y="96"/>
                </a:cxn>
                <a:cxn ang="0">
                  <a:pos x="2560" y="480"/>
                </a:cxn>
                <a:cxn ang="0">
                  <a:pos x="2464" y="576"/>
                </a:cxn>
                <a:cxn ang="0">
                  <a:pos x="96" y="576"/>
                </a:cxn>
                <a:cxn ang="0">
                  <a:pos x="0" y="480"/>
                </a:cxn>
                <a:cxn ang="0">
                  <a:pos x="0" y="96"/>
                </a:cxn>
              </a:cxnLst>
              <a:rect l="0" t="0" r="r" b="b"/>
              <a:pathLst>
                <a:path w="2560" h="576">
                  <a:moveTo>
                    <a:pt x="0" y="96"/>
                  </a:moveTo>
                  <a:cubicBezTo>
                    <a:pt x="0" y="43"/>
                    <a:pt x="43" y="0"/>
                    <a:pt x="96" y="0"/>
                  </a:cubicBezTo>
                  <a:lnTo>
                    <a:pt x="2464" y="0"/>
                  </a:lnTo>
                  <a:cubicBezTo>
                    <a:pt x="2517" y="0"/>
                    <a:pt x="2560" y="43"/>
                    <a:pt x="2560" y="96"/>
                  </a:cubicBezTo>
                  <a:lnTo>
                    <a:pt x="2560" y="480"/>
                  </a:lnTo>
                  <a:cubicBezTo>
                    <a:pt x="2560" y="533"/>
                    <a:pt x="2517" y="576"/>
                    <a:pt x="2464" y="576"/>
                  </a:cubicBezTo>
                  <a:lnTo>
                    <a:pt x="96" y="576"/>
                  </a:lnTo>
                  <a:cubicBezTo>
                    <a:pt x="43" y="576"/>
                    <a:pt x="0" y="533"/>
                    <a:pt x="0" y="480"/>
                  </a:cubicBezTo>
                  <a:lnTo>
                    <a:pt x="0" y="96"/>
                  </a:lnTo>
                  <a:close/>
                </a:path>
              </a:pathLst>
            </a:custGeom>
            <a:solidFill>
              <a:srgbClr val="CCC1D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73" name="Freeform 225"/>
            <p:cNvSpPr>
              <a:spLocks noEditPoints="1"/>
            </p:cNvSpPr>
            <p:nvPr/>
          </p:nvSpPr>
          <p:spPr bwMode="auto">
            <a:xfrm>
              <a:off x="1829020" y="2102798"/>
              <a:ext cx="2139394" cy="402981"/>
            </a:xfrm>
            <a:custGeom>
              <a:avLst/>
              <a:gdLst/>
              <a:ahLst/>
              <a:cxnLst>
                <a:cxn ang="0">
                  <a:pos x="1" y="109"/>
                </a:cxn>
                <a:cxn ang="0">
                  <a:pos x="11" y="67"/>
                </a:cxn>
                <a:cxn ang="0">
                  <a:pos x="36" y="31"/>
                </a:cxn>
                <a:cxn ang="0">
                  <a:pos x="72" y="9"/>
                </a:cxn>
                <a:cxn ang="0">
                  <a:pos x="112" y="0"/>
                </a:cxn>
                <a:cxn ang="0">
                  <a:pos x="2484" y="1"/>
                </a:cxn>
                <a:cxn ang="0">
                  <a:pos x="2526" y="11"/>
                </a:cxn>
                <a:cxn ang="0">
                  <a:pos x="2562" y="36"/>
                </a:cxn>
                <a:cxn ang="0">
                  <a:pos x="2584" y="72"/>
                </a:cxn>
                <a:cxn ang="0">
                  <a:pos x="2592" y="112"/>
                </a:cxn>
                <a:cxn ang="0">
                  <a:pos x="2592" y="500"/>
                </a:cxn>
                <a:cxn ang="0">
                  <a:pos x="2582" y="542"/>
                </a:cxn>
                <a:cxn ang="0">
                  <a:pos x="2557" y="578"/>
                </a:cxn>
                <a:cxn ang="0">
                  <a:pos x="2521" y="600"/>
                </a:cxn>
                <a:cxn ang="0">
                  <a:pos x="2480" y="608"/>
                </a:cxn>
                <a:cxn ang="0">
                  <a:pos x="109" y="608"/>
                </a:cxn>
                <a:cxn ang="0">
                  <a:pos x="67" y="598"/>
                </a:cxn>
                <a:cxn ang="0">
                  <a:pos x="31" y="573"/>
                </a:cxn>
                <a:cxn ang="0">
                  <a:pos x="9" y="537"/>
                </a:cxn>
                <a:cxn ang="0">
                  <a:pos x="0" y="496"/>
                </a:cxn>
                <a:cxn ang="0">
                  <a:pos x="32" y="496"/>
                </a:cxn>
                <a:cxn ang="0">
                  <a:pos x="40" y="530"/>
                </a:cxn>
                <a:cxn ang="0">
                  <a:pos x="58" y="556"/>
                </a:cxn>
                <a:cxn ang="0">
                  <a:pos x="84" y="571"/>
                </a:cxn>
                <a:cxn ang="0">
                  <a:pos x="116" y="577"/>
                </a:cxn>
                <a:cxn ang="0">
                  <a:pos x="2480" y="576"/>
                </a:cxn>
                <a:cxn ang="0">
                  <a:pos x="2514" y="569"/>
                </a:cxn>
                <a:cxn ang="0">
                  <a:pos x="2540" y="551"/>
                </a:cxn>
                <a:cxn ang="0">
                  <a:pos x="2555" y="525"/>
                </a:cxn>
                <a:cxn ang="0">
                  <a:pos x="2561" y="493"/>
                </a:cxn>
                <a:cxn ang="0">
                  <a:pos x="2560" y="112"/>
                </a:cxn>
                <a:cxn ang="0">
                  <a:pos x="2553" y="79"/>
                </a:cxn>
                <a:cxn ang="0">
                  <a:pos x="2535" y="53"/>
                </a:cxn>
                <a:cxn ang="0">
                  <a:pos x="2509" y="38"/>
                </a:cxn>
                <a:cxn ang="0">
                  <a:pos x="2477" y="32"/>
                </a:cxn>
                <a:cxn ang="0">
                  <a:pos x="112" y="32"/>
                </a:cxn>
                <a:cxn ang="0">
                  <a:pos x="79" y="40"/>
                </a:cxn>
                <a:cxn ang="0">
                  <a:pos x="53" y="58"/>
                </a:cxn>
                <a:cxn ang="0">
                  <a:pos x="38" y="84"/>
                </a:cxn>
                <a:cxn ang="0">
                  <a:pos x="32" y="116"/>
                </a:cxn>
                <a:cxn ang="0">
                  <a:pos x="32" y="496"/>
                </a:cxn>
              </a:cxnLst>
              <a:rect l="0" t="0" r="r" b="b"/>
              <a:pathLst>
                <a:path w="2592" h="608">
                  <a:moveTo>
                    <a:pt x="0" y="112"/>
                  </a:moveTo>
                  <a:cubicBezTo>
                    <a:pt x="0" y="111"/>
                    <a:pt x="1" y="110"/>
                    <a:pt x="1" y="109"/>
                  </a:cubicBezTo>
                  <a:lnTo>
                    <a:pt x="9" y="72"/>
                  </a:lnTo>
                  <a:cubicBezTo>
                    <a:pt x="9" y="70"/>
                    <a:pt x="10" y="68"/>
                    <a:pt x="11" y="67"/>
                  </a:cubicBezTo>
                  <a:lnTo>
                    <a:pt x="31" y="36"/>
                  </a:lnTo>
                  <a:cubicBezTo>
                    <a:pt x="32" y="34"/>
                    <a:pt x="34" y="32"/>
                    <a:pt x="36" y="31"/>
                  </a:cubicBezTo>
                  <a:lnTo>
                    <a:pt x="67" y="11"/>
                  </a:lnTo>
                  <a:cubicBezTo>
                    <a:pt x="68" y="10"/>
                    <a:pt x="70" y="9"/>
                    <a:pt x="72" y="9"/>
                  </a:cubicBezTo>
                  <a:lnTo>
                    <a:pt x="109" y="1"/>
                  </a:lnTo>
                  <a:cubicBezTo>
                    <a:pt x="110" y="1"/>
                    <a:pt x="111" y="0"/>
                    <a:pt x="112" y="0"/>
                  </a:cubicBezTo>
                  <a:lnTo>
                    <a:pt x="2480" y="0"/>
                  </a:lnTo>
                  <a:cubicBezTo>
                    <a:pt x="2482" y="0"/>
                    <a:pt x="2483" y="1"/>
                    <a:pt x="2484" y="1"/>
                  </a:cubicBezTo>
                  <a:lnTo>
                    <a:pt x="2521" y="9"/>
                  </a:lnTo>
                  <a:cubicBezTo>
                    <a:pt x="2523" y="9"/>
                    <a:pt x="2525" y="10"/>
                    <a:pt x="2526" y="11"/>
                  </a:cubicBezTo>
                  <a:lnTo>
                    <a:pt x="2557" y="31"/>
                  </a:lnTo>
                  <a:cubicBezTo>
                    <a:pt x="2559" y="32"/>
                    <a:pt x="2561" y="34"/>
                    <a:pt x="2562" y="36"/>
                  </a:cubicBezTo>
                  <a:lnTo>
                    <a:pt x="2582" y="67"/>
                  </a:lnTo>
                  <a:cubicBezTo>
                    <a:pt x="2583" y="68"/>
                    <a:pt x="2584" y="70"/>
                    <a:pt x="2584" y="72"/>
                  </a:cubicBezTo>
                  <a:lnTo>
                    <a:pt x="2592" y="109"/>
                  </a:lnTo>
                  <a:cubicBezTo>
                    <a:pt x="2592" y="110"/>
                    <a:pt x="2592" y="111"/>
                    <a:pt x="2592" y="112"/>
                  </a:cubicBezTo>
                  <a:lnTo>
                    <a:pt x="2592" y="496"/>
                  </a:lnTo>
                  <a:cubicBezTo>
                    <a:pt x="2592" y="498"/>
                    <a:pt x="2592" y="499"/>
                    <a:pt x="2592" y="500"/>
                  </a:cubicBezTo>
                  <a:lnTo>
                    <a:pt x="2584" y="537"/>
                  </a:lnTo>
                  <a:cubicBezTo>
                    <a:pt x="2584" y="539"/>
                    <a:pt x="2583" y="541"/>
                    <a:pt x="2582" y="542"/>
                  </a:cubicBezTo>
                  <a:lnTo>
                    <a:pt x="2562" y="573"/>
                  </a:lnTo>
                  <a:cubicBezTo>
                    <a:pt x="2561" y="575"/>
                    <a:pt x="2559" y="577"/>
                    <a:pt x="2557" y="578"/>
                  </a:cubicBezTo>
                  <a:lnTo>
                    <a:pt x="2526" y="598"/>
                  </a:lnTo>
                  <a:cubicBezTo>
                    <a:pt x="2525" y="599"/>
                    <a:pt x="2523" y="600"/>
                    <a:pt x="2521" y="600"/>
                  </a:cubicBezTo>
                  <a:lnTo>
                    <a:pt x="2484" y="608"/>
                  </a:lnTo>
                  <a:cubicBezTo>
                    <a:pt x="2483" y="608"/>
                    <a:pt x="2482" y="608"/>
                    <a:pt x="2480" y="608"/>
                  </a:cubicBezTo>
                  <a:lnTo>
                    <a:pt x="112" y="608"/>
                  </a:lnTo>
                  <a:cubicBezTo>
                    <a:pt x="111" y="608"/>
                    <a:pt x="110" y="608"/>
                    <a:pt x="109" y="608"/>
                  </a:cubicBezTo>
                  <a:lnTo>
                    <a:pt x="72" y="600"/>
                  </a:lnTo>
                  <a:cubicBezTo>
                    <a:pt x="70" y="600"/>
                    <a:pt x="68" y="599"/>
                    <a:pt x="67" y="598"/>
                  </a:cubicBezTo>
                  <a:lnTo>
                    <a:pt x="36" y="578"/>
                  </a:lnTo>
                  <a:cubicBezTo>
                    <a:pt x="34" y="577"/>
                    <a:pt x="32" y="575"/>
                    <a:pt x="31" y="573"/>
                  </a:cubicBezTo>
                  <a:lnTo>
                    <a:pt x="11" y="542"/>
                  </a:lnTo>
                  <a:cubicBezTo>
                    <a:pt x="10" y="541"/>
                    <a:pt x="9" y="539"/>
                    <a:pt x="9" y="537"/>
                  </a:cubicBezTo>
                  <a:lnTo>
                    <a:pt x="1" y="500"/>
                  </a:lnTo>
                  <a:cubicBezTo>
                    <a:pt x="1" y="499"/>
                    <a:pt x="0" y="498"/>
                    <a:pt x="0" y="496"/>
                  </a:cubicBezTo>
                  <a:lnTo>
                    <a:pt x="0" y="112"/>
                  </a:lnTo>
                  <a:close/>
                  <a:moveTo>
                    <a:pt x="32" y="496"/>
                  </a:moveTo>
                  <a:lnTo>
                    <a:pt x="32" y="493"/>
                  </a:lnTo>
                  <a:lnTo>
                    <a:pt x="40" y="530"/>
                  </a:lnTo>
                  <a:lnTo>
                    <a:pt x="38" y="525"/>
                  </a:lnTo>
                  <a:lnTo>
                    <a:pt x="58" y="556"/>
                  </a:lnTo>
                  <a:lnTo>
                    <a:pt x="53" y="551"/>
                  </a:lnTo>
                  <a:lnTo>
                    <a:pt x="84" y="571"/>
                  </a:lnTo>
                  <a:lnTo>
                    <a:pt x="79" y="569"/>
                  </a:lnTo>
                  <a:lnTo>
                    <a:pt x="116" y="577"/>
                  </a:lnTo>
                  <a:lnTo>
                    <a:pt x="112" y="576"/>
                  </a:lnTo>
                  <a:lnTo>
                    <a:pt x="2480" y="576"/>
                  </a:lnTo>
                  <a:lnTo>
                    <a:pt x="2477" y="577"/>
                  </a:lnTo>
                  <a:lnTo>
                    <a:pt x="2514" y="569"/>
                  </a:lnTo>
                  <a:lnTo>
                    <a:pt x="2509" y="571"/>
                  </a:lnTo>
                  <a:lnTo>
                    <a:pt x="2540" y="551"/>
                  </a:lnTo>
                  <a:lnTo>
                    <a:pt x="2535" y="556"/>
                  </a:lnTo>
                  <a:lnTo>
                    <a:pt x="2555" y="525"/>
                  </a:lnTo>
                  <a:lnTo>
                    <a:pt x="2553" y="530"/>
                  </a:lnTo>
                  <a:lnTo>
                    <a:pt x="2561" y="493"/>
                  </a:lnTo>
                  <a:lnTo>
                    <a:pt x="2560" y="496"/>
                  </a:lnTo>
                  <a:lnTo>
                    <a:pt x="2560" y="112"/>
                  </a:lnTo>
                  <a:lnTo>
                    <a:pt x="2561" y="116"/>
                  </a:lnTo>
                  <a:lnTo>
                    <a:pt x="2553" y="79"/>
                  </a:lnTo>
                  <a:lnTo>
                    <a:pt x="2555" y="84"/>
                  </a:lnTo>
                  <a:lnTo>
                    <a:pt x="2535" y="53"/>
                  </a:lnTo>
                  <a:lnTo>
                    <a:pt x="2540" y="58"/>
                  </a:lnTo>
                  <a:lnTo>
                    <a:pt x="2509" y="38"/>
                  </a:lnTo>
                  <a:lnTo>
                    <a:pt x="2514" y="40"/>
                  </a:lnTo>
                  <a:lnTo>
                    <a:pt x="2477" y="32"/>
                  </a:lnTo>
                  <a:lnTo>
                    <a:pt x="2480" y="32"/>
                  </a:lnTo>
                  <a:lnTo>
                    <a:pt x="112" y="32"/>
                  </a:lnTo>
                  <a:lnTo>
                    <a:pt x="116" y="32"/>
                  </a:lnTo>
                  <a:lnTo>
                    <a:pt x="79" y="40"/>
                  </a:lnTo>
                  <a:lnTo>
                    <a:pt x="84" y="38"/>
                  </a:lnTo>
                  <a:lnTo>
                    <a:pt x="53" y="58"/>
                  </a:lnTo>
                  <a:lnTo>
                    <a:pt x="58" y="53"/>
                  </a:lnTo>
                  <a:lnTo>
                    <a:pt x="38" y="84"/>
                  </a:lnTo>
                  <a:lnTo>
                    <a:pt x="40" y="79"/>
                  </a:lnTo>
                  <a:lnTo>
                    <a:pt x="32" y="116"/>
                  </a:lnTo>
                  <a:lnTo>
                    <a:pt x="32" y="112"/>
                  </a:lnTo>
                  <a:lnTo>
                    <a:pt x="32" y="496"/>
                  </a:ln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74" name="Rectangle 226"/>
            <p:cNvSpPr>
              <a:spLocks noChangeArrowheads="1"/>
            </p:cNvSpPr>
            <p:nvPr/>
          </p:nvSpPr>
          <p:spPr bwMode="auto">
            <a:xfrm>
              <a:off x="2227836" y="2182072"/>
              <a:ext cx="1537793"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被災地方支部長</a:t>
              </a:r>
            </a:p>
          </p:txBody>
        </p:sp>
      </p:grpSp>
      <p:grpSp>
        <p:nvGrpSpPr>
          <p:cNvPr id="92" name="グループ化 91"/>
          <p:cNvGrpSpPr/>
          <p:nvPr/>
        </p:nvGrpSpPr>
        <p:grpSpPr>
          <a:xfrm>
            <a:off x="8441975" y="4445192"/>
            <a:ext cx="2002051" cy="817522"/>
            <a:chOff x="7812360" y="2708920"/>
            <a:chExt cx="1663076" cy="817522"/>
          </a:xfrm>
        </p:grpSpPr>
        <p:sp>
          <p:nvSpPr>
            <p:cNvPr id="2275" name="Freeform 227"/>
            <p:cNvSpPr>
              <a:spLocks/>
            </p:cNvSpPr>
            <p:nvPr/>
          </p:nvSpPr>
          <p:spPr bwMode="auto">
            <a:xfrm>
              <a:off x="7812360" y="2708920"/>
              <a:ext cx="1663076" cy="817522"/>
            </a:xfrm>
            <a:custGeom>
              <a:avLst/>
              <a:gdLst/>
              <a:ahLst/>
              <a:cxnLst>
                <a:cxn ang="0">
                  <a:pos x="515" y="133"/>
                </a:cxn>
                <a:cxn ang="0">
                  <a:pos x="398" y="53"/>
                </a:cxn>
                <a:cxn ang="0">
                  <a:pos x="349" y="145"/>
                </a:cxn>
                <a:cxn ang="0">
                  <a:pos x="18" y="53"/>
                </a:cxn>
                <a:cxn ang="0">
                  <a:pos x="221" y="175"/>
                </a:cxn>
                <a:cxn ang="0">
                  <a:pos x="0" y="198"/>
                </a:cxn>
                <a:cxn ang="0">
                  <a:pos x="178" y="270"/>
                </a:cxn>
                <a:cxn ang="0">
                  <a:pos x="6" y="334"/>
                </a:cxn>
                <a:cxn ang="0">
                  <a:pos x="271" y="320"/>
                </a:cxn>
                <a:cxn ang="0">
                  <a:pos x="227" y="404"/>
                </a:cxn>
                <a:cxn ang="0">
                  <a:pos x="368" y="358"/>
                </a:cxn>
                <a:cxn ang="0">
                  <a:pos x="404" y="495"/>
                </a:cxn>
                <a:cxn ang="0">
                  <a:pos x="502" y="343"/>
                </a:cxn>
                <a:cxn ang="0">
                  <a:pos x="632" y="452"/>
                </a:cxn>
                <a:cxn ang="0">
                  <a:pos x="668" y="332"/>
                </a:cxn>
                <a:cxn ang="0">
                  <a:pos x="865" y="415"/>
                </a:cxn>
                <a:cxn ang="0">
                  <a:pos x="803" y="297"/>
                </a:cxn>
                <a:cxn ang="0">
                  <a:pos x="1030" y="305"/>
                </a:cxn>
                <a:cxn ang="0">
                  <a:pos x="839" y="240"/>
                </a:cxn>
                <a:cxn ang="0">
                  <a:pos x="1006" y="187"/>
                </a:cxn>
                <a:cxn ang="0">
                  <a:pos x="796" y="168"/>
                </a:cxn>
                <a:cxn ang="0">
                  <a:pos x="877" y="103"/>
                </a:cxn>
                <a:cxn ang="0">
                  <a:pos x="675" y="122"/>
                </a:cxn>
                <a:cxn ang="0">
                  <a:pos x="693" y="0"/>
                </a:cxn>
                <a:cxn ang="0">
                  <a:pos x="515" y="133"/>
                </a:cxn>
              </a:cxnLst>
              <a:rect l="0" t="0" r="r" b="b"/>
              <a:pathLst>
                <a:path w="1030" h="495">
                  <a:moveTo>
                    <a:pt x="515" y="133"/>
                  </a:moveTo>
                  <a:lnTo>
                    <a:pt x="398" y="53"/>
                  </a:lnTo>
                  <a:lnTo>
                    <a:pt x="349" y="145"/>
                  </a:lnTo>
                  <a:lnTo>
                    <a:pt x="18" y="53"/>
                  </a:lnTo>
                  <a:lnTo>
                    <a:pt x="221" y="175"/>
                  </a:lnTo>
                  <a:lnTo>
                    <a:pt x="0" y="198"/>
                  </a:lnTo>
                  <a:lnTo>
                    <a:pt x="178" y="270"/>
                  </a:lnTo>
                  <a:lnTo>
                    <a:pt x="6" y="334"/>
                  </a:lnTo>
                  <a:lnTo>
                    <a:pt x="271" y="320"/>
                  </a:lnTo>
                  <a:lnTo>
                    <a:pt x="227" y="404"/>
                  </a:lnTo>
                  <a:lnTo>
                    <a:pt x="368" y="358"/>
                  </a:lnTo>
                  <a:lnTo>
                    <a:pt x="404" y="495"/>
                  </a:lnTo>
                  <a:lnTo>
                    <a:pt x="502" y="343"/>
                  </a:lnTo>
                  <a:lnTo>
                    <a:pt x="632" y="452"/>
                  </a:lnTo>
                  <a:lnTo>
                    <a:pt x="668" y="332"/>
                  </a:lnTo>
                  <a:lnTo>
                    <a:pt x="865" y="415"/>
                  </a:lnTo>
                  <a:lnTo>
                    <a:pt x="803" y="297"/>
                  </a:lnTo>
                  <a:lnTo>
                    <a:pt x="1030" y="305"/>
                  </a:lnTo>
                  <a:lnTo>
                    <a:pt x="839" y="240"/>
                  </a:lnTo>
                  <a:lnTo>
                    <a:pt x="1006" y="187"/>
                  </a:lnTo>
                  <a:lnTo>
                    <a:pt x="796" y="168"/>
                  </a:lnTo>
                  <a:lnTo>
                    <a:pt x="877" y="103"/>
                  </a:lnTo>
                  <a:lnTo>
                    <a:pt x="675" y="122"/>
                  </a:lnTo>
                  <a:lnTo>
                    <a:pt x="693" y="0"/>
                  </a:lnTo>
                  <a:lnTo>
                    <a:pt x="515" y="133"/>
                  </a:lnTo>
                  <a:close/>
                </a:path>
              </a:pathLst>
            </a:custGeom>
            <a:solidFill>
              <a:srgbClr val="FF6699"/>
            </a:solidFill>
            <a:ln w="38100">
              <a:solidFill>
                <a:srgbClr val="FF0066"/>
              </a:solidFill>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77" name="Rectangle 229"/>
            <p:cNvSpPr>
              <a:spLocks noChangeArrowheads="1"/>
            </p:cNvSpPr>
            <p:nvPr/>
          </p:nvSpPr>
          <p:spPr bwMode="auto">
            <a:xfrm>
              <a:off x="8182760" y="3025638"/>
              <a:ext cx="1119416"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地震等緊急時</a:t>
              </a:r>
            </a:p>
          </p:txBody>
        </p:sp>
      </p:grpSp>
      <p:sp>
        <p:nvSpPr>
          <p:cNvPr id="2" name="四角形: 角を丸くする 1">
            <a:extLst>
              <a:ext uri="{FF2B5EF4-FFF2-40B4-BE49-F238E27FC236}">
                <a16:creationId xmlns:a16="http://schemas.microsoft.com/office/drawing/2014/main" id="{372CB0DF-AC78-457C-836E-396B6F33D4AA}"/>
              </a:ext>
            </a:extLst>
          </p:cNvPr>
          <p:cNvSpPr/>
          <p:nvPr/>
        </p:nvSpPr>
        <p:spPr>
          <a:xfrm>
            <a:off x="3461455" y="5350671"/>
            <a:ext cx="2027450" cy="362093"/>
          </a:xfrm>
          <a:prstGeom prst="roundRect">
            <a:avLst/>
          </a:prstGeom>
          <a:solidFill>
            <a:srgbClr val="FFCC66"/>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先遣調査隊</a:t>
            </a:r>
          </a:p>
        </p:txBody>
      </p:sp>
      <p:grpSp>
        <p:nvGrpSpPr>
          <p:cNvPr id="8" name="グループ化 7">
            <a:extLst>
              <a:ext uri="{FF2B5EF4-FFF2-40B4-BE49-F238E27FC236}">
                <a16:creationId xmlns:a16="http://schemas.microsoft.com/office/drawing/2014/main" id="{13CDC865-F831-4615-8A63-E5EEFF4730C2}"/>
              </a:ext>
            </a:extLst>
          </p:cNvPr>
          <p:cNvGrpSpPr/>
          <p:nvPr/>
        </p:nvGrpSpPr>
        <p:grpSpPr>
          <a:xfrm>
            <a:off x="6280085" y="6238854"/>
            <a:ext cx="3440092" cy="540000"/>
            <a:chOff x="5461818" y="6109337"/>
            <a:chExt cx="2873323" cy="540000"/>
          </a:xfrm>
        </p:grpSpPr>
        <p:sp>
          <p:nvSpPr>
            <p:cNvPr id="2252" name="Freeform 204"/>
            <p:cNvSpPr>
              <a:spLocks noEditPoints="1"/>
            </p:cNvSpPr>
            <p:nvPr/>
          </p:nvSpPr>
          <p:spPr bwMode="auto">
            <a:xfrm>
              <a:off x="6034706" y="6181011"/>
              <a:ext cx="505158" cy="151734"/>
            </a:xfrm>
            <a:custGeom>
              <a:avLst/>
              <a:gdLst/>
              <a:ahLst/>
              <a:cxnLst>
                <a:cxn ang="0">
                  <a:pos x="0" y="17"/>
                </a:cxn>
                <a:cxn ang="0">
                  <a:pos x="229" y="17"/>
                </a:cxn>
                <a:cxn ang="0">
                  <a:pos x="229" y="34"/>
                </a:cxn>
                <a:cxn ang="0">
                  <a:pos x="0" y="34"/>
                </a:cxn>
                <a:cxn ang="0">
                  <a:pos x="0" y="17"/>
                </a:cxn>
                <a:cxn ang="0">
                  <a:pos x="217" y="0"/>
                </a:cxn>
                <a:cxn ang="0">
                  <a:pos x="286" y="26"/>
                </a:cxn>
                <a:cxn ang="0">
                  <a:pos x="217" y="51"/>
                </a:cxn>
                <a:cxn ang="0">
                  <a:pos x="217" y="0"/>
                </a:cxn>
              </a:cxnLst>
              <a:rect l="0" t="0" r="r" b="b"/>
              <a:pathLst>
                <a:path w="286" h="51">
                  <a:moveTo>
                    <a:pt x="0" y="17"/>
                  </a:moveTo>
                  <a:lnTo>
                    <a:pt x="229" y="17"/>
                  </a:lnTo>
                  <a:lnTo>
                    <a:pt x="229" y="34"/>
                  </a:lnTo>
                  <a:lnTo>
                    <a:pt x="0" y="34"/>
                  </a:lnTo>
                  <a:lnTo>
                    <a:pt x="0" y="17"/>
                  </a:lnTo>
                  <a:close/>
                  <a:moveTo>
                    <a:pt x="217" y="0"/>
                  </a:moveTo>
                  <a:lnTo>
                    <a:pt x="286" y="26"/>
                  </a:lnTo>
                  <a:lnTo>
                    <a:pt x="217" y="51"/>
                  </a:lnTo>
                  <a:lnTo>
                    <a:pt x="217"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a:latin typeface="HG丸ｺﾞｼｯｸM-PRO" panose="020F0600000000000000" pitchFamily="50" charset="-128"/>
                <a:ea typeface="HG丸ｺﾞｼｯｸM-PRO" panose="020F0600000000000000" pitchFamily="50" charset="-128"/>
              </a:endParaRPr>
            </a:p>
          </p:txBody>
        </p:sp>
        <p:sp>
          <p:nvSpPr>
            <p:cNvPr id="2247" name="Rectangle 199"/>
            <p:cNvSpPr>
              <a:spLocks noChangeArrowheads="1"/>
            </p:cNvSpPr>
            <p:nvPr/>
          </p:nvSpPr>
          <p:spPr bwMode="auto">
            <a:xfrm>
              <a:off x="5461818" y="6188518"/>
              <a:ext cx="1035076"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ja-JP" altLang="en-US" sz="12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（凡例）</a:t>
              </a:r>
            </a:p>
          </p:txBody>
        </p:sp>
        <p:sp>
          <p:nvSpPr>
            <p:cNvPr id="2248" name="Rectangle 200"/>
            <p:cNvSpPr>
              <a:spLocks noChangeArrowheads="1"/>
            </p:cNvSpPr>
            <p:nvPr/>
          </p:nvSpPr>
          <p:spPr bwMode="auto">
            <a:xfrm>
              <a:off x="6613573" y="6174060"/>
              <a:ext cx="599828"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ja-JP" altLang="en-US"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情報連絡</a:t>
              </a:r>
            </a:p>
          </p:txBody>
        </p:sp>
        <p:sp>
          <p:nvSpPr>
            <p:cNvPr id="2249" name="Rectangle 201"/>
            <p:cNvSpPr>
              <a:spLocks noChangeArrowheads="1"/>
            </p:cNvSpPr>
            <p:nvPr/>
          </p:nvSpPr>
          <p:spPr bwMode="auto">
            <a:xfrm>
              <a:off x="6627186" y="6412820"/>
              <a:ext cx="1707954"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ja-JP" altLang="en-US"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先遣調査隊、</a:t>
              </a:r>
              <a:r>
                <a:rPr lang="ja-JP" altLang="en-US" sz="1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現地調整隊</a:t>
              </a:r>
            </a:p>
          </p:txBody>
        </p:sp>
        <p:cxnSp>
          <p:nvCxnSpPr>
            <p:cNvPr id="4" name="直線矢印コネクタ 3">
              <a:extLst>
                <a:ext uri="{FF2B5EF4-FFF2-40B4-BE49-F238E27FC236}">
                  <a16:creationId xmlns:a16="http://schemas.microsoft.com/office/drawing/2014/main" id="{43E4993E-EDFD-4F1A-9173-AD47704941D5}"/>
                </a:ext>
              </a:extLst>
            </p:cNvPr>
            <p:cNvCxnSpPr>
              <a:cxnSpLocks/>
            </p:cNvCxnSpPr>
            <p:nvPr/>
          </p:nvCxnSpPr>
          <p:spPr>
            <a:xfrm>
              <a:off x="6042752" y="6490137"/>
              <a:ext cx="505158" cy="0"/>
            </a:xfrm>
            <a:prstGeom prst="straightConnector1">
              <a:avLst/>
            </a:prstGeom>
            <a:ln w="571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37074B8E-6A98-4662-9036-1137D03AA33F}"/>
                </a:ext>
              </a:extLst>
            </p:cNvPr>
            <p:cNvSpPr/>
            <p:nvPr/>
          </p:nvSpPr>
          <p:spPr>
            <a:xfrm>
              <a:off x="5461819" y="6109337"/>
              <a:ext cx="2873322" cy="54000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HG丸ｺﾞｼｯｸM-PRO" panose="020F0600000000000000" pitchFamily="50" charset="-128"/>
                <a:ea typeface="HG丸ｺﾞｼｯｸM-PRO" panose="020F0600000000000000" pitchFamily="50" charset="-128"/>
              </a:endParaRPr>
            </a:p>
          </p:txBody>
        </p:sp>
      </p:grpSp>
      <p:cxnSp>
        <p:nvCxnSpPr>
          <p:cNvPr id="12" name="コネクタ: カギ線 11">
            <a:extLst>
              <a:ext uri="{FF2B5EF4-FFF2-40B4-BE49-F238E27FC236}">
                <a16:creationId xmlns:a16="http://schemas.microsoft.com/office/drawing/2014/main" id="{7FF7E822-CA61-4DF0-94B6-4A925539F036}"/>
              </a:ext>
            </a:extLst>
          </p:cNvPr>
          <p:cNvCxnSpPr>
            <a:cxnSpLocks/>
          </p:cNvCxnSpPr>
          <p:nvPr/>
        </p:nvCxnSpPr>
        <p:spPr>
          <a:xfrm rot="16200000" flipH="1">
            <a:off x="1551651" y="3739141"/>
            <a:ext cx="3220016" cy="519169"/>
          </a:xfrm>
          <a:prstGeom prst="bentConnector3">
            <a:avLst>
              <a:gd name="adj1" fmla="val 99798"/>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27C4059A-9918-40E4-835D-683019456B2B}"/>
              </a:ext>
            </a:extLst>
          </p:cNvPr>
          <p:cNvCxnSpPr>
            <a:cxnSpLocks/>
          </p:cNvCxnSpPr>
          <p:nvPr/>
        </p:nvCxnSpPr>
        <p:spPr>
          <a:xfrm flipH="1">
            <a:off x="2068163" y="2421970"/>
            <a:ext cx="1354" cy="3780209"/>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コネクタ: カギ線 95">
            <a:extLst>
              <a:ext uri="{FF2B5EF4-FFF2-40B4-BE49-F238E27FC236}">
                <a16:creationId xmlns:a16="http://schemas.microsoft.com/office/drawing/2014/main" id="{6A964067-C277-4A0F-B8FD-83AE7D7E07E0}"/>
              </a:ext>
            </a:extLst>
          </p:cNvPr>
          <p:cNvCxnSpPr>
            <a:cxnSpLocks/>
          </p:cNvCxnSpPr>
          <p:nvPr/>
        </p:nvCxnSpPr>
        <p:spPr>
          <a:xfrm flipV="1">
            <a:off x="5488905" y="5301330"/>
            <a:ext cx="2511226" cy="321148"/>
          </a:xfrm>
          <a:prstGeom prst="bentConnector3">
            <a:avLst>
              <a:gd name="adj1" fmla="val 100133"/>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四角形: 角を丸くする 26">
            <a:extLst>
              <a:ext uri="{FF2B5EF4-FFF2-40B4-BE49-F238E27FC236}">
                <a16:creationId xmlns:a16="http://schemas.microsoft.com/office/drawing/2014/main" id="{7A0AA9D4-556D-48B3-A3AA-CEDD87AAFE3C}"/>
              </a:ext>
            </a:extLst>
          </p:cNvPr>
          <p:cNvSpPr/>
          <p:nvPr/>
        </p:nvSpPr>
        <p:spPr>
          <a:xfrm>
            <a:off x="1775520" y="6256031"/>
            <a:ext cx="4377244" cy="426106"/>
          </a:xfrm>
          <a:prstGeom prst="round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関係省庁</a:t>
            </a:r>
            <a:r>
              <a:rPr lang="en-US" altLang="ja-JP" sz="1400" b="1" dirty="0">
                <a:solidFill>
                  <a:srgbClr val="002060"/>
                </a:solidFill>
                <a:latin typeface="HG丸ｺﾞｼｯｸM-PRO" panose="020F0600000000000000" pitchFamily="50" charset="-128"/>
                <a:ea typeface="HG丸ｺﾞｼｯｸM-PRO" panose="020F0600000000000000" pitchFamily="50" charset="-128"/>
              </a:rPr>
              <a:t>(</a:t>
            </a:r>
            <a:r>
              <a:rPr lang="ja-JP" altLang="en-US" sz="1400" b="1" dirty="0">
                <a:solidFill>
                  <a:srgbClr val="002060"/>
                </a:solidFill>
                <a:latin typeface="HG丸ｺﾞｼｯｸM-PRO" panose="020F0600000000000000" pitchFamily="50" charset="-128"/>
                <a:ea typeface="HG丸ｺﾞｼｯｸM-PRO" panose="020F0600000000000000" pitchFamily="50" charset="-128"/>
              </a:rPr>
              <a:t>総務省等</a:t>
            </a:r>
            <a:r>
              <a:rPr lang="en-US" altLang="ja-JP" sz="1400" b="1" dirty="0">
                <a:solidFill>
                  <a:srgbClr val="002060"/>
                </a:solidFill>
                <a:latin typeface="HG丸ｺﾞｼｯｸM-PRO" panose="020F0600000000000000" pitchFamily="50" charset="-128"/>
                <a:ea typeface="HG丸ｺﾞｼｯｸM-PRO" panose="020F0600000000000000" pitchFamily="50" charset="-128"/>
              </a:rPr>
              <a:t>)</a:t>
            </a:r>
            <a:r>
              <a:rPr lang="ja-JP" altLang="en-US" sz="1400" b="1" dirty="0" err="1">
                <a:solidFill>
                  <a:srgbClr val="002060"/>
                </a:solidFill>
                <a:latin typeface="HG丸ｺﾞｼｯｸM-PRO" panose="020F0600000000000000" pitchFamily="50" charset="-128"/>
                <a:ea typeface="HG丸ｺﾞｼｯｸM-PRO" panose="020F0600000000000000" pitchFamily="50" charset="-128"/>
              </a:rPr>
              <a:t>、</a:t>
            </a:r>
            <a:r>
              <a:rPr lang="ja-JP" altLang="en-US" sz="1400" b="1" dirty="0">
                <a:solidFill>
                  <a:srgbClr val="002060"/>
                </a:solidFill>
                <a:latin typeface="HG丸ｺﾞｼｯｸM-PRO" panose="020F0600000000000000" pitchFamily="50" charset="-128"/>
                <a:ea typeface="HG丸ｺﾞｼｯｸM-PRO" panose="020F0600000000000000" pitchFamily="50" charset="-128"/>
              </a:rPr>
              <a:t>関係団体</a:t>
            </a:r>
            <a:r>
              <a:rPr lang="en-US" altLang="ja-JP" sz="1400" b="1" dirty="0">
                <a:solidFill>
                  <a:srgbClr val="002060"/>
                </a:solidFill>
                <a:latin typeface="HG丸ｺﾞｼｯｸM-PRO" panose="020F0600000000000000" pitchFamily="50" charset="-128"/>
                <a:ea typeface="HG丸ｺﾞｼｯｸM-PRO" panose="020F0600000000000000" pitchFamily="50" charset="-128"/>
              </a:rPr>
              <a:t>(</a:t>
            </a:r>
            <a:r>
              <a:rPr lang="ja-JP" altLang="en-US" sz="1400" b="1" dirty="0">
                <a:solidFill>
                  <a:srgbClr val="002060"/>
                </a:solidFill>
                <a:latin typeface="HG丸ｺﾞｼｯｸM-PRO" panose="020F0600000000000000" pitchFamily="50" charset="-128"/>
                <a:ea typeface="HG丸ｺﾞｼｯｸM-PRO" panose="020F0600000000000000" pitchFamily="50" charset="-128"/>
              </a:rPr>
              <a:t>水団連、全管連等</a:t>
            </a:r>
            <a:r>
              <a:rPr lang="en-US" altLang="ja-JP" sz="1400" b="1" dirty="0">
                <a:solidFill>
                  <a:srgbClr val="002060"/>
                </a:solidFill>
                <a:latin typeface="HG丸ｺﾞｼｯｸM-PRO" panose="020F0600000000000000" pitchFamily="50" charset="-128"/>
                <a:ea typeface="HG丸ｺﾞｼｯｸM-PRO" panose="020F0600000000000000" pitchFamily="50" charset="-128"/>
              </a:rPr>
              <a:t>)</a:t>
            </a:r>
            <a:endParaRPr lang="ja-JP" altLang="en-US" sz="14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6" name="四角形: 角を丸くする 105">
            <a:extLst>
              <a:ext uri="{FF2B5EF4-FFF2-40B4-BE49-F238E27FC236}">
                <a16:creationId xmlns:a16="http://schemas.microsoft.com/office/drawing/2014/main" id="{7AE7BFBC-A191-45B3-B854-9A8F9B343152}"/>
              </a:ext>
            </a:extLst>
          </p:cNvPr>
          <p:cNvSpPr/>
          <p:nvPr/>
        </p:nvSpPr>
        <p:spPr>
          <a:xfrm>
            <a:off x="1829300" y="943262"/>
            <a:ext cx="2200559" cy="378854"/>
          </a:xfrm>
          <a:prstGeom prst="round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厚生労働省水道課</a:t>
            </a:r>
          </a:p>
        </p:txBody>
      </p:sp>
      <p:sp>
        <p:nvSpPr>
          <p:cNvPr id="107" name="四角形: 角を丸くする 106">
            <a:extLst>
              <a:ext uri="{FF2B5EF4-FFF2-40B4-BE49-F238E27FC236}">
                <a16:creationId xmlns:a16="http://schemas.microsoft.com/office/drawing/2014/main" id="{801DD48A-6526-4DFA-AB25-E3E86FB97CC2}"/>
              </a:ext>
            </a:extLst>
          </p:cNvPr>
          <p:cNvSpPr/>
          <p:nvPr/>
        </p:nvSpPr>
        <p:spPr>
          <a:xfrm>
            <a:off x="3869191" y="1376557"/>
            <a:ext cx="1558017" cy="504826"/>
          </a:xfrm>
          <a:prstGeom prst="roundRect">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都 道 府 県</a:t>
            </a:r>
          </a:p>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水道行政担当部</a:t>
            </a:r>
          </a:p>
        </p:txBody>
      </p:sp>
      <p:cxnSp>
        <p:nvCxnSpPr>
          <p:cNvPr id="108" name="直線矢印コネクタ 107">
            <a:extLst>
              <a:ext uri="{FF2B5EF4-FFF2-40B4-BE49-F238E27FC236}">
                <a16:creationId xmlns:a16="http://schemas.microsoft.com/office/drawing/2014/main" id="{F71287E0-9571-486A-BAE2-942CDF35EF5B}"/>
              </a:ext>
            </a:extLst>
          </p:cNvPr>
          <p:cNvCxnSpPr>
            <a:cxnSpLocks/>
          </p:cNvCxnSpPr>
          <p:nvPr/>
        </p:nvCxnSpPr>
        <p:spPr>
          <a:xfrm>
            <a:off x="2279662" y="1334875"/>
            <a:ext cx="0" cy="568289"/>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50" name="コネクタ: カギ線 2249">
            <a:extLst>
              <a:ext uri="{FF2B5EF4-FFF2-40B4-BE49-F238E27FC236}">
                <a16:creationId xmlns:a16="http://schemas.microsoft.com/office/drawing/2014/main" id="{4887F88F-04AA-4D9F-9050-4810578C0497}"/>
              </a:ext>
            </a:extLst>
          </p:cNvPr>
          <p:cNvCxnSpPr>
            <a:cxnSpLocks/>
          </p:cNvCxnSpPr>
          <p:nvPr/>
        </p:nvCxnSpPr>
        <p:spPr>
          <a:xfrm rot="16200000" flipH="1">
            <a:off x="994398" y="3966805"/>
            <a:ext cx="3626386" cy="476254"/>
          </a:xfrm>
          <a:prstGeom prst="bentConnector3">
            <a:avLst>
              <a:gd name="adj1" fmla="val 99699"/>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68" name="正方形/長方形 2267">
            <a:extLst>
              <a:ext uri="{FF2B5EF4-FFF2-40B4-BE49-F238E27FC236}">
                <a16:creationId xmlns:a16="http://schemas.microsoft.com/office/drawing/2014/main" id="{1B2AC887-0357-444A-B27A-CD6C6AE38D7E}"/>
              </a:ext>
            </a:extLst>
          </p:cNvPr>
          <p:cNvSpPr/>
          <p:nvPr/>
        </p:nvSpPr>
        <p:spPr>
          <a:xfrm>
            <a:off x="1957645" y="1520570"/>
            <a:ext cx="1586793" cy="250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情報共有</a:t>
            </a:r>
          </a:p>
        </p:txBody>
      </p:sp>
      <p:sp>
        <p:nvSpPr>
          <p:cNvPr id="129" name="正方形/長方形 128">
            <a:extLst>
              <a:ext uri="{FF2B5EF4-FFF2-40B4-BE49-F238E27FC236}">
                <a16:creationId xmlns:a16="http://schemas.microsoft.com/office/drawing/2014/main" id="{A7BD5C9E-50AB-4E80-A4F6-ABEEEAC89E58}"/>
              </a:ext>
            </a:extLst>
          </p:cNvPr>
          <p:cNvSpPr/>
          <p:nvPr/>
        </p:nvSpPr>
        <p:spPr>
          <a:xfrm>
            <a:off x="1587481" y="5467466"/>
            <a:ext cx="961365" cy="214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情報共有</a:t>
            </a:r>
          </a:p>
        </p:txBody>
      </p:sp>
      <p:sp>
        <p:nvSpPr>
          <p:cNvPr id="141" name="Rectangle 200">
            <a:extLst>
              <a:ext uri="{FF2B5EF4-FFF2-40B4-BE49-F238E27FC236}">
                <a16:creationId xmlns:a16="http://schemas.microsoft.com/office/drawing/2014/main" id="{BDECC417-5069-4D76-AFD4-A0FDBE0F8729}"/>
              </a:ext>
            </a:extLst>
          </p:cNvPr>
          <p:cNvSpPr>
            <a:spLocks noChangeArrowheads="1"/>
          </p:cNvSpPr>
          <p:nvPr/>
        </p:nvSpPr>
        <p:spPr bwMode="auto">
          <a:xfrm>
            <a:off x="5551949" y="1194179"/>
            <a:ext cx="4671471" cy="4308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ja-JP" altLang="en-US" sz="1400" b="1"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情報連絡</a:t>
            </a:r>
          </a:p>
          <a:p>
            <a:pPr fontAlgn="base">
              <a:spcBef>
                <a:spcPct val="0"/>
              </a:spcBef>
              <a:spcAft>
                <a:spcPct val="0"/>
              </a:spcAft>
            </a:pPr>
            <a:r>
              <a:rPr lang="en-US" altLang="ja-JP"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a:t>
            </a:r>
            <a:r>
              <a:rPr lang="ja-JP" altLang="en-US"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平成</a:t>
            </a:r>
            <a:r>
              <a:rPr lang="en-US" altLang="ja-JP"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25</a:t>
            </a:r>
            <a:r>
              <a:rPr lang="ja-JP" altLang="en-US"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年</a:t>
            </a:r>
            <a:r>
              <a:rPr lang="en-US" altLang="ja-JP"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10</a:t>
            </a:r>
            <a:r>
              <a:rPr lang="ja-JP" altLang="en-US"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月</a:t>
            </a:r>
            <a:r>
              <a:rPr lang="en-US" altLang="ja-JP"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25</a:t>
            </a:r>
            <a:r>
              <a:rPr lang="ja-JP" altLang="en-US"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日厚生労働省健康局水道課長通知</a:t>
            </a:r>
            <a:r>
              <a:rPr lang="en-US" altLang="ja-JP"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rPr>
              <a:t>)</a:t>
            </a:r>
            <a:endParaRPr lang="ja-JP" altLang="en-US" sz="1400" dirty="0">
              <a:solidFill>
                <a:srgbClr val="002060"/>
              </a:solidFill>
              <a:latin typeface="HG丸ｺﾞｼｯｸM-PRO" panose="020F0600000000000000" pitchFamily="50" charset="-128"/>
              <a:ea typeface="HG丸ｺﾞｼｯｸM-PRO" panose="020F0600000000000000" pitchFamily="50" charset="-128"/>
              <a:cs typeface="メイリオ" pitchFamily="50" charset="-128"/>
            </a:endParaRPr>
          </a:p>
        </p:txBody>
      </p:sp>
      <p:sp>
        <p:nvSpPr>
          <p:cNvPr id="76" name="四角形: 角を丸くする 75">
            <a:extLst>
              <a:ext uri="{FF2B5EF4-FFF2-40B4-BE49-F238E27FC236}">
                <a16:creationId xmlns:a16="http://schemas.microsoft.com/office/drawing/2014/main" id="{875F0A1D-1363-4B36-97CA-343A367F3F7C}"/>
              </a:ext>
            </a:extLst>
          </p:cNvPr>
          <p:cNvSpPr/>
          <p:nvPr/>
        </p:nvSpPr>
        <p:spPr>
          <a:xfrm>
            <a:off x="6668753" y="4053447"/>
            <a:ext cx="1314743" cy="372778"/>
          </a:xfrm>
          <a:prstGeom prst="roundRect">
            <a:avLst/>
          </a:prstGeom>
          <a:solidFill>
            <a:srgbClr val="FFCCCC"/>
          </a:solidFill>
          <a:ln w="3810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FF0000"/>
                </a:solidFill>
                <a:latin typeface="HG丸ｺﾞｼｯｸM-PRO" panose="020F0600000000000000" pitchFamily="50" charset="-128"/>
                <a:ea typeface="HG丸ｺﾞｼｯｸM-PRO" panose="020F0600000000000000" pitchFamily="50" charset="-128"/>
              </a:rPr>
              <a:t>現地調整隊</a:t>
            </a:r>
          </a:p>
        </p:txBody>
      </p:sp>
      <p:sp>
        <p:nvSpPr>
          <p:cNvPr id="6" name="矢印: 下カーブ 5">
            <a:extLst>
              <a:ext uri="{FF2B5EF4-FFF2-40B4-BE49-F238E27FC236}">
                <a16:creationId xmlns:a16="http://schemas.microsoft.com/office/drawing/2014/main" id="{592D653E-F3F2-4A32-9920-662FC4140CCF}"/>
              </a:ext>
            </a:extLst>
          </p:cNvPr>
          <p:cNvSpPr/>
          <p:nvPr/>
        </p:nvSpPr>
        <p:spPr>
          <a:xfrm rot="5556308">
            <a:off x="8187732" y="2609342"/>
            <a:ext cx="4092678" cy="598259"/>
          </a:xfrm>
          <a:prstGeom prst="curvedDownArrow">
            <a:avLst>
              <a:gd name="adj1" fmla="val 25000"/>
              <a:gd name="adj2" fmla="val 50000"/>
              <a:gd name="adj3" fmla="val 51880"/>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HG丸ｺﾞｼｯｸM-PRO" panose="020F0600000000000000" pitchFamily="50" charset="-128"/>
              <a:ea typeface="HG丸ｺﾞｼｯｸM-PRO" panose="020F0600000000000000" pitchFamily="50" charset="-128"/>
            </a:endParaRPr>
          </a:p>
        </p:txBody>
      </p:sp>
      <p:sp>
        <p:nvSpPr>
          <p:cNvPr id="9" name="正方形/長方形 8">
            <a:extLst>
              <a:ext uri="{FF2B5EF4-FFF2-40B4-BE49-F238E27FC236}">
                <a16:creationId xmlns:a16="http://schemas.microsoft.com/office/drawing/2014/main" id="{62C62A41-B39F-4868-988D-189D2D466734}"/>
              </a:ext>
            </a:extLst>
          </p:cNvPr>
          <p:cNvSpPr/>
          <p:nvPr/>
        </p:nvSpPr>
        <p:spPr>
          <a:xfrm>
            <a:off x="1765370" y="540359"/>
            <a:ext cx="8516957" cy="307777"/>
          </a:xfrm>
          <a:prstGeom prst="rect">
            <a:avLst/>
          </a:prstGeom>
          <a:noFill/>
          <a:ln w="28575">
            <a:solidFill>
              <a:srgbClr val="00B050"/>
            </a:solidFill>
          </a:ln>
        </p:spPr>
        <p:txBody>
          <a:bodyPr wrap="square">
            <a:spAutoFit/>
          </a:bodyPr>
          <a:lstStyle/>
          <a:p>
            <a:r>
              <a:rPr lang="ja-JP" altLang="en-US" sz="1400" b="1" u="sng" dirty="0">
                <a:solidFill>
                  <a:srgbClr val="C0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（震度</a:t>
            </a:r>
            <a:r>
              <a:rPr lang="en-US" altLang="ja-JP" sz="1400" b="1" u="sng" dirty="0">
                <a:solidFill>
                  <a:srgbClr val="C0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5(</a:t>
            </a:r>
            <a:r>
              <a:rPr lang="ja-JP" altLang="en-US" sz="1400" b="1" u="sng" dirty="0">
                <a:solidFill>
                  <a:srgbClr val="C0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弱）以上</a:t>
            </a:r>
            <a:r>
              <a:rPr lang="ja-JP" altLang="en-US" sz="1400" dirty="0">
                <a:solidFill>
                  <a:srgbClr val="002060"/>
                </a:solidFill>
                <a:latin typeface="HG丸ｺﾞｼｯｸM-PRO" panose="020F0600000000000000" pitchFamily="50" charset="-128"/>
                <a:ea typeface="HG丸ｺﾞｼｯｸM-PRO" panose="020F0600000000000000" pitchFamily="50" charset="-128"/>
              </a:rPr>
              <a:t>の地震）または（その他の</a:t>
            </a:r>
            <a:r>
              <a:rPr lang="ja-JP" altLang="en-US" sz="1400" b="1" u="sng" dirty="0">
                <a:solidFill>
                  <a:srgbClr val="C0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自然災害</a:t>
            </a:r>
            <a:r>
              <a:rPr lang="ja-JP" altLang="en-US" sz="1400" dirty="0">
                <a:solidFill>
                  <a:srgbClr val="002060"/>
                </a:solidFill>
                <a:latin typeface="HG丸ｺﾞｼｯｸM-PRO" panose="020F0600000000000000" pitchFamily="50" charset="-128"/>
                <a:ea typeface="HG丸ｺﾞｼｯｸM-PRO" panose="020F0600000000000000" pitchFamily="50" charset="-128"/>
              </a:rPr>
              <a:t>及び</a:t>
            </a:r>
            <a:r>
              <a:rPr lang="ja-JP" altLang="en-US" sz="1400" b="1" u="sng" dirty="0">
                <a:solidFill>
                  <a:srgbClr val="C0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事故等</a:t>
            </a:r>
            <a:r>
              <a:rPr lang="ja-JP" altLang="en-US" sz="1400" dirty="0">
                <a:solidFill>
                  <a:srgbClr val="002060"/>
                </a:solidFill>
                <a:latin typeface="HG丸ｺﾞｼｯｸM-PRO" panose="020F0600000000000000" pitchFamily="50" charset="-128"/>
                <a:ea typeface="HG丸ｺﾞｼｯｸM-PRO" panose="020F0600000000000000" pitchFamily="50" charset="-128"/>
              </a:rPr>
              <a:t>により</a:t>
            </a:r>
            <a:r>
              <a:rPr lang="ja-JP" altLang="en-US" sz="1400" b="1" u="sng" dirty="0">
                <a:solidFill>
                  <a:srgbClr val="C0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大規模な断水が発生）</a:t>
            </a:r>
            <a:r>
              <a:rPr lang="ja-JP" altLang="en-US" sz="1400" dirty="0">
                <a:solidFill>
                  <a:srgbClr val="002060"/>
                </a:solidFill>
                <a:latin typeface="HG丸ｺﾞｼｯｸM-PRO" panose="020F0600000000000000" pitchFamily="50" charset="-128"/>
                <a:ea typeface="HG丸ｺﾞｼｯｸM-PRO" panose="020F0600000000000000" pitchFamily="50" charset="-128"/>
              </a:rPr>
              <a:t>した場合</a:t>
            </a:r>
            <a:endParaRPr lang="ja-JP" altLang="en-US" sz="1400" dirty="0">
              <a:latin typeface="HG丸ｺﾞｼｯｸM-PRO" panose="020F0600000000000000" pitchFamily="50" charset="-128"/>
              <a:ea typeface="HG丸ｺﾞｼｯｸM-PRO" panose="020F0600000000000000" pitchFamily="50" charset="-128"/>
            </a:endParaRPr>
          </a:p>
        </p:txBody>
      </p:sp>
      <p:sp>
        <p:nvSpPr>
          <p:cNvPr id="83" name="Rectangle 2">
            <a:extLst>
              <a:ext uri="{FF2B5EF4-FFF2-40B4-BE49-F238E27FC236}">
                <a16:creationId xmlns:a16="http://schemas.microsoft.com/office/drawing/2014/main" id="{E879B66F-9A7A-46A7-B569-5EA0E9434E25}"/>
              </a:ext>
            </a:extLst>
          </p:cNvPr>
          <p:cNvSpPr txBox="1">
            <a:spLocks noChangeArrowheads="1"/>
          </p:cNvSpPr>
          <p:nvPr/>
        </p:nvSpPr>
        <p:spPr>
          <a:xfrm>
            <a:off x="8616280" y="79146"/>
            <a:ext cx="2051720" cy="427038"/>
          </a:xfrm>
          <a:prstGeom prst="rect">
            <a:avLst/>
          </a:prstGeom>
        </p:spPr>
        <p:txBody>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a:defRPr/>
            </a:pPr>
            <a:r>
              <a:rPr lang="en-US" altLang="ja-JP" sz="1200" dirty="0">
                <a:solidFill>
                  <a:schemeClr val="bg2">
                    <a:lumMod val="75000"/>
                  </a:schemeClr>
                </a:solidFill>
                <a:latin typeface="HG丸ｺﾞｼｯｸM-PRO" panose="020F0600000000000000" pitchFamily="50" charset="-128"/>
                <a:ea typeface="HG丸ｺﾞｼｯｸM-PRO" panose="020F0600000000000000" pitchFamily="50" charset="-128"/>
              </a:rPr>
              <a:t>《</a:t>
            </a:r>
            <a:r>
              <a:rPr lang="ja-JP" altLang="en-US" sz="1200" dirty="0">
                <a:solidFill>
                  <a:schemeClr val="bg2">
                    <a:lumMod val="75000"/>
                  </a:schemeClr>
                </a:solidFill>
                <a:latin typeface="HG丸ｺﾞｼｯｸM-PRO" panose="020F0600000000000000" pitchFamily="50" charset="-128"/>
                <a:ea typeface="HG丸ｺﾞｼｯｸM-PRO" panose="020F0600000000000000" pitchFamily="50" charset="-128"/>
              </a:rPr>
              <a:t>手引き </a:t>
            </a:r>
            <a:r>
              <a:rPr lang="en-US" altLang="ja-JP" sz="1200" dirty="0">
                <a:solidFill>
                  <a:schemeClr val="bg2">
                    <a:lumMod val="75000"/>
                  </a:schemeClr>
                </a:solidFill>
                <a:latin typeface="HG丸ｺﾞｼｯｸM-PRO" panose="020F0600000000000000" pitchFamily="50" charset="-128"/>
                <a:ea typeface="HG丸ｺﾞｼｯｸM-PRO" panose="020F0600000000000000" pitchFamily="50" charset="-128"/>
              </a:rPr>
              <a:t>P.3</a:t>
            </a:r>
            <a:r>
              <a:rPr lang="ja-JP" altLang="en-US" sz="1200" dirty="0">
                <a:solidFill>
                  <a:schemeClr val="bg2">
                    <a:lumMod val="75000"/>
                  </a:schemeClr>
                </a:solidFill>
                <a:latin typeface="HG丸ｺﾞｼｯｸM-PRO" panose="020F0600000000000000" pitchFamily="50" charset="-128"/>
                <a:ea typeface="HG丸ｺﾞｼｯｸM-PRO" panose="020F0600000000000000" pitchFamily="50" charset="-128"/>
              </a:rPr>
              <a:t>を一部加筆</a:t>
            </a:r>
            <a:r>
              <a:rPr lang="en-US" altLang="ja-JP" sz="1200" dirty="0">
                <a:solidFill>
                  <a:schemeClr val="bg2">
                    <a:lumMod val="75000"/>
                  </a:schemeClr>
                </a:solidFill>
                <a:latin typeface="HG丸ｺﾞｼｯｸM-PRO" panose="020F0600000000000000" pitchFamily="50" charset="-128"/>
                <a:ea typeface="HG丸ｺﾞｼｯｸM-PRO" panose="020F0600000000000000" pitchFamily="50" charset="-128"/>
              </a:rPr>
              <a:t>》</a:t>
            </a:r>
            <a:r>
              <a:rPr lang="ja-JP" altLang="en-US" sz="1200" dirty="0">
                <a:solidFill>
                  <a:schemeClr val="bg2">
                    <a:lumMod val="75000"/>
                  </a:schemeClr>
                </a:solidFill>
                <a:latin typeface="HG丸ｺﾞｼｯｸM-PRO" panose="020F0600000000000000" pitchFamily="50" charset="-128"/>
                <a:ea typeface="HG丸ｺﾞｼｯｸM-PRO" panose="020F0600000000000000" pitchFamily="50" charset="-128"/>
              </a:rPr>
              <a:t>　</a:t>
            </a:r>
          </a:p>
        </p:txBody>
      </p:sp>
      <p:sp>
        <p:nvSpPr>
          <p:cNvPr id="2253" name="吹き出し: 角を丸めた四角形 2252">
            <a:extLst>
              <a:ext uri="{FF2B5EF4-FFF2-40B4-BE49-F238E27FC236}">
                <a16:creationId xmlns:a16="http://schemas.microsoft.com/office/drawing/2014/main" id="{0733A936-77C0-4AF0-8C30-5BBC38E9E1D8}"/>
              </a:ext>
            </a:extLst>
          </p:cNvPr>
          <p:cNvSpPr/>
          <p:nvPr/>
        </p:nvSpPr>
        <p:spPr>
          <a:xfrm>
            <a:off x="3069306" y="3977588"/>
            <a:ext cx="2765183" cy="1251500"/>
          </a:xfrm>
          <a:prstGeom prst="wedgeRoundRectCallout">
            <a:avLst>
              <a:gd name="adj1" fmla="val 63288"/>
              <a:gd name="adj2" fmla="val 20447"/>
              <a:gd name="adj3" fmla="val 16667"/>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b="1" dirty="0">
              <a:solidFill>
                <a:srgbClr val="FF0066"/>
              </a:solidFill>
              <a:latin typeface="HG丸ｺﾞｼｯｸM-PRO" panose="020F0600000000000000" pitchFamily="50" charset="-128"/>
              <a:ea typeface="HG丸ｺﾞｼｯｸM-PRO" panose="020F0600000000000000" pitchFamily="50" charset="-128"/>
            </a:endParaRPr>
          </a:p>
          <a:p>
            <a:r>
              <a:rPr lang="ja-JP" altLang="en-US" sz="1600" b="1" dirty="0">
                <a:solidFill>
                  <a:srgbClr val="FF0066"/>
                </a:solidFill>
                <a:latin typeface="HG丸ｺﾞｼｯｸM-PRO" panose="020F0600000000000000" pitchFamily="50" charset="-128"/>
                <a:ea typeface="HG丸ｺﾞｼｯｸM-PRO" panose="020F0600000000000000" pitchFamily="50" charset="-128"/>
              </a:rPr>
              <a:t>●水道施設の被害状況</a:t>
            </a:r>
            <a:endParaRPr lang="en-US" altLang="ja-JP" sz="1600" b="1" dirty="0">
              <a:solidFill>
                <a:srgbClr val="FF0066"/>
              </a:solidFill>
              <a:latin typeface="HG丸ｺﾞｼｯｸM-PRO" panose="020F0600000000000000" pitchFamily="50" charset="-128"/>
              <a:ea typeface="HG丸ｺﾞｼｯｸM-PRO" panose="020F0600000000000000" pitchFamily="50" charset="-128"/>
            </a:endParaRPr>
          </a:p>
          <a:p>
            <a:r>
              <a:rPr lang="ja-JP" altLang="en-US" sz="1600" b="1" dirty="0">
                <a:solidFill>
                  <a:srgbClr val="FF0066"/>
                </a:solidFill>
                <a:latin typeface="HG丸ｺﾞｼｯｸM-PRO" panose="020F0600000000000000" pitchFamily="50" charset="-128"/>
                <a:ea typeface="HG丸ｺﾞｼｯｸM-PRO" panose="020F0600000000000000" pitchFamily="50" charset="-128"/>
              </a:rPr>
              <a:t>●応援要請の有無</a:t>
            </a:r>
            <a:endParaRPr lang="en-US" altLang="ja-JP" sz="1600" b="1" dirty="0">
              <a:solidFill>
                <a:srgbClr val="FF0066"/>
              </a:solidFill>
              <a:latin typeface="HG丸ｺﾞｼｯｸM-PRO" panose="020F0600000000000000" pitchFamily="50" charset="-128"/>
              <a:ea typeface="HG丸ｺﾞｼｯｸM-PRO" panose="020F0600000000000000" pitchFamily="50" charset="-128"/>
            </a:endParaRPr>
          </a:p>
          <a:p>
            <a:r>
              <a:rPr lang="ja-JP" altLang="en-US" sz="1200" b="1" dirty="0">
                <a:solidFill>
                  <a:srgbClr val="FF0066"/>
                </a:solidFill>
                <a:latin typeface="HG丸ｺﾞｼｯｸM-PRO" panose="020F0600000000000000" pitchFamily="50" charset="-128"/>
                <a:ea typeface="HG丸ｺﾞｼｯｸM-PRO" panose="020F0600000000000000" pitchFamily="50" charset="-128"/>
              </a:rPr>
              <a:t>　（被害が無い・応援要請が</a:t>
            </a:r>
            <a:endParaRPr lang="en-US" altLang="ja-JP" sz="1200" b="1" dirty="0">
              <a:solidFill>
                <a:srgbClr val="FF0066"/>
              </a:solidFill>
              <a:latin typeface="HG丸ｺﾞｼｯｸM-PRO" panose="020F0600000000000000" pitchFamily="50" charset="-128"/>
              <a:ea typeface="HG丸ｺﾞｼｯｸM-PRO" panose="020F0600000000000000" pitchFamily="50" charset="-128"/>
            </a:endParaRPr>
          </a:p>
          <a:p>
            <a:r>
              <a:rPr lang="ja-JP" altLang="en-US" sz="1200" b="1" dirty="0">
                <a:solidFill>
                  <a:srgbClr val="FF0066"/>
                </a:solidFill>
                <a:latin typeface="HG丸ｺﾞｼｯｸM-PRO" panose="020F0600000000000000" pitchFamily="50" charset="-128"/>
                <a:ea typeface="HG丸ｺﾞｼｯｸM-PRO" panose="020F0600000000000000" pitchFamily="50" charset="-128"/>
              </a:rPr>
              <a:t>　　　　　　　無い場合も同様）</a:t>
            </a:r>
          </a:p>
        </p:txBody>
      </p:sp>
      <p:sp>
        <p:nvSpPr>
          <p:cNvPr id="2265" name="正方形/長方形 2264">
            <a:extLst>
              <a:ext uri="{FF2B5EF4-FFF2-40B4-BE49-F238E27FC236}">
                <a16:creationId xmlns:a16="http://schemas.microsoft.com/office/drawing/2014/main" id="{88D3F723-C584-4AB2-97F4-0778EE62E863}"/>
              </a:ext>
            </a:extLst>
          </p:cNvPr>
          <p:cNvSpPr/>
          <p:nvPr/>
        </p:nvSpPr>
        <p:spPr>
          <a:xfrm>
            <a:off x="3045719" y="3892013"/>
            <a:ext cx="1748409" cy="356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n w="0"/>
                <a:solidFill>
                  <a:srgbClr val="FF0066"/>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r>
              <a:rPr lang="ja-JP" altLang="en-US" sz="1600" b="1" u="sng" dirty="0">
                <a:ln w="0"/>
                <a:solidFill>
                  <a:srgbClr val="FF0066"/>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必ず連絡を！</a:t>
            </a:r>
          </a:p>
        </p:txBody>
      </p:sp>
      <p:sp>
        <p:nvSpPr>
          <p:cNvPr id="87" name="四角形: 角を丸くする 86">
            <a:extLst>
              <a:ext uri="{FF2B5EF4-FFF2-40B4-BE49-F238E27FC236}">
                <a16:creationId xmlns:a16="http://schemas.microsoft.com/office/drawing/2014/main" id="{27B040B9-59CB-422C-8B83-8EBC126CB22F}"/>
              </a:ext>
            </a:extLst>
          </p:cNvPr>
          <p:cNvSpPr/>
          <p:nvPr/>
        </p:nvSpPr>
        <p:spPr>
          <a:xfrm>
            <a:off x="7900734" y="3656908"/>
            <a:ext cx="2648584" cy="721086"/>
          </a:xfrm>
          <a:prstGeom prst="roundRect">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rgbClr val="FF0066"/>
                </a:solidFill>
                <a:latin typeface="HG丸ｺﾞｼｯｸM-PRO" panose="020F0600000000000000" pitchFamily="50" charset="-128"/>
                <a:ea typeface="HG丸ｺﾞｼｯｸM-PRO" panose="020F0600000000000000" pitchFamily="50" charset="-128"/>
              </a:rPr>
              <a:t>※</a:t>
            </a:r>
            <a:r>
              <a:rPr lang="ja-JP" altLang="en-US" sz="1400" dirty="0">
                <a:solidFill>
                  <a:srgbClr val="FF0066"/>
                </a:solidFill>
                <a:latin typeface="HG丸ｺﾞｼｯｸM-PRO" panose="020F0600000000000000" pitchFamily="50" charset="-128"/>
                <a:ea typeface="HG丸ｺﾞｼｯｸM-PRO" panose="020F0600000000000000" pitchFamily="50" charset="-128"/>
              </a:rPr>
              <a:t>被災都府県支部長</a:t>
            </a:r>
            <a:endParaRPr lang="en-US" altLang="ja-JP" sz="1400" dirty="0">
              <a:solidFill>
                <a:srgbClr val="FF0066"/>
              </a:solidFill>
              <a:latin typeface="HG丸ｺﾞｼｯｸM-PRO" panose="020F0600000000000000" pitchFamily="50" charset="-128"/>
              <a:ea typeface="HG丸ｺﾞｼｯｸM-PRO" panose="020F0600000000000000" pitchFamily="50" charset="-128"/>
            </a:endParaRPr>
          </a:p>
          <a:p>
            <a:r>
              <a:rPr lang="ja-JP" altLang="en-US" sz="1400" dirty="0">
                <a:solidFill>
                  <a:srgbClr val="FF0066"/>
                </a:solidFill>
                <a:latin typeface="HG丸ｺﾞｼｯｸM-PRO" panose="020F0600000000000000" pitchFamily="50" charset="-128"/>
                <a:ea typeface="HG丸ｺﾞｼｯｸM-PRO" panose="020F0600000000000000" pitchFamily="50" charset="-128"/>
              </a:rPr>
              <a:t>　等が支部所属正会</a:t>
            </a:r>
            <a:endParaRPr lang="en-US" altLang="ja-JP" sz="1400" dirty="0">
              <a:solidFill>
                <a:srgbClr val="FF0066"/>
              </a:solidFill>
              <a:latin typeface="HG丸ｺﾞｼｯｸM-PRO" panose="020F0600000000000000" pitchFamily="50" charset="-128"/>
              <a:ea typeface="HG丸ｺﾞｼｯｸM-PRO" panose="020F0600000000000000" pitchFamily="50" charset="-128"/>
            </a:endParaRPr>
          </a:p>
          <a:p>
            <a:r>
              <a:rPr lang="ja-JP" altLang="en-US" sz="1400" dirty="0">
                <a:solidFill>
                  <a:srgbClr val="FF0066"/>
                </a:solidFill>
                <a:latin typeface="HG丸ｺﾞｼｯｸM-PRO" panose="020F0600000000000000" pitchFamily="50" charset="-128"/>
                <a:ea typeface="HG丸ｺﾞｼｯｸM-PRO" panose="020F0600000000000000" pitchFamily="50" charset="-128"/>
              </a:rPr>
              <a:t>　員の派遣を決定</a:t>
            </a:r>
          </a:p>
        </p:txBody>
      </p:sp>
      <p:sp>
        <p:nvSpPr>
          <p:cNvPr id="78" name="正方形/長方形 77">
            <a:extLst>
              <a:ext uri="{FF2B5EF4-FFF2-40B4-BE49-F238E27FC236}">
                <a16:creationId xmlns:a16="http://schemas.microsoft.com/office/drawing/2014/main" id="{09368AB5-C4CA-403C-8F25-A13CD10682DF}"/>
              </a:ext>
            </a:extLst>
          </p:cNvPr>
          <p:cNvSpPr/>
          <p:nvPr/>
        </p:nvSpPr>
        <p:spPr>
          <a:xfrm>
            <a:off x="80218" y="35671"/>
            <a:ext cx="1662437" cy="711614"/>
          </a:xfrm>
          <a:prstGeom prst="rect">
            <a:avLst/>
          </a:prstGeom>
          <a:pattFill prst="pct50">
            <a:fgClr>
              <a:srgbClr val="002060"/>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t>重 要</a:t>
            </a:r>
          </a:p>
        </p:txBody>
      </p:sp>
      <p:cxnSp>
        <p:nvCxnSpPr>
          <p:cNvPr id="10" name="直線コネクタ 9">
            <a:extLst>
              <a:ext uri="{FF2B5EF4-FFF2-40B4-BE49-F238E27FC236}">
                <a16:creationId xmlns:a16="http://schemas.microsoft.com/office/drawing/2014/main" id="{497B2FE7-C0ED-4EEE-AEE1-0B253CEDF6FD}"/>
              </a:ext>
            </a:extLst>
          </p:cNvPr>
          <p:cNvCxnSpPr/>
          <p:nvPr/>
        </p:nvCxnSpPr>
        <p:spPr>
          <a:xfrm>
            <a:off x="7623101" y="3556589"/>
            <a:ext cx="0" cy="256905"/>
          </a:xfrm>
          <a:prstGeom prst="line">
            <a:avLst/>
          </a:prstGeom>
          <a:ln w="57150">
            <a:solidFill>
              <a:srgbClr val="FF0066"/>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01878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12</a:t>
            </a:fld>
            <a:endParaRPr kumimoji="1" lang="ja-JP" altLang="en-US" dirty="0"/>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1186070" y="136525"/>
            <a:ext cx="9144000" cy="7116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endParaRPr lang="en-US" altLang="ja-JP" sz="3200" dirty="0">
              <a:solidFill>
                <a:srgbClr val="002060"/>
              </a:solidFill>
            </a:endParaRPr>
          </a:p>
        </p:txBody>
      </p:sp>
      <p:sp>
        <p:nvSpPr>
          <p:cNvPr id="7" name="字幕 2">
            <a:extLst>
              <a:ext uri="{FF2B5EF4-FFF2-40B4-BE49-F238E27FC236}">
                <a16:creationId xmlns:a16="http://schemas.microsoft.com/office/drawing/2014/main" id="{C38D2EEF-D196-48E4-B4A8-ED21AFEB3ECA}"/>
              </a:ext>
            </a:extLst>
          </p:cNvPr>
          <p:cNvSpPr txBox="1">
            <a:spLocks/>
          </p:cNvSpPr>
          <p:nvPr/>
        </p:nvSpPr>
        <p:spPr>
          <a:xfrm>
            <a:off x="1692965" y="61371"/>
            <a:ext cx="8806070" cy="69983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133350" algn="dist">
              <a:lnSpc>
                <a:spcPct val="120000"/>
              </a:lnSpc>
            </a:pPr>
            <a:r>
              <a:rPr lang="ja-JP" altLang="en-US" sz="4000" kern="100" dirty="0">
                <a:solidFill>
                  <a:srgbClr val="002060"/>
                </a:solidFill>
                <a:latin typeface="+mj-ea"/>
                <a:ea typeface="+mj-ea"/>
                <a:cs typeface="Times New Roman" panose="02020603050405020304" pitchFamily="18" charset="0"/>
              </a:rPr>
              <a:t>日本水道協会の応援スキーム②</a:t>
            </a:r>
            <a:endParaRPr lang="en-US" altLang="ja-JP" sz="4000" kern="100" dirty="0">
              <a:solidFill>
                <a:srgbClr val="002060"/>
              </a:solidFill>
              <a:latin typeface="+mj-ea"/>
              <a:ea typeface="+mj-ea"/>
              <a:cs typeface="Times New Roman" panose="02020603050405020304" pitchFamily="18" charset="0"/>
            </a:endParaRPr>
          </a:p>
        </p:txBody>
      </p:sp>
      <p:sp>
        <p:nvSpPr>
          <p:cNvPr id="10" name="正方形/長方形 9">
            <a:extLst>
              <a:ext uri="{FF2B5EF4-FFF2-40B4-BE49-F238E27FC236}">
                <a16:creationId xmlns:a16="http://schemas.microsoft.com/office/drawing/2014/main" id="{B2AF6F52-1868-4646-AA6F-D62E6130A512}"/>
              </a:ext>
            </a:extLst>
          </p:cNvPr>
          <p:cNvSpPr/>
          <p:nvPr/>
        </p:nvSpPr>
        <p:spPr>
          <a:xfrm>
            <a:off x="73387" y="69500"/>
            <a:ext cx="1662437" cy="711614"/>
          </a:xfrm>
          <a:prstGeom prst="rect">
            <a:avLst/>
          </a:prstGeom>
          <a:pattFill prst="pct50">
            <a:fgClr>
              <a:srgbClr val="002060"/>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t>重 要</a:t>
            </a:r>
          </a:p>
        </p:txBody>
      </p:sp>
      <p:sp>
        <p:nvSpPr>
          <p:cNvPr id="11" name="正方形/長方形 10">
            <a:extLst>
              <a:ext uri="{FF2B5EF4-FFF2-40B4-BE49-F238E27FC236}">
                <a16:creationId xmlns:a16="http://schemas.microsoft.com/office/drawing/2014/main" id="{D9CFB81F-A32D-4692-A562-6BD4749EDD19}"/>
              </a:ext>
            </a:extLst>
          </p:cNvPr>
          <p:cNvSpPr/>
          <p:nvPr/>
        </p:nvSpPr>
        <p:spPr>
          <a:xfrm>
            <a:off x="236106" y="923293"/>
            <a:ext cx="2827868" cy="1953901"/>
          </a:xfrm>
          <a:prstGeom prst="rect">
            <a:avLst/>
          </a:prstGeom>
          <a:pattFill prst="pct50">
            <a:fgClr>
              <a:srgbClr val="7030A0"/>
            </a:fgClr>
            <a:bgClr>
              <a:schemeClr val="bg1">
                <a:lumMod val="50000"/>
              </a:schemeClr>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ln w="3175">
                  <a:solidFill>
                    <a:schemeClr val="tx1"/>
                  </a:solidFill>
                </a:ln>
                <a:solidFill>
                  <a:schemeClr val="bg1"/>
                </a:solidFill>
              </a:rPr>
              <a:t>現地調整隊</a:t>
            </a:r>
          </a:p>
        </p:txBody>
      </p:sp>
      <p:sp>
        <p:nvSpPr>
          <p:cNvPr id="12" name="正方形/長方形 11">
            <a:extLst>
              <a:ext uri="{FF2B5EF4-FFF2-40B4-BE49-F238E27FC236}">
                <a16:creationId xmlns:a16="http://schemas.microsoft.com/office/drawing/2014/main" id="{51BEEDFD-421E-4B31-8873-A23220BE0557}"/>
              </a:ext>
            </a:extLst>
          </p:cNvPr>
          <p:cNvSpPr/>
          <p:nvPr/>
        </p:nvSpPr>
        <p:spPr>
          <a:xfrm>
            <a:off x="3149826" y="923293"/>
            <a:ext cx="8806068" cy="1953901"/>
          </a:xfrm>
          <a:prstGeom prst="rect">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002060"/>
                </a:solidFill>
              </a:rPr>
              <a:t>　被災水道事業体における</a:t>
            </a:r>
            <a:r>
              <a:rPr kumimoji="1" lang="ja-JP" altLang="en-US" sz="2000" b="1" u="sng" dirty="0">
                <a:solidFill>
                  <a:srgbClr val="C00000"/>
                </a:solidFill>
              </a:rPr>
              <a:t>応援受け入れ体制の確立に当たり、調整支援が必要となると判断される場合</a:t>
            </a:r>
            <a:r>
              <a:rPr kumimoji="1" lang="ja-JP" altLang="en-US" sz="2000" dirty="0">
                <a:solidFill>
                  <a:srgbClr val="002060"/>
                </a:solidFill>
              </a:rPr>
              <a:t>、被災事業体と協議の上、被災都府県支部長等の決定により</a:t>
            </a:r>
            <a:r>
              <a:rPr kumimoji="1" lang="ja-JP" altLang="en-US" sz="2000" b="1" u="sng" dirty="0">
                <a:solidFill>
                  <a:srgbClr val="C00000"/>
                </a:solidFill>
              </a:rPr>
              <a:t>被災水道事業体へ派遣される調整隊</a:t>
            </a:r>
            <a:r>
              <a:rPr kumimoji="1" lang="ja-JP" altLang="en-US" sz="2000" dirty="0">
                <a:solidFill>
                  <a:srgbClr val="002060"/>
                </a:solidFill>
              </a:rPr>
              <a:t>。</a:t>
            </a:r>
            <a:endParaRPr kumimoji="1" lang="en-US" altLang="ja-JP" sz="2000" dirty="0">
              <a:solidFill>
                <a:srgbClr val="002060"/>
              </a:solidFill>
            </a:endParaRPr>
          </a:p>
          <a:p>
            <a:r>
              <a:rPr lang="ja-JP" altLang="en-US" sz="2000" dirty="0">
                <a:solidFill>
                  <a:srgbClr val="002060"/>
                </a:solidFill>
              </a:rPr>
              <a:t>　なお、被災都府県支部等内において派遣が困難な場合は、被災地方支部長が決定し、さらに、被災地方支部内において派遣が困難な場合は、日本水道協会救援本部が派遣を決定する。</a:t>
            </a:r>
            <a:endParaRPr kumimoji="1" lang="ja-JP" altLang="en-US" sz="2000" dirty="0">
              <a:solidFill>
                <a:srgbClr val="002060"/>
              </a:solidFill>
            </a:endParaRPr>
          </a:p>
        </p:txBody>
      </p:sp>
      <p:sp>
        <p:nvSpPr>
          <p:cNvPr id="13" name="正方形/長方形 12">
            <a:extLst>
              <a:ext uri="{FF2B5EF4-FFF2-40B4-BE49-F238E27FC236}">
                <a16:creationId xmlns:a16="http://schemas.microsoft.com/office/drawing/2014/main" id="{8219E6CA-A9D4-4664-A435-A14139ADAFC1}"/>
              </a:ext>
            </a:extLst>
          </p:cNvPr>
          <p:cNvSpPr/>
          <p:nvPr/>
        </p:nvSpPr>
        <p:spPr>
          <a:xfrm>
            <a:off x="236106" y="2944218"/>
            <a:ext cx="2827868" cy="1953901"/>
          </a:xfrm>
          <a:prstGeom prst="rect">
            <a:avLst/>
          </a:prstGeom>
          <a:pattFill prst="pct50">
            <a:fgClr>
              <a:srgbClr val="0070C0"/>
            </a:fgClr>
            <a:bgClr>
              <a:srgbClr val="3BCCFF"/>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ln w="3175">
                  <a:solidFill>
                    <a:schemeClr val="tx1"/>
                  </a:solidFill>
                </a:ln>
              </a:rPr>
              <a:t>先遣調査隊</a:t>
            </a:r>
          </a:p>
        </p:txBody>
      </p:sp>
      <p:sp>
        <p:nvSpPr>
          <p:cNvPr id="14" name="正方形/長方形 13">
            <a:extLst>
              <a:ext uri="{FF2B5EF4-FFF2-40B4-BE49-F238E27FC236}">
                <a16:creationId xmlns:a16="http://schemas.microsoft.com/office/drawing/2014/main" id="{0E149017-B5A3-4A23-BED0-7BD9990115BE}"/>
              </a:ext>
            </a:extLst>
          </p:cNvPr>
          <p:cNvSpPr/>
          <p:nvPr/>
        </p:nvSpPr>
        <p:spPr>
          <a:xfrm>
            <a:off x="3149826" y="2952348"/>
            <a:ext cx="8806068" cy="1953901"/>
          </a:xfrm>
          <a:prstGeom prst="rect">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002060"/>
                </a:solidFill>
              </a:rPr>
              <a:t>　</a:t>
            </a:r>
            <a:r>
              <a:rPr kumimoji="1" lang="ja-JP" altLang="en-US" sz="2000" b="1" u="sng" dirty="0">
                <a:solidFill>
                  <a:srgbClr val="C00000"/>
                </a:solidFill>
              </a:rPr>
              <a:t>震度６</a:t>
            </a:r>
            <a:r>
              <a:rPr kumimoji="1" lang="en-US" altLang="ja-JP" sz="2000" b="1" u="sng" dirty="0">
                <a:solidFill>
                  <a:srgbClr val="C00000"/>
                </a:solidFill>
              </a:rPr>
              <a:t>(</a:t>
            </a:r>
            <a:r>
              <a:rPr kumimoji="1" lang="ja-JP" altLang="en-US" sz="2000" b="1" u="sng" dirty="0">
                <a:solidFill>
                  <a:srgbClr val="C00000"/>
                </a:solidFill>
              </a:rPr>
              <a:t>強</a:t>
            </a:r>
            <a:r>
              <a:rPr kumimoji="1" lang="en-US" altLang="ja-JP" sz="2000" b="1" u="sng" dirty="0">
                <a:solidFill>
                  <a:srgbClr val="C00000"/>
                </a:solidFill>
              </a:rPr>
              <a:t>)</a:t>
            </a:r>
            <a:r>
              <a:rPr kumimoji="1" lang="ja-JP" altLang="en-US" sz="2000" b="1" u="sng" dirty="0">
                <a:solidFill>
                  <a:srgbClr val="C00000"/>
                </a:solidFill>
              </a:rPr>
              <a:t>以上の地震又はその他の災害・事故等</a:t>
            </a:r>
            <a:r>
              <a:rPr kumimoji="1" lang="ja-JP" altLang="en-US" sz="2000" dirty="0">
                <a:solidFill>
                  <a:srgbClr val="002060"/>
                </a:solidFill>
              </a:rPr>
              <a:t>において、日本水道協会救援本部長が必要と判断した場合、</a:t>
            </a:r>
            <a:r>
              <a:rPr kumimoji="1" lang="ja-JP" altLang="en-US" sz="2000" b="1" u="sng" dirty="0">
                <a:solidFill>
                  <a:srgbClr val="C00000"/>
                </a:solidFill>
              </a:rPr>
              <a:t>日本水道協会救援対策本部から被災水道事業体へ派遣</a:t>
            </a:r>
            <a:r>
              <a:rPr kumimoji="1" lang="ja-JP" altLang="en-US" sz="2000" dirty="0">
                <a:solidFill>
                  <a:srgbClr val="002060"/>
                </a:solidFill>
              </a:rPr>
              <a:t>される調査隊。</a:t>
            </a:r>
            <a:endParaRPr kumimoji="1" lang="en-US" altLang="ja-JP" sz="2000" dirty="0">
              <a:solidFill>
                <a:srgbClr val="002060"/>
              </a:solidFill>
            </a:endParaRPr>
          </a:p>
          <a:p>
            <a:r>
              <a:rPr kumimoji="1" lang="en-US" altLang="ja-JP" sz="2000" dirty="0">
                <a:solidFill>
                  <a:srgbClr val="002060"/>
                </a:solidFill>
              </a:rPr>
              <a:t>(</a:t>
            </a:r>
            <a:r>
              <a:rPr kumimoji="1" lang="ja-JP" altLang="en-US" sz="2000" dirty="0">
                <a:solidFill>
                  <a:srgbClr val="002060"/>
                </a:solidFill>
              </a:rPr>
              <a:t>救援本部からの派遣が困難な場合は地方支部長に依頼）</a:t>
            </a:r>
            <a:endParaRPr kumimoji="1" lang="en-US" altLang="ja-JP" sz="2000" dirty="0">
              <a:solidFill>
                <a:srgbClr val="002060"/>
              </a:solidFill>
            </a:endParaRPr>
          </a:p>
          <a:p>
            <a:r>
              <a:rPr lang="ja-JP" altLang="en-US" sz="2000" dirty="0">
                <a:solidFill>
                  <a:srgbClr val="002060"/>
                </a:solidFill>
              </a:rPr>
              <a:t>　早期に現地の被害状況を把握し、関係者との情報共有を図ることにより、その後の円滑な応援体制の確立に寄与するための役割を担う。</a:t>
            </a:r>
            <a:endParaRPr kumimoji="1" lang="ja-JP" altLang="en-US" sz="2000" dirty="0">
              <a:solidFill>
                <a:srgbClr val="002060"/>
              </a:solidFill>
            </a:endParaRPr>
          </a:p>
        </p:txBody>
      </p:sp>
      <p:sp>
        <p:nvSpPr>
          <p:cNvPr id="15" name="正方形/長方形 14">
            <a:extLst>
              <a:ext uri="{FF2B5EF4-FFF2-40B4-BE49-F238E27FC236}">
                <a16:creationId xmlns:a16="http://schemas.microsoft.com/office/drawing/2014/main" id="{8EDA4CBE-90F5-4A0E-9A1E-06E762C80522}"/>
              </a:ext>
            </a:extLst>
          </p:cNvPr>
          <p:cNvSpPr/>
          <p:nvPr/>
        </p:nvSpPr>
        <p:spPr>
          <a:xfrm>
            <a:off x="236106" y="4965144"/>
            <a:ext cx="2827868" cy="1756332"/>
          </a:xfrm>
          <a:prstGeom prst="rect">
            <a:avLst/>
          </a:prstGeom>
          <a:pattFill prst="pct50">
            <a:fgClr>
              <a:srgbClr val="B9D4ED"/>
            </a:fgClr>
            <a:bgClr>
              <a:schemeClr val="bg1"/>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b="1" dirty="0">
                <a:ln w="3175">
                  <a:solidFill>
                    <a:schemeClr val="tx1"/>
                  </a:solidFill>
                </a:ln>
                <a:solidFill>
                  <a:srgbClr val="002060"/>
                </a:solidFill>
              </a:rPr>
              <a:t>広域調整隊</a:t>
            </a:r>
          </a:p>
        </p:txBody>
      </p:sp>
      <p:sp>
        <p:nvSpPr>
          <p:cNvPr id="16" name="正方形/長方形 15">
            <a:extLst>
              <a:ext uri="{FF2B5EF4-FFF2-40B4-BE49-F238E27FC236}">
                <a16:creationId xmlns:a16="http://schemas.microsoft.com/office/drawing/2014/main" id="{9E3E9AAF-2BD5-421B-8494-B4270645657B}"/>
              </a:ext>
            </a:extLst>
          </p:cNvPr>
          <p:cNvSpPr/>
          <p:nvPr/>
        </p:nvSpPr>
        <p:spPr>
          <a:xfrm>
            <a:off x="3149826" y="4981404"/>
            <a:ext cx="8806068" cy="1740072"/>
          </a:xfrm>
          <a:prstGeom prst="rect">
            <a:avLst/>
          </a:prstGeom>
          <a:solidFill>
            <a:schemeClr val="bg1"/>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rgbClr val="002060"/>
                </a:solidFill>
              </a:rPr>
              <a:t>　地震等緊急時において、</a:t>
            </a:r>
            <a:r>
              <a:rPr kumimoji="1" lang="ja-JP" altLang="en-US" sz="2000" b="1" u="sng" dirty="0">
                <a:solidFill>
                  <a:srgbClr val="C00000"/>
                </a:solidFill>
              </a:rPr>
              <a:t>大規模な応援活動が必要</a:t>
            </a:r>
            <a:r>
              <a:rPr kumimoji="1" lang="ja-JP" altLang="en-US" sz="2000" dirty="0">
                <a:solidFill>
                  <a:srgbClr val="002060"/>
                </a:solidFill>
              </a:rPr>
              <a:t>になると日本水道協会本部長が判断した場合、</a:t>
            </a:r>
            <a:r>
              <a:rPr kumimoji="1" lang="ja-JP" altLang="en-US" sz="2000" b="1" u="sng" dirty="0">
                <a:solidFill>
                  <a:srgbClr val="C00000"/>
                </a:solidFill>
              </a:rPr>
              <a:t>被災地における広域的な応援体制を確立しその活動を補助・調整</a:t>
            </a:r>
            <a:r>
              <a:rPr kumimoji="1" lang="ja-JP" altLang="en-US" sz="2000" dirty="0">
                <a:solidFill>
                  <a:srgbClr val="002060"/>
                </a:solidFill>
              </a:rPr>
              <a:t>するため、日本水道協会救援本部から広域的な連絡調整を行える場所（例：被災地方支部長都市又は被災都府県支部長都市など）に派遣される調整隊</a:t>
            </a:r>
            <a:r>
              <a:rPr lang="ja-JP" altLang="en-US" sz="2000" dirty="0">
                <a:solidFill>
                  <a:srgbClr val="002060"/>
                </a:solidFill>
              </a:rPr>
              <a:t>。</a:t>
            </a:r>
            <a:endParaRPr kumimoji="1" lang="ja-JP" altLang="en-US" sz="2000" dirty="0">
              <a:solidFill>
                <a:srgbClr val="002060"/>
              </a:solidFill>
            </a:endParaRPr>
          </a:p>
        </p:txBody>
      </p:sp>
      <p:sp>
        <p:nvSpPr>
          <p:cNvPr id="17" name="矢印: 上下 16">
            <a:extLst>
              <a:ext uri="{FF2B5EF4-FFF2-40B4-BE49-F238E27FC236}">
                <a16:creationId xmlns:a16="http://schemas.microsoft.com/office/drawing/2014/main" id="{96DA3887-5A46-4AB6-AC66-C8BD19F45FA7}"/>
              </a:ext>
            </a:extLst>
          </p:cNvPr>
          <p:cNvSpPr/>
          <p:nvPr/>
        </p:nvSpPr>
        <p:spPr>
          <a:xfrm>
            <a:off x="1168033" y="2235912"/>
            <a:ext cx="1066800" cy="1290694"/>
          </a:xfrm>
          <a:prstGeom prst="upDownArrow">
            <a:avLst/>
          </a:prstGeom>
          <a:solidFill>
            <a:schemeClr val="bg1"/>
          </a:solidFill>
          <a:ln>
            <a:solidFill>
              <a:schemeClr val="tx1"/>
            </a:solidFill>
          </a:ln>
          <a:effectLst>
            <a:outerShdw blurRad="50800" dist="38100" dir="2700000" sx="99000" sy="99000" algn="tl" rotWithShape="0">
              <a:prstClr val="black">
                <a:alpha val="40000"/>
              </a:prstClr>
            </a:outerShdw>
          </a:effectLst>
          <a:scene3d>
            <a:camera prst="orthographicFront"/>
            <a:lightRig rig="threePt" dir="t"/>
          </a:scene3d>
          <a:sp3d>
            <a:bevelT w="31750" h="317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C00000"/>
                </a:solidFill>
              </a:rPr>
              <a:t>連携</a:t>
            </a:r>
          </a:p>
        </p:txBody>
      </p:sp>
      <p:sp>
        <p:nvSpPr>
          <p:cNvPr id="18" name="正方形/長方形 17">
            <a:extLst>
              <a:ext uri="{FF2B5EF4-FFF2-40B4-BE49-F238E27FC236}">
                <a16:creationId xmlns:a16="http://schemas.microsoft.com/office/drawing/2014/main" id="{D268DC65-88AF-46C4-86AD-E946A6FA8E6A}"/>
              </a:ext>
            </a:extLst>
          </p:cNvPr>
          <p:cNvSpPr/>
          <p:nvPr/>
        </p:nvSpPr>
        <p:spPr>
          <a:xfrm>
            <a:off x="84780" y="4453467"/>
            <a:ext cx="3233307" cy="444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t>(</a:t>
            </a:r>
            <a:r>
              <a:rPr kumimoji="1" lang="ja-JP" altLang="en-US" sz="2000" b="1" dirty="0"/>
              <a:t>日本水道協会救援本部）</a:t>
            </a:r>
          </a:p>
        </p:txBody>
      </p:sp>
      <p:sp>
        <p:nvSpPr>
          <p:cNvPr id="19" name="正方形/長方形 18">
            <a:extLst>
              <a:ext uri="{FF2B5EF4-FFF2-40B4-BE49-F238E27FC236}">
                <a16:creationId xmlns:a16="http://schemas.microsoft.com/office/drawing/2014/main" id="{EB9EEF5C-8B3D-4383-8BA4-C87921BC6A61}"/>
              </a:ext>
            </a:extLst>
          </p:cNvPr>
          <p:cNvSpPr/>
          <p:nvPr/>
        </p:nvSpPr>
        <p:spPr>
          <a:xfrm>
            <a:off x="119171" y="6276823"/>
            <a:ext cx="3233307" cy="444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002060"/>
                </a:solidFill>
              </a:rPr>
              <a:t>(</a:t>
            </a:r>
            <a:r>
              <a:rPr kumimoji="1" lang="ja-JP" altLang="en-US" sz="2000" b="1" dirty="0">
                <a:solidFill>
                  <a:srgbClr val="002060"/>
                </a:solidFill>
              </a:rPr>
              <a:t>日本水道協会救援本部）</a:t>
            </a:r>
          </a:p>
        </p:txBody>
      </p:sp>
    </p:spTree>
    <p:extLst>
      <p:ext uri="{BB962C8B-B14F-4D97-AF65-F5344CB8AC3E}">
        <p14:creationId xmlns:p14="http://schemas.microsoft.com/office/powerpoint/2010/main" val="4253798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矢印: 五方向 10">
            <a:extLst>
              <a:ext uri="{FF2B5EF4-FFF2-40B4-BE49-F238E27FC236}">
                <a16:creationId xmlns:a16="http://schemas.microsoft.com/office/drawing/2014/main" id="{9A34D457-055C-4973-8877-4FCA57FE7C46}"/>
              </a:ext>
            </a:extLst>
          </p:cNvPr>
          <p:cNvSpPr/>
          <p:nvPr/>
        </p:nvSpPr>
        <p:spPr>
          <a:xfrm>
            <a:off x="5870474" y="1130215"/>
            <a:ext cx="1028082" cy="5106818"/>
          </a:xfrm>
          <a:prstGeom prst="homePlate">
            <a:avLst/>
          </a:prstGeom>
          <a:pattFill prst="pct50">
            <a:fgClr>
              <a:srgbClr val="FFFF66"/>
            </a:fgClr>
            <a:bgClr>
              <a:srgbClr val="FF0000"/>
            </a:bgClr>
          </a:pattFill>
          <a:ln>
            <a:solidFill>
              <a:schemeClr val="accent4">
                <a:lumMod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n>
                  <a:solidFill>
                    <a:sysClr val="windowText" lastClr="000000"/>
                  </a:solidFill>
                </a:ln>
                <a:solidFill>
                  <a:srgbClr val="FCE6E0"/>
                </a:solidFill>
                <a:effectLst>
                  <a:outerShdw blurRad="38100" dist="38100" dir="2700000" algn="tl">
                    <a:srgbClr val="000000">
                      <a:alpha val="43137"/>
                    </a:srgbClr>
                  </a:outerShdw>
                </a:effectLst>
              </a:rPr>
              <a:t>災害時</a:t>
            </a:r>
            <a:endParaRPr kumimoji="1" lang="en-US" altLang="ja-JP" sz="2800" b="1" dirty="0">
              <a:ln>
                <a:solidFill>
                  <a:sysClr val="windowText" lastClr="000000"/>
                </a:solidFill>
              </a:ln>
              <a:solidFill>
                <a:srgbClr val="FCE6E0"/>
              </a:solidFill>
              <a:effectLst>
                <a:outerShdw blurRad="38100" dist="38100" dir="2700000" algn="tl">
                  <a:srgbClr val="000000">
                    <a:alpha val="43137"/>
                  </a:srgbClr>
                </a:outerShdw>
              </a:effectLst>
            </a:endParaRPr>
          </a:p>
          <a:p>
            <a:pPr algn="ctr"/>
            <a:r>
              <a:rPr kumimoji="1" lang="ja-JP" altLang="en-US" sz="2800" b="1" dirty="0">
                <a:ln>
                  <a:solidFill>
                    <a:sysClr val="windowText" lastClr="000000"/>
                  </a:solidFill>
                </a:ln>
                <a:solidFill>
                  <a:srgbClr val="FCE6E0"/>
                </a:solidFill>
                <a:effectLst>
                  <a:outerShdw blurRad="38100" dist="38100" dir="2700000" algn="tl">
                    <a:srgbClr val="000000">
                      <a:alpha val="43137"/>
                    </a:srgbClr>
                  </a:outerShdw>
                </a:effectLst>
              </a:rPr>
              <a:t>に</a:t>
            </a:r>
            <a:endParaRPr kumimoji="1" lang="en-US" altLang="ja-JP" sz="2800" b="1" dirty="0">
              <a:ln>
                <a:solidFill>
                  <a:sysClr val="windowText" lastClr="000000"/>
                </a:solidFill>
              </a:ln>
              <a:solidFill>
                <a:srgbClr val="FCE6E0"/>
              </a:solidFill>
              <a:effectLst>
                <a:outerShdw blurRad="38100" dist="38100" dir="2700000" algn="tl">
                  <a:srgbClr val="000000">
                    <a:alpha val="43137"/>
                  </a:srgbClr>
                </a:outerShdw>
              </a:effectLst>
            </a:endParaRPr>
          </a:p>
          <a:p>
            <a:pPr algn="ctr"/>
            <a:r>
              <a:rPr kumimoji="1" lang="ja-JP" altLang="en-US" sz="2800" b="1" dirty="0">
                <a:ln>
                  <a:solidFill>
                    <a:sysClr val="windowText" lastClr="000000"/>
                  </a:solidFill>
                </a:ln>
                <a:solidFill>
                  <a:srgbClr val="FCE6E0"/>
                </a:solidFill>
                <a:effectLst>
                  <a:outerShdw blurRad="38100" dist="38100" dir="2700000" algn="tl">
                    <a:srgbClr val="000000">
                      <a:alpha val="43137"/>
                    </a:srgbClr>
                  </a:outerShdw>
                </a:effectLst>
              </a:rPr>
              <a:t>備</a:t>
            </a:r>
            <a:endParaRPr kumimoji="1" lang="en-US" altLang="ja-JP" sz="2800" b="1" dirty="0">
              <a:ln>
                <a:solidFill>
                  <a:sysClr val="windowText" lastClr="000000"/>
                </a:solidFill>
              </a:ln>
              <a:solidFill>
                <a:srgbClr val="FCE6E0"/>
              </a:solidFill>
              <a:effectLst>
                <a:outerShdw blurRad="38100" dist="38100" dir="2700000" algn="tl">
                  <a:srgbClr val="000000">
                    <a:alpha val="43137"/>
                  </a:srgbClr>
                </a:outerShdw>
              </a:effectLst>
            </a:endParaRPr>
          </a:p>
          <a:p>
            <a:pPr algn="ctr"/>
            <a:r>
              <a:rPr kumimoji="1" lang="ja-JP" altLang="en-US" sz="2800" b="1" dirty="0">
                <a:ln>
                  <a:solidFill>
                    <a:sysClr val="windowText" lastClr="000000"/>
                  </a:solidFill>
                </a:ln>
                <a:solidFill>
                  <a:srgbClr val="FCE6E0"/>
                </a:solidFill>
                <a:effectLst>
                  <a:outerShdw blurRad="38100" dist="38100" dir="2700000" algn="tl">
                    <a:srgbClr val="000000">
                      <a:alpha val="43137"/>
                    </a:srgbClr>
                  </a:outerShdw>
                </a:effectLst>
              </a:rPr>
              <a:t>え</a:t>
            </a:r>
            <a:endParaRPr kumimoji="1" lang="en-US" altLang="ja-JP" sz="2800" b="1" dirty="0">
              <a:ln>
                <a:solidFill>
                  <a:sysClr val="windowText" lastClr="000000"/>
                </a:solidFill>
              </a:ln>
              <a:solidFill>
                <a:srgbClr val="FCE6E0"/>
              </a:solidFill>
              <a:effectLst>
                <a:outerShdw blurRad="38100" dist="38100" dir="2700000" algn="tl">
                  <a:srgbClr val="000000">
                    <a:alpha val="43137"/>
                  </a:srgbClr>
                </a:outerShdw>
              </a:effectLst>
            </a:endParaRPr>
          </a:p>
          <a:p>
            <a:pPr algn="ctr"/>
            <a:r>
              <a:rPr kumimoji="1" lang="ja-JP" altLang="en-US" sz="2800" b="1" dirty="0">
                <a:ln>
                  <a:solidFill>
                    <a:sysClr val="windowText" lastClr="000000"/>
                  </a:solidFill>
                </a:ln>
                <a:solidFill>
                  <a:srgbClr val="FCE6E0"/>
                </a:solidFill>
                <a:effectLst>
                  <a:outerShdw blurRad="38100" dist="38100" dir="2700000" algn="tl">
                    <a:srgbClr val="000000">
                      <a:alpha val="43137"/>
                    </a:srgbClr>
                  </a:outerShdw>
                </a:effectLst>
              </a:rPr>
              <a:t>整</a:t>
            </a:r>
            <a:endParaRPr kumimoji="1" lang="en-US" altLang="ja-JP" sz="2800" b="1" dirty="0">
              <a:ln>
                <a:solidFill>
                  <a:sysClr val="windowText" lastClr="000000"/>
                </a:solidFill>
              </a:ln>
              <a:solidFill>
                <a:srgbClr val="FCE6E0"/>
              </a:solidFill>
              <a:effectLst>
                <a:outerShdw blurRad="38100" dist="38100" dir="2700000" algn="tl">
                  <a:srgbClr val="000000">
                    <a:alpha val="43137"/>
                  </a:srgbClr>
                </a:outerShdw>
              </a:effectLst>
            </a:endParaRPr>
          </a:p>
          <a:p>
            <a:pPr algn="ctr"/>
            <a:r>
              <a:rPr kumimoji="1" lang="ja-JP" altLang="en-US" sz="2800" b="1" dirty="0">
                <a:ln>
                  <a:solidFill>
                    <a:sysClr val="windowText" lastClr="000000"/>
                  </a:solidFill>
                </a:ln>
                <a:solidFill>
                  <a:srgbClr val="FCE6E0"/>
                </a:solidFill>
                <a:effectLst>
                  <a:outerShdw blurRad="38100" dist="38100" dir="2700000" algn="tl">
                    <a:srgbClr val="000000">
                      <a:alpha val="43137"/>
                    </a:srgbClr>
                  </a:outerShdw>
                </a:effectLst>
              </a:rPr>
              <a:t>理</a:t>
            </a:r>
            <a:endParaRPr kumimoji="1" lang="en-US" altLang="ja-JP" sz="2800" b="1" dirty="0">
              <a:ln>
                <a:solidFill>
                  <a:sysClr val="windowText" lastClr="000000"/>
                </a:solidFill>
              </a:ln>
              <a:solidFill>
                <a:srgbClr val="FCE6E0"/>
              </a:solidFill>
              <a:effectLst>
                <a:outerShdw blurRad="38100" dist="38100" dir="2700000" algn="tl">
                  <a:srgbClr val="000000">
                    <a:alpha val="43137"/>
                  </a:srgbClr>
                </a:outerShdw>
              </a:effectLst>
            </a:endParaRPr>
          </a:p>
          <a:p>
            <a:pPr algn="ctr"/>
            <a:r>
              <a:rPr kumimoji="1" lang="ja-JP" altLang="en-US" sz="2800" b="1" dirty="0">
                <a:ln>
                  <a:solidFill>
                    <a:sysClr val="windowText" lastClr="000000"/>
                  </a:solidFill>
                </a:ln>
                <a:solidFill>
                  <a:srgbClr val="FCE6E0"/>
                </a:solidFill>
                <a:effectLst>
                  <a:outerShdw blurRad="38100" dist="38100" dir="2700000" algn="tl">
                    <a:srgbClr val="000000">
                      <a:alpha val="43137"/>
                    </a:srgbClr>
                  </a:outerShdw>
                </a:effectLst>
              </a:rPr>
              <a:t>す</a:t>
            </a:r>
            <a:endParaRPr kumimoji="1" lang="en-US" altLang="ja-JP" sz="2800" b="1" dirty="0">
              <a:ln>
                <a:solidFill>
                  <a:sysClr val="windowText" lastClr="000000"/>
                </a:solidFill>
              </a:ln>
              <a:solidFill>
                <a:srgbClr val="FCE6E0"/>
              </a:solidFill>
              <a:effectLst>
                <a:outerShdw blurRad="38100" dist="38100" dir="2700000" algn="tl">
                  <a:srgbClr val="000000">
                    <a:alpha val="43137"/>
                  </a:srgbClr>
                </a:outerShdw>
              </a:effectLst>
            </a:endParaRPr>
          </a:p>
          <a:p>
            <a:pPr algn="ctr"/>
            <a:r>
              <a:rPr kumimoji="1" lang="ja-JP" altLang="en-US" sz="2800" b="1" dirty="0">
                <a:ln>
                  <a:solidFill>
                    <a:sysClr val="windowText" lastClr="000000"/>
                  </a:solidFill>
                </a:ln>
                <a:solidFill>
                  <a:srgbClr val="FCE6E0"/>
                </a:solidFill>
                <a:effectLst>
                  <a:outerShdw blurRad="38100" dist="38100" dir="2700000" algn="tl">
                    <a:srgbClr val="000000">
                      <a:alpha val="43137"/>
                    </a:srgbClr>
                  </a:outerShdw>
                </a:effectLst>
              </a:rPr>
              <a:t>る</a:t>
            </a:r>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13</a:t>
            </a:fld>
            <a:endParaRPr kumimoji="1" lang="ja-JP" altLang="en-US"/>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3336254" y="-18772"/>
            <a:ext cx="5519491" cy="7116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u="sng" dirty="0">
                <a:solidFill>
                  <a:srgbClr val="002060"/>
                </a:solidFill>
              </a:rPr>
              <a:t>情報連絡体制の確立</a:t>
            </a:r>
            <a:endParaRPr lang="en-US" altLang="ja-JP" sz="3200" u="sng" dirty="0">
              <a:solidFill>
                <a:srgbClr val="002060"/>
              </a:solidFill>
            </a:endParaRPr>
          </a:p>
        </p:txBody>
      </p:sp>
      <p:pic>
        <p:nvPicPr>
          <p:cNvPr id="8" name="図 7">
            <a:extLst>
              <a:ext uri="{FF2B5EF4-FFF2-40B4-BE49-F238E27FC236}">
                <a16:creationId xmlns:a16="http://schemas.microsoft.com/office/drawing/2014/main" id="{352B702C-7A54-4746-81D5-23E0DD635887}"/>
              </a:ext>
            </a:extLst>
          </p:cNvPr>
          <p:cNvPicPr preferRelativeResize="0">
            <a:picLocks noChangeArrowheads="1"/>
          </p:cNvPicPr>
          <p:nvPr/>
        </p:nvPicPr>
        <p:blipFill rotWithShape="1">
          <a:blip r:embed="rId3">
            <a:lum/>
            <a:extLst>
              <a:ext uri="{28A0092B-C50C-407E-A947-70E740481C1C}">
                <a14:useLocalDpi xmlns:a14="http://schemas.microsoft.com/office/drawing/2010/main" val="0"/>
              </a:ext>
            </a:extLst>
          </a:blip>
          <a:srcRect l="864" t="10904" r="463" b="26482"/>
          <a:stretch/>
        </p:blipFill>
        <p:spPr bwMode="auto">
          <a:xfrm>
            <a:off x="325340" y="683048"/>
            <a:ext cx="5400000" cy="5961372"/>
          </a:xfrm>
          <a:prstGeom prst="rect">
            <a:avLst/>
          </a:prstGeom>
          <a:noFill/>
          <a:ln>
            <a:solidFill>
              <a:schemeClr val="bg1">
                <a:lumMod val="85000"/>
              </a:schemeClr>
            </a:solidFill>
          </a:ln>
          <a:effectLst/>
          <a:extLst>
            <a:ext uri="{909E8E84-426E-40DD-AFC4-6F175D3DCCD1}">
              <a14:hiddenFill xmlns:a14="http://schemas.microsoft.com/office/drawing/2010/main">
                <a:solidFill>
                  <a:srgbClr val="FFFFFF"/>
                </a:solidFill>
              </a14:hiddenFill>
            </a:ext>
          </a:extLst>
        </p:spPr>
      </p:pic>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3" name="矢印: 右 2">
            <a:extLst>
              <a:ext uri="{FF2B5EF4-FFF2-40B4-BE49-F238E27FC236}">
                <a16:creationId xmlns:a16="http://schemas.microsoft.com/office/drawing/2014/main" id="{5B38510F-13FA-45C1-9BC6-9AB1577DFF30}"/>
              </a:ext>
            </a:extLst>
          </p:cNvPr>
          <p:cNvSpPr/>
          <p:nvPr/>
        </p:nvSpPr>
        <p:spPr>
          <a:xfrm>
            <a:off x="2152555" y="2913068"/>
            <a:ext cx="1368000" cy="649887"/>
          </a:xfrm>
          <a:prstGeom prst="rightArrow">
            <a:avLst/>
          </a:prstGeom>
          <a:pattFill prst="pct50">
            <a:fgClr>
              <a:srgbClr val="820000"/>
            </a:fgClr>
            <a:bgClr>
              <a:srgbClr val="FF0000"/>
            </a:bgClr>
          </a:pattFill>
          <a:ln w="28575">
            <a:solidFill>
              <a:schemeClr val="tx1"/>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ln>
                  <a:solidFill>
                    <a:schemeClr val="tx1"/>
                  </a:solidFill>
                </a:ln>
              </a:rPr>
              <a:t>ルール化</a:t>
            </a:r>
          </a:p>
        </p:txBody>
      </p:sp>
      <p:sp>
        <p:nvSpPr>
          <p:cNvPr id="12" name="矢印: 右 11">
            <a:extLst>
              <a:ext uri="{FF2B5EF4-FFF2-40B4-BE49-F238E27FC236}">
                <a16:creationId xmlns:a16="http://schemas.microsoft.com/office/drawing/2014/main" id="{FFF1DA5E-3456-456E-8A8E-253E3EAB9DFA}"/>
              </a:ext>
            </a:extLst>
          </p:cNvPr>
          <p:cNvSpPr/>
          <p:nvPr/>
        </p:nvSpPr>
        <p:spPr>
          <a:xfrm>
            <a:off x="2152555" y="4766675"/>
            <a:ext cx="1368000" cy="649887"/>
          </a:xfrm>
          <a:prstGeom prst="rightArrow">
            <a:avLst/>
          </a:prstGeom>
          <a:pattFill prst="pct50">
            <a:fgClr>
              <a:srgbClr val="820000"/>
            </a:fgClr>
            <a:bgClr>
              <a:srgbClr val="FF0000"/>
            </a:bgClr>
          </a:pattFill>
          <a:ln w="28575">
            <a:solidFill>
              <a:schemeClr val="tx1"/>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n>
                  <a:solidFill>
                    <a:schemeClr val="tx1"/>
                  </a:solidFill>
                </a:ln>
              </a:rPr>
              <a:t>ルール化</a:t>
            </a:r>
          </a:p>
        </p:txBody>
      </p:sp>
      <p:sp>
        <p:nvSpPr>
          <p:cNvPr id="7" name="正方形/長方形 6">
            <a:extLst>
              <a:ext uri="{FF2B5EF4-FFF2-40B4-BE49-F238E27FC236}">
                <a16:creationId xmlns:a16="http://schemas.microsoft.com/office/drawing/2014/main" id="{DAA747ED-00F1-4EF2-9FA8-96884CDF64F1}"/>
              </a:ext>
            </a:extLst>
          </p:cNvPr>
          <p:cNvSpPr/>
          <p:nvPr/>
        </p:nvSpPr>
        <p:spPr>
          <a:xfrm>
            <a:off x="7132540" y="6425969"/>
            <a:ext cx="4392000" cy="252000"/>
          </a:xfrm>
          <a:prstGeom prst="rect">
            <a:avLst/>
          </a:prstGeom>
          <a:pattFill prst="pct25">
            <a:fgClr>
              <a:schemeClr val="accent5">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rgbClr val="002060"/>
                </a:solidFill>
              </a:rPr>
              <a:t>厚労省：新型インフルエンザ対策マニュアル策定指針　</a:t>
            </a:r>
            <a:r>
              <a:rPr kumimoji="1" lang="en-US" altLang="ja-JP" sz="1200" dirty="0">
                <a:solidFill>
                  <a:srgbClr val="002060"/>
                </a:solidFill>
              </a:rPr>
              <a:t>Ⅱ-13</a:t>
            </a:r>
            <a:endParaRPr kumimoji="1" lang="ja-JP" altLang="en-US" sz="1200" dirty="0">
              <a:solidFill>
                <a:srgbClr val="002060"/>
              </a:solidFill>
            </a:endParaRPr>
          </a:p>
        </p:txBody>
      </p:sp>
      <p:pic>
        <p:nvPicPr>
          <p:cNvPr id="10" name="図 9">
            <a:extLst>
              <a:ext uri="{FF2B5EF4-FFF2-40B4-BE49-F238E27FC236}">
                <a16:creationId xmlns:a16="http://schemas.microsoft.com/office/drawing/2014/main" id="{88BCDEB4-3D0A-40DC-85AF-23907C7086C4}"/>
              </a:ext>
            </a:extLst>
          </p:cNvPr>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9314" t="1243" r="1099" b="1157"/>
          <a:stretch/>
        </p:blipFill>
        <p:spPr bwMode="auto">
          <a:xfrm>
            <a:off x="7078540" y="590596"/>
            <a:ext cx="4500000" cy="581864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a:extLst/>
        </p:spPr>
      </p:pic>
      <p:sp>
        <p:nvSpPr>
          <p:cNvPr id="13" name="フローチャート: 処理 12">
            <a:extLst>
              <a:ext uri="{FF2B5EF4-FFF2-40B4-BE49-F238E27FC236}">
                <a16:creationId xmlns:a16="http://schemas.microsoft.com/office/drawing/2014/main" id="{F6C43846-C9E6-41E0-8BCE-CE7964564324}"/>
              </a:ext>
            </a:extLst>
          </p:cNvPr>
          <p:cNvSpPr/>
          <p:nvPr/>
        </p:nvSpPr>
        <p:spPr>
          <a:xfrm rot="20760000">
            <a:off x="7007538" y="2855785"/>
            <a:ext cx="5306240" cy="1003757"/>
          </a:xfrm>
          <a:prstGeom prst="flowChartProcess">
            <a:avLst/>
          </a:prstGeom>
          <a:noFill/>
          <a:ln>
            <a:noFill/>
          </a:ln>
          <a:effectLst>
            <a:glow rad="139700">
              <a:srgbClr val="FF0000">
                <a:alpha val="40000"/>
              </a:srgbClr>
            </a:glow>
            <a:outerShdw blurRad="50800" dist="38100" dir="2700000" algn="tl" rotWithShape="0">
              <a:srgbClr val="FFF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i="1" dirty="0">
                <a:solidFill>
                  <a:srgbClr val="C00000"/>
                </a:solidFill>
                <a:effectLst>
                  <a:outerShdw blurRad="38100" dist="38100" dir="2700000" algn="tl">
                    <a:srgbClr val="000000">
                      <a:alpha val="43137"/>
                    </a:srgbClr>
                  </a:outerShdw>
                </a:effectLst>
              </a:rPr>
              <a:t>全ての支援は</a:t>
            </a:r>
            <a:endParaRPr lang="en-US" altLang="ja-JP" sz="3200" b="1" i="1" dirty="0">
              <a:solidFill>
                <a:srgbClr val="C00000"/>
              </a:solidFill>
              <a:effectLst>
                <a:outerShdw blurRad="38100" dist="38100" dir="2700000" algn="tl">
                  <a:srgbClr val="000000">
                    <a:alpha val="43137"/>
                  </a:srgbClr>
                </a:outerShdw>
              </a:effectLst>
            </a:endParaRPr>
          </a:p>
          <a:p>
            <a:pPr algn="ctr"/>
            <a:r>
              <a:rPr lang="ja-JP" altLang="en-US" sz="3200" b="1" i="1" dirty="0">
                <a:solidFill>
                  <a:srgbClr val="C00000"/>
                </a:solidFill>
                <a:effectLst>
                  <a:outerShdw blurRad="38100" dist="38100" dir="2700000" algn="tl">
                    <a:srgbClr val="000000">
                      <a:alpha val="43137"/>
                    </a:srgbClr>
                  </a:outerShdw>
                </a:effectLst>
              </a:rPr>
              <a:t>情報連絡の 徹 底 か ら！</a:t>
            </a:r>
            <a:endParaRPr kumimoji="1" lang="ja-JP" altLang="en-US" sz="3200" b="1" i="1" dirty="0">
              <a:solidFill>
                <a:srgbClr val="C00000"/>
              </a:solidFill>
              <a:effectLst>
                <a:outerShdw blurRad="38100" dist="38100" dir="2700000" algn="tl">
                  <a:srgbClr val="000000">
                    <a:alpha val="43137"/>
                  </a:srgbClr>
                </a:outerShdw>
              </a:effectLst>
            </a:endParaRPr>
          </a:p>
        </p:txBody>
      </p:sp>
      <p:sp>
        <p:nvSpPr>
          <p:cNvPr id="2" name="フローチャート: 処理 1">
            <a:extLst>
              <a:ext uri="{FF2B5EF4-FFF2-40B4-BE49-F238E27FC236}">
                <a16:creationId xmlns:a16="http://schemas.microsoft.com/office/drawing/2014/main" id="{2D675518-93CC-4E16-BBA0-9DA96B9A2246}"/>
              </a:ext>
            </a:extLst>
          </p:cNvPr>
          <p:cNvSpPr/>
          <p:nvPr/>
        </p:nvSpPr>
        <p:spPr>
          <a:xfrm rot="20786063">
            <a:off x="6760204" y="2030721"/>
            <a:ext cx="5554548" cy="1015636"/>
          </a:xfrm>
          <a:prstGeom prst="flowChartProcess">
            <a:avLst/>
          </a:prstGeom>
          <a:noFill/>
          <a:ln>
            <a:noFill/>
          </a:ln>
          <a:effectLst>
            <a:glow rad="139700">
              <a:srgbClr val="FF0000">
                <a:alpha val="40000"/>
              </a:srgbClr>
            </a:glow>
            <a:outerShdw blurRad="50800" dist="38100" dir="2700000" algn="tl" rotWithShape="0">
              <a:srgbClr val="FFF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ja-JP" altLang="en-US" sz="3200" b="1" i="1" dirty="0">
                <a:solidFill>
                  <a:srgbClr val="C00000"/>
                </a:solidFill>
                <a:effectLst>
                  <a:outerShdw blurRad="38100" dist="38100" dir="2700000" algn="tl">
                    <a:srgbClr val="000000">
                      <a:alpha val="43137"/>
                    </a:srgbClr>
                  </a:outerShdw>
                </a:effectLst>
              </a:rPr>
              <a:t>震度５弱以上！風水害など！</a:t>
            </a:r>
          </a:p>
        </p:txBody>
      </p:sp>
      <p:sp>
        <p:nvSpPr>
          <p:cNvPr id="14" name="正方形/長方形 13">
            <a:extLst>
              <a:ext uri="{FF2B5EF4-FFF2-40B4-BE49-F238E27FC236}">
                <a16:creationId xmlns:a16="http://schemas.microsoft.com/office/drawing/2014/main" id="{EA832D60-4059-4411-9869-263FFC3ABDEF}"/>
              </a:ext>
            </a:extLst>
          </p:cNvPr>
          <p:cNvSpPr/>
          <p:nvPr/>
        </p:nvSpPr>
        <p:spPr>
          <a:xfrm>
            <a:off x="908193" y="6637737"/>
            <a:ext cx="4392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rgbClr val="002060"/>
                </a:solidFill>
              </a:rPr>
              <a:t>※</a:t>
            </a:r>
            <a:r>
              <a:rPr kumimoji="1" lang="ja-JP" altLang="en-US" sz="1400" b="1" dirty="0">
                <a:solidFill>
                  <a:srgbClr val="002060"/>
                </a:solidFill>
              </a:rPr>
              <a:t>このポスター素材は日水協</a:t>
            </a:r>
            <a:r>
              <a:rPr kumimoji="1" lang="en-US" altLang="ja-JP" sz="1400" b="1" dirty="0">
                <a:solidFill>
                  <a:srgbClr val="002060"/>
                </a:solidFill>
              </a:rPr>
              <a:t>HP</a:t>
            </a:r>
            <a:r>
              <a:rPr kumimoji="1" lang="ja-JP" altLang="en-US" sz="1400" b="1" dirty="0">
                <a:solidFill>
                  <a:srgbClr val="002060"/>
                </a:solidFill>
              </a:rPr>
              <a:t>上で提供しています。</a:t>
            </a:r>
          </a:p>
        </p:txBody>
      </p:sp>
      <p:sp>
        <p:nvSpPr>
          <p:cNvPr id="15" name="正方形/長方形 14">
            <a:extLst>
              <a:ext uri="{FF2B5EF4-FFF2-40B4-BE49-F238E27FC236}">
                <a16:creationId xmlns:a16="http://schemas.microsoft.com/office/drawing/2014/main" id="{5F8BC0F6-B783-4873-A0E7-F43566440F31}"/>
              </a:ext>
            </a:extLst>
          </p:cNvPr>
          <p:cNvSpPr/>
          <p:nvPr/>
        </p:nvSpPr>
        <p:spPr>
          <a:xfrm>
            <a:off x="76975" y="0"/>
            <a:ext cx="1662437" cy="711614"/>
          </a:xfrm>
          <a:prstGeom prst="rect">
            <a:avLst/>
          </a:prstGeom>
          <a:pattFill prst="pct50">
            <a:fgClr>
              <a:srgbClr val="002060"/>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t>重 要</a:t>
            </a:r>
          </a:p>
        </p:txBody>
      </p:sp>
    </p:spTree>
    <p:extLst>
      <p:ext uri="{BB962C8B-B14F-4D97-AF65-F5344CB8AC3E}">
        <p14:creationId xmlns:p14="http://schemas.microsoft.com/office/powerpoint/2010/main" val="1951134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F39900-AFC2-4421-B61C-28EB3D717656}"/>
              </a:ext>
            </a:extLst>
          </p:cNvPr>
          <p:cNvSpPr>
            <a:spLocks noGrp="1"/>
          </p:cNvSpPr>
          <p:nvPr>
            <p:ph type="ctrTitle"/>
          </p:nvPr>
        </p:nvSpPr>
        <p:spPr>
          <a:xfrm>
            <a:off x="2552700" y="0"/>
            <a:ext cx="7086600" cy="739528"/>
          </a:xfrm>
        </p:spPr>
        <p:txBody>
          <a:bodyPr anchor="ctr">
            <a:normAutofit/>
          </a:bodyPr>
          <a:lstStyle/>
          <a:p>
            <a:r>
              <a:rPr kumimoji="1" lang="ja-JP" altLang="en-US" sz="4000" dirty="0">
                <a:solidFill>
                  <a:srgbClr val="002060"/>
                </a:solidFill>
              </a:rPr>
              <a:t>応援準備態勢の段階区分</a:t>
            </a:r>
          </a:p>
        </p:txBody>
      </p:sp>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14</a:t>
            </a:fld>
            <a:endParaRPr kumimoji="1" lang="ja-JP" altLang="en-US"/>
          </a:p>
        </p:txBody>
      </p:sp>
      <p:graphicFrame>
        <p:nvGraphicFramePr>
          <p:cNvPr id="3" name="表 2">
            <a:extLst>
              <a:ext uri="{FF2B5EF4-FFF2-40B4-BE49-F238E27FC236}">
                <a16:creationId xmlns:a16="http://schemas.microsoft.com/office/drawing/2014/main" id="{C303A757-3E4D-43D2-ACC3-D731AFC7DBD0}"/>
              </a:ext>
            </a:extLst>
          </p:cNvPr>
          <p:cNvGraphicFramePr>
            <a:graphicFrameLocks noGrp="1"/>
          </p:cNvGraphicFramePr>
          <p:nvPr>
            <p:extLst>
              <p:ext uri="{D42A27DB-BD31-4B8C-83A1-F6EECF244321}">
                <p14:modId xmlns:p14="http://schemas.microsoft.com/office/powerpoint/2010/main" val="142509455"/>
              </p:ext>
            </p:extLst>
          </p:nvPr>
        </p:nvGraphicFramePr>
        <p:xfrm>
          <a:off x="408122" y="666029"/>
          <a:ext cx="11375755" cy="4086358"/>
        </p:xfrm>
        <a:graphic>
          <a:graphicData uri="http://schemas.openxmlformats.org/drawingml/2006/table">
            <a:tbl>
              <a:tblPr firstRow="1" bandRow="1">
                <a:tableStyleId>{5940675A-B579-460E-94D1-54222C63F5DA}</a:tableStyleId>
              </a:tblPr>
              <a:tblGrid>
                <a:gridCol w="2030278">
                  <a:extLst>
                    <a:ext uri="{9D8B030D-6E8A-4147-A177-3AD203B41FA5}">
                      <a16:colId xmlns:a16="http://schemas.microsoft.com/office/drawing/2014/main" val="396629225"/>
                    </a:ext>
                  </a:extLst>
                </a:gridCol>
                <a:gridCol w="3115159">
                  <a:extLst>
                    <a:ext uri="{9D8B030D-6E8A-4147-A177-3AD203B41FA5}">
                      <a16:colId xmlns:a16="http://schemas.microsoft.com/office/drawing/2014/main" val="3820181443"/>
                    </a:ext>
                  </a:extLst>
                </a:gridCol>
                <a:gridCol w="6230318">
                  <a:extLst>
                    <a:ext uri="{9D8B030D-6E8A-4147-A177-3AD203B41FA5}">
                      <a16:colId xmlns:a16="http://schemas.microsoft.com/office/drawing/2014/main" val="1591828328"/>
                    </a:ext>
                  </a:extLst>
                </a:gridCol>
              </a:tblGrid>
              <a:tr h="520198">
                <a:tc>
                  <a:txBody>
                    <a:bodyPr/>
                    <a:lstStyle/>
                    <a:p>
                      <a:pPr algn="ctr"/>
                      <a:r>
                        <a:rPr kumimoji="1" lang="ja-JP" altLang="en-US" sz="2800" dirty="0">
                          <a:solidFill>
                            <a:srgbClr val="002060"/>
                          </a:solidFill>
                        </a:rPr>
                        <a:t>段　階</a:t>
                      </a:r>
                    </a:p>
                  </a:txBody>
                  <a:tcPr anchor="ctr">
                    <a:pattFill prst="pct50">
                      <a:fgClr>
                        <a:schemeClr val="accent1">
                          <a:lumMod val="40000"/>
                          <a:lumOff val="60000"/>
                        </a:schemeClr>
                      </a:fgClr>
                      <a:bgClr>
                        <a:schemeClr val="bg1"/>
                      </a:bgClr>
                    </a:pattFill>
                  </a:tcPr>
                </a:tc>
                <a:tc>
                  <a:txBody>
                    <a:bodyPr/>
                    <a:lstStyle/>
                    <a:p>
                      <a:pPr algn="ctr"/>
                      <a:r>
                        <a:rPr kumimoji="1" lang="ja-JP" altLang="en-US" sz="2800" dirty="0">
                          <a:solidFill>
                            <a:srgbClr val="002060"/>
                          </a:solidFill>
                        </a:rPr>
                        <a:t>発令の時期</a:t>
                      </a:r>
                    </a:p>
                  </a:txBody>
                  <a:tcPr anchor="ctr">
                    <a:pattFill prst="pct50">
                      <a:fgClr>
                        <a:schemeClr val="accent1">
                          <a:lumMod val="40000"/>
                          <a:lumOff val="60000"/>
                        </a:schemeClr>
                      </a:fgClr>
                      <a:bgClr>
                        <a:schemeClr val="bg1"/>
                      </a:bgClr>
                    </a:pattFill>
                  </a:tcPr>
                </a:tc>
                <a:tc>
                  <a:txBody>
                    <a:bodyPr/>
                    <a:lstStyle/>
                    <a:p>
                      <a:pPr algn="ctr"/>
                      <a:r>
                        <a:rPr kumimoji="1" lang="ja-JP" altLang="en-US" sz="2800" dirty="0">
                          <a:solidFill>
                            <a:srgbClr val="002060"/>
                          </a:solidFill>
                        </a:rPr>
                        <a:t>態　勢</a:t>
                      </a:r>
                    </a:p>
                  </a:txBody>
                  <a:tcPr anchor="ctr">
                    <a:pattFill prst="pct50">
                      <a:fgClr>
                        <a:schemeClr val="accent1">
                          <a:lumMod val="40000"/>
                          <a:lumOff val="60000"/>
                        </a:schemeClr>
                      </a:fgClr>
                      <a:bgClr>
                        <a:schemeClr val="bg1"/>
                      </a:bgClr>
                    </a:pattFill>
                  </a:tcPr>
                </a:tc>
                <a:extLst>
                  <a:ext uri="{0D108BD9-81ED-4DB2-BD59-A6C34878D82A}">
                    <a16:rowId xmlns:a16="http://schemas.microsoft.com/office/drawing/2014/main" val="592534139"/>
                  </a:ext>
                </a:extLst>
              </a:tr>
              <a:tr h="994080">
                <a:tc>
                  <a:txBody>
                    <a:bodyPr/>
                    <a:lstStyle/>
                    <a:p>
                      <a:pPr algn="ctr"/>
                      <a:r>
                        <a:rPr kumimoji="1" lang="ja-JP" altLang="en-US" sz="2800" dirty="0">
                          <a:solidFill>
                            <a:srgbClr val="002060"/>
                          </a:solidFill>
                        </a:rPr>
                        <a:t>注意態勢</a:t>
                      </a:r>
                    </a:p>
                  </a:txBody>
                  <a:tcPr anchor="ctr"/>
                </a:tc>
                <a:tc>
                  <a:txBody>
                    <a:bodyPr/>
                    <a:lstStyle/>
                    <a:p>
                      <a:r>
                        <a:rPr kumimoji="1" lang="ja-JP" altLang="en-US" sz="2400" b="1" u="sng" dirty="0">
                          <a:solidFill>
                            <a:srgbClr val="C00000"/>
                          </a:solidFill>
                        </a:rPr>
                        <a:t>震度５</a:t>
                      </a:r>
                      <a:r>
                        <a:rPr kumimoji="1" lang="en-US" altLang="ja-JP" sz="2400" b="1" u="sng" dirty="0">
                          <a:solidFill>
                            <a:srgbClr val="C00000"/>
                          </a:solidFill>
                        </a:rPr>
                        <a:t>(</a:t>
                      </a:r>
                      <a:r>
                        <a:rPr kumimoji="1" lang="ja-JP" altLang="en-US" sz="2400" b="1" u="sng" dirty="0">
                          <a:solidFill>
                            <a:srgbClr val="C00000"/>
                          </a:solidFill>
                        </a:rPr>
                        <a:t>弱）</a:t>
                      </a:r>
                      <a:r>
                        <a:rPr kumimoji="1" lang="ja-JP" altLang="en-US" sz="2400" dirty="0">
                          <a:solidFill>
                            <a:srgbClr val="002060"/>
                          </a:solidFill>
                        </a:rPr>
                        <a:t>の地震が発生したとき</a:t>
                      </a:r>
                    </a:p>
                  </a:txBody>
                  <a:tcPr anchor="ctr"/>
                </a:tc>
                <a:tc>
                  <a:txBody>
                    <a:bodyPr/>
                    <a:lstStyle/>
                    <a:p>
                      <a:r>
                        <a:rPr kumimoji="1" lang="ja-JP" altLang="en-US" sz="2400" dirty="0">
                          <a:solidFill>
                            <a:srgbClr val="002060"/>
                          </a:solidFill>
                        </a:rPr>
                        <a:t>情報収集及び連絡を主として行うが、状況により更に高度な配備に迅速に移行し得る態勢とする。</a:t>
                      </a:r>
                    </a:p>
                  </a:txBody>
                  <a:tcPr anchor="ctr"/>
                </a:tc>
                <a:extLst>
                  <a:ext uri="{0D108BD9-81ED-4DB2-BD59-A6C34878D82A}">
                    <a16:rowId xmlns:a16="http://schemas.microsoft.com/office/drawing/2014/main" val="722981235"/>
                  </a:ext>
                </a:extLst>
              </a:tr>
              <a:tr h="994080">
                <a:tc>
                  <a:txBody>
                    <a:bodyPr/>
                    <a:lstStyle/>
                    <a:p>
                      <a:pPr algn="ctr"/>
                      <a:r>
                        <a:rPr kumimoji="1" lang="ja-JP" altLang="en-US" sz="2800" dirty="0">
                          <a:solidFill>
                            <a:srgbClr val="002060"/>
                          </a:solidFill>
                        </a:rPr>
                        <a:t>警戒態勢</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002060"/>
                          </a:solidFill>
                        </a:rPr>
                        <a:t>震度５</a:t>
                      </a:r>
                      <a:r>
                        <a:rPr kumimoji="1" lang="en-US" altLang="ja-JP" sz="2400" dirty="0">
                          <a:solidFill>
                            <a:srgbClr val="002060"/>
                          </a:solidFill>
                        </a:rPr>
                        <a:t>(</a:t>
                      </a:r>
                      <a:r>
                        <a:rPr kumimoji="1" lang="ja-JP" altLang="en-US" sz="2400" dirty="0">
                          <a:solidFill>
                            <a:srgbClr val="002060"/>
                          </a:solidFill>
                        </a:rPr>
                        <a:t>強）の地震が発生したとき</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002060"/>
                          </a:solidFill>
                        </a:rPr>
                        <a:t>情報収集及び連絡を行うとともに、被災水道事業体の要請に応じて出動できる態勢とする。</a:t>
                      </a:r>
                    </a:p>
                  </a:txBody>
                  <a:tcPr anchor="ctr"/>
                </a:tc>
                <a:extLst>
                  <a:ext uri="{0D108BD9-81ED-4DB2-BD59-A6C34878D82A}">
                    <a16:rowId xmlns:a16="http://schemas.microsoft.com/office/drawing/2014/main" val="160448634"/>
                  </a:ext>
                </a:extLst>
              </a:tr>
              <a:tr h="994080">
                <a:tc>
                  <a:txBody>
                    <a:bodyPr/>
                    <a:lstStyle/>
                    <a:p>
                      <a:pPr algn="ctr"/>
                      <a:r>
                        <a:rPr kumimoji="1" lang="ja-JP" altLang="en-US" sz="2800" dirty="0">
                          <a:solidFill>
                            <a:srgbClr val="002060"/>
                          </a:solidFill>
                        </a:rPr>
                        <a:t>非常態勢</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002060"/>
                          </a:solidFill>
                        </a:rPr>
                        <a:t>震度６</a:t>
                      </a:r>
                      <a:r>
                        <a:rPr kumimoji="1" lang="en-US" altLang="ja-JP" sz="2400" dirty="0">
                          <a:solidFill>
                            <a:srgbClr val="002060"/>
                          </a:solidFill>
                        </a:rPr>
                        <a:t>(</a:t>
                      </a:r>
                      <a:r>
                        <a:rPr kumimoji="1" lang="ja-JP" altLang="en-US" sz="2400" dirty="0">
                          <a:solidFill>
                            <a:srgbClr val="002060"/>
                          </a:solidFill>
                        </a:rPr>
                        <a:t>弱）以上の地震が発生したとき</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solidFill>
                            <a:srgbClr val="002060"/>
                          </a:solidFill>
                        </a:rPr>
                        <a:t>情報収集及び連絡を密に行うとともに、応援体制の準備完了後、被災水道事業体の要請に応じて出動できる態勢とする。</a:t>
                      </a:r>
                    </a:p>
                  </a:txBody>
                  <a:tcPr anchor="ctr"/>
                </a:tc>
                <a:extLst>
                  <a:ext uri="{0D108BD9-81ED-4DB2-BD59-A6C34878D82A}">
                    <a16:rowId xmlns:a16="http://schemas.microsoft.com/office/drawing/2014/main" val="1865492652"/>
                  </a:ext>
                </a:extLst>
              </a:tr>
            </a:tbl>
          </a:graphicData>
        </a:graphic>
      </p:graphicFrame>
      <p:sp>
        <p:nvSpPr>
          <p:cNvPr id="4" name="フローチャート: 処理 3">
            <a:extLst>
              <a:ext uri="{FF2B5EF4-FFF2-40B4-BE49-F238E27FC236}">
                <a16:creationId xmlns:a16="http://schemas.microsoft.com/office/drawing/2014/main" id="{23635910-2822-4EEF-A166-F514E58D6FBF}"/>
              </a:ext>
            </a:extLst>
          </p:cNvPr>
          <p:cNvSpPr/>
          <p:nvPr/>
        </p:nvSpPr>
        <p:spPr>
          <a:xfrm>
            <a:off x="408122" y="4934949"/>
            <a:ext cx="11525573" cy="117991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2400" dirty="0">
                <a:solidFill>
                  <a:srgbClr val="002060"/>
                </a:solidFill>
              </a:rPr>
              <a:t>【</a:t>
            </a:r>
            <a:r>
              <a:rPr kumimoji="1" lang="ja-JP" altLang="en-US" sz="2400" dirty="0">
                <a:solidFill>
                  <a:srgbClr val="002060"/>
                </a:solidFill>
              </a:rPr>
              <a:t>その他の災害</a:t>
            </a:r>
            <a:r>
              <a:rPr kumimoji="1" lang="en-US" altLang="ja-JP" sz="2400" dirty="0">
                <a:solidFill>
                  <a:srgbClr val="002060"/>
                </a:solidFill>
              </a:rPr>
              <a:t>】</a:t>
            </a:r>
          </a:p>
          <a:p>
            <a:r>
              <a:rPr lang="ja-JP" altLang="en-US" sz="2400" dirty="0">
                <a:solidFill>
                  <a:srgbClr val="002060"/>
                </a:solidFill>
              </a:rPr>
              <a:t>　津波・大雨・大雪等において</a:t>
            </a:r>
            <a:r>
              <a:rPr lang="ja-JP" altLang="en-US" sz="2400" b="1" u="sng" dirty="0">
                <a:solidFill>
                  <a:srgbClr val="C00000"/>
                </a:solidFill>
              </a:rPr>
              <a:t>気象庁から特別警報が発表</a:t>
            </a:r>
            <a:r>
              <a:rPr lang="ja-JP" altLang="en-US" sz="2400" dirty="0">
                <a:solidFill>
                  <a:srgbClr val="002060"/>
                </a:solidFill>
              </a:rPr>
              <a:t>された場合など、災害が減に発生し又は発生する恐れがある場合は、上記区分に準じて準備態勢を整える。</a:t>
            </a:r>
            <a:endParaRPr kumimoji="1" lang="en-US" altLang="ja-JP" sz="2400" dirty="0">
              <a:solidFill>
                <a:srgbClr val="002060"/>
              </a:solidFill>
            </a:endParaRPr>
          </a:p>
          <a:p>
            <a:endParaRPr kumimoji="1" lang="ja-JP" altLang="en-US" sz="2400" dirty="0">
              <a:solidFill>
                <a:srgbClr val="002060"/>
              </a:solidFill>
            </a:endParaRPr>
          </a:p>
        </p:txBody>
      </p:sp>
      <p:sp>
        <p:nvSpPr>
          <p:cNvPr id="8" name="正方形/長方形 7">
            <a:extLst>
              <a:ext uri="{FF2B5EF4-FFF2-40B4-BE49-F238E27FC236}">
                <a16:creationId xmlns:a16="http://schemas.microsoft.com/office/drawing/2014/main" id="{36A500C3-853A-4B8E-ACB7-E6DB2DAE6376}"/>
              </a:ext>
            </a:extLst>
          </p:cNvPr>
          <p:cNvSpPr/>
          <p:nvPr/>
        </p:nvSpPr>
        <p:spPr>
          <a:xfrm>
            <a:off x="7151176" y="4752387"/>
            <a:ext cx="4782519"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2060"/>
                </a:solidFill>
              </a:rPr>
              <a:t>(</a:t>
            </a:r>
            <a:r>
              <a:rPr kumimoji="1" lang="ja-JP" altLang="en-US" dirty="0">
                <a:solidFill>
                  <a:srgbClr val="002060"/>
                </a:solidFill>
              </a:rPr>
              <a:t>震度階級は気象庁の「計測震度」による）</a:t>
            </a:r>
          </a:p>
        </p:txBody>
      </p:sp>
      <p:sp>
        <p:nvSpPr>
          <p:cNvPr id="9" name="正方形/長方形 8">
            <a:extLst>
              <a:ext uri="{FF2B5EF4-FFF2-40B4-BE49-F238E27FC236}">
                <a16:creationId xmlns:a16="http://schemas.microsoft.com/office/drawing/2014/main" id="{666272D7-768F-45DA-8D62-7538883BC5E9}"/>
              </a:ext>
            </a:extLst>
          </p:cNvPr>
          <p:cNvSpPr/>
          <p:nvPr/>
        </p:nvSpPr>
        <p:spPr>
          <a:xfrm>
            <a:off x="5406600" y="6151059"/>
            <a:ext cx="6408000" cy="216000"/>
          </a:xfrm>
          <a:prstGeom prst="rect">
            <a:avLst/>
          </a:prstGeom>
          <a:pattFill prst="pct25">
            <a:fgClr>
              <a:schemeClr val="accent5">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P12</a:t>
            </a:r>
            <a:endParaRPr kumimoji="1" lang="ja-JP" altLang="en-US" dirty="0">
              <a:solidFill>
                <a:srgbClr val="002060"/>
              </a:solidFill>
            </a:endParaRPr>
          </a:p>
        </p:txBody>
      </p:sp>
    </p:spTree>
    <p:extLst>
      <p:ext uri="{BB962C8B-B14F-4D97-AF65-F5344CB8AC3E}">
        <p14:creationId xmlns:p14="http://schemas.microsoft.com/office/powerpoint/2010/main" val="175215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F39900-AFC2-4421-B61C-28EB3D717656}"/>
              </a:ext>
            </a:extLst>
          </p:cNvPr>
          <p:cNvSpPr>
            <a:spLocks noGrp="1"/>
          </p:cNvSpPr>
          <p:nvPr>
            <p:ph type="ctrTitle"/>
          </p:nvPr>
        </p:nvSpPr>
        <p:spPr>
          <a:xfrm>
            <a:off x="2552700" y="0"/>
            <a:ext cx="7086600" cy="739528"/>
          </a:xfrm>
        </p:spPr>
        <p:txBody>
          <a:bodyPr anchor="ctr">
            <a:normAutofit/>
          </a:bodyPr>
          <a:lstStyle/>
          <a:p>
            <a:r>
              <a:rPr kumimoji="1" lang="ja-JP" altLang="en-US" sz="4000" dirty="0">
                <a:solidFill>
                  <a:srgbClr val="002060"/>
                </a:solidFill>
              </a:rPr>
              <a:t>水道給水対策本部の組織例 ①</a:t>
            </a:r>
          </a:p>
        </p:txBody>
      </p:sp>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15</a:t>
            </a:fld>
            <a:endParaRPr kumimoji="1" lang="ja-JP" altLang="en-US"/>
          </a:p>
        </p:txBody>
      </p:sp>
      <p:pic>
        <p:nvPicPr>
          <p:cNvPr id="7" name="図 6">
            <a:extLst>
              <a:ext uri="{FF2B5EF4-FFF2-40B4-BE49-F238E27FC236}">
                <a16:creationId xmlns:a16="http://schemas.microsoft.com/office/drawing/2014/main" id="{39307F3D-5882-47CC-A950-04227F8F988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97270" y="759737"/>
            <a:ext cx="7797460" cy="5596613"/>
          </a:xfrm>
          <a:prstGeom prst="rect">
            <a:avLst/>
          </a:prstGeom>
          <a:solidFill>
            <a:schemeClr val="bg1"/>
          </a:solidFill>
          <a:ln>
            <a:solidFill>
              <a:srgbClr val="002060"/>
            </a:solidFill>
          </a:ln>
        </p:spPr>
      </p:pic>
      <p:sp>
        <p:nvSpPr>
          <p:cNvPr id="8" name="正方形/長方形 7">
            <a:extLst>
              <a:ext uri="{FF2B5EF4-FFF2-40B4-BE49-F238E27FC236}">
                <a16:creationId xmlns:a16="http://schemas.microsoft.com/office/drawing/2014/main" id="{12890B50-4E0B-4DBF-8CA1-94DFB34AE403}"/>
              </a:ext>
            </a:extLst>
          </p:cNvPr>
          <p:cNvSpPr/>
          <p:nvPr/>
        </p:nvSpPr>
        <p:spPr>
          <a:xfrm>
            <a:off x="3822166" y="6452042"/>
            <a:ext cx="6408000" cy="216000"/>
          </a:xfrm>
          <a:prstGeom prst="rect">
            <a:avLst/>
          </a:prstGeom>
          <a:pattFill prst="pct25">
            <a:fgClr>
              <a:schemeClr val="accent5">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P20</a:t>
            </a:r>
            <a:endParaRPr kumimoji="1" lang="ja-JP" altLang="en-US" dirty="0">
              <a:solidFill>
                <a:srgbClr val="002060"/>
              </a:solidFill>
            </a:endParaRPr>
          </a:p>
        </p:txBody>
      </p:sp>
    </p:spTree>
    <p:extLst>
      <p:ext uri="{BB962C8B-B14F-4D97-AF65-F5344CB8AC3E}">
        <p14:creationId xmlns:p14="http://schemas.microsoft.com/office/powerpoint/2010/main" val="1087779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F39900-AFC2-4421-B61C-28EB3D717656}"/>
              </a:ext>
            </a:extLst>
          </p:cNvPr>
          <p:cNvSpPr>
            <a:spLocks noGrp="1"/>
          </p:cNvSpPr>
          <p:nvPr>
            <p:ph type="ctrTitle"/>
          </p:nvPr>
        </p:nvSpPr>
        <p:spPr>
          <a:xfrm>
            <a:off x="2510416" y="-14486"/>
            <a:ext cx="7171166" cy="739528"/>
          </a:xfrm>
        </p:spPr>
        <p:txBody>
          <a:bodyPr anchor="ctr">
            <a:normAutofit/>
          </a:bodyPr>
          <a:lstStyle/>
          <a:p>
            <a:r>
              <a:rPr kumimoji="1" lang="ja-JP" altLang="en-US" sz="4000" dirty="0">
                <a:solidFill>
                  <a:srgbClr val="002060"/>
                </a:solidFill>
              </a:rPr>
              <a:t>水道給水対策本部の組織例 ②</a:t>
            </a:r>
          </a:p>
        </p:txBody>
      </p:sp>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a:xfrm>
            <a:off x="4038597" y="6372512"/>
            <a:ext cx="4114800" cy="365125"/>
          </a:xfrm>
          <a:pattFill prst="pct25">
            <a:fgClr>
              <a:srgbClr val="E7F9FF"/>
            </a:fgClr>
            <a:bgClr>
              <a:schemeClr val="bg1"/>
            </a:bgClr>
          </a:pattFill>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16</a:t>
            </a:fld>
            <a:endParaRPr kumimoji="1" lang="ja-JP" altLang="en-US"/>
          </a:p>
        </p:txBody>
      </p:sp>
      <p:pic>
        <p:nvPicPr>
          <p:cNvPr id="8" name="図 7">
            <a:extLst>
              <a:ext uri="{FF2B5EF4-FFF2-40B4-BE49-F238E27FC236}">
                <a16:creationId xmlns:a16="http://schemas.microsoft.com/office/drawing/2014/main" id="{FB552D6A-2D84-45FC-A231-3779BAA323A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154591" y="748486"/>
            <a:ext cx="7882811" cy="5584420"/>
          </a:xfrm>
          <a:prstGeom prst="rect">
            <a:avLst/>
          </a:prstGeom>
          <a:solidFill>
            <a:schemeClr val="bg1"/>
          </a:solidFill>
          <a:ln>
            <a:solidFill>
              <a:srgbClr val="002060"/>
            </a:solidFill>
          </a:ln>
        </p:spPr>
      </p:pic>
      <p:sp>
        <p:nvSpPr>
          <p:cNvPr id="7" name="タイトル 1">
            <a:extLst>
              <a:ext uri="{FF2B5EF4-FFF2-40B4-BE49-F238E27FC236}">
                <a16:creationId xmlns:a16="http://schemas.microsoft.com/office/drawing/2014/main" id="{8D20C83B-16C5-4565-BFF0-DBBD42360900}"/>
              </a:ext>
            </a:extLst>
          </p:cNvPr>
          <p:cNvSpPr txBox="1">
            <a:spLocks/>
          </p:cNvSpPr>
          <p:nvPr/>
        </p:nvSpPr>
        <p:spPr>
          <a:xfrm>
            <a:off x="1235996" y="6465636"/>
            <a:ext cx="9720000" cy="360000"/>
          </a:xfrm>
          <a:prstGeom prst="rect">
            <a:avLst/>
          </a:prstGeom>
          <a:pattFill prst="pct25">
            <a:fgClr>
              <a:srgbClr val="E7F9FF"/>
            </a:fgClr>
            <a:bgClr>
              <a:schemeClr val="bg1"/>
            </a:bgClr>
          </a:patt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000" b="1" dirty="0">
                <a:solidFill>
                  <a:srgbClr val="002060"/>
                </a:solidFill>
              </a:rPr>
              <a:t>（応急給水隊、応急復旧隊が</a:t>
            </a:r>
            <a:r>
              <a:rPr lang="ja-JP" altLang="en-US" sz="2000" b="1" u="sng" dirty="0">
                <a:solidFill>
                  <a:srgbClr val="C00000"/>
                </a:solidFill>
              </a:rPr>
              <a:t>複数で編成される場合、幹事応援水道事業体を設置</a:t>
            </a:r>
            <a:r>
              <a:rPr lang="ja-JP" altLang="en-US" sz="2000" b="1" dirty="0">
                <a:solidFill>
                  <a:srgbClr val="002060"/>
                </a:solidFill>
              </a:rPr>
              <a:t>）</a:t>
            </a:r>
          </a:p>
        </p:txBody>
      </p:sp>
      <p:sp>
        <p:nvSpPr>
          <p:cNvPr id="3" name="正方形/長方形 2">
            <a:extLst>
              <a:ext uri="{FF2B5EF4-FFF2-40B4-BE49-F238E27FC236}">
                <a16:creationId xmlns:a16="http://schemas.microsoft.com/office/drawing/2014/main" id="{42E96C22-7E1C-4F54-AF7F-6B5CBF60EC2E}"/>
              </a:ext>
            </a:extLst>
          </p:cNvPr>
          <p:cNvSpPr/>
          <p:nvPr/>
        </p:nvSpPr>
        <p:spPr>
          <a:xfrm>
            <a:off x="3581399" y="4607918"/>
            <a:ext cx="2017542" cy="739528"/>
          </a:xfrm>
          <a:prstGeom prst="rect">
            <a:avLst/>
          </a:prstGeom>
          <a:solidFill>
            <a:srgbClr val="F0714E">
              <a:alpha val="22000"/>
            </a:srgbClr>
          </a:solidFill>
          <a:ln w="381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16404CF-04D5-4567-B6B6-55300CFC111D}"/>
              </a:ext>
            </a:extLst>
          </p:cNvPr>
          <p:cNvSpPr/>
          <p:nvPr/>
        </p:nvSpPr>
        <p:spPr>
          <a:xfrm>
            <a:off x="6593061" y="4607918"/>
            <a:ext cx="2017542" cy="739528"/>
          </a:xfrm>
          <a:prstGeom prst="rect">
            <a:avLst/>
          </a:prstGeom>
          <a:solidFill>
            <a:srgbClr val="F0714E">
              <a:alpha val="22000"/>
            </a:srgbClr>
          </a:solidFill>
          <a:ln w="381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38109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17</a:t>
            </a:fld>
            <a:endParaRPr kumimoji="1" lang="ja-JP" altLang="en-US"/>
          </a:p>
        </p:txBody>
      </p:sp>
      <p:sp>
        <p:nvSpPr>
          <p:cNvPr id="6" name="字幕 2">
            <a:extLst>
              <a:ext uri="{FF2B5EF4-FFF2-40B4-BE49-F238E27FC236}">
                <a16:creationId xmlns:a16="http://schemas.microsoft.com/office/drawing/2014/main" id="{DCA25099-C2D7-4197-8CFF-0F79CDE9B24A}"/>
              </a:ext>
            </a:extLst>
          </p:cNvPr>
          <p:cNvSpPr txBox="1">
            <a:spLocks/>
          </p:cNvSpPr>
          <p:nvPr/>
        </p:nvSpPr>
        <p:spPr>
          <a:xfrm>
            <a:off x="293077" y="406990"/>
            <a:ext cx="11605846" cy="5949360"/>
          </a:xfrm>
          <a:prstGeom prst="rect">
            <a:avLst/>
          </a:prstGeom>
          <a: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Lst>
            </a:blip>
            <a:tile tx="0" ty="0" sx="100000" sy="100000" flip="none" algn="tl"/>
          </a:blipFill>
          <a:ln>
            <a:solidFill>
              <a:schemeClr val="accent2">
                <a:lumMod val="50000"/>
              </a:schemeClr>
            </a:solidFill>
          </a:ln>
          <a:effectLst>
            <a:outerShdw blurRad="50800" dist="38100" dir="2700000" algn="tl" rotWithShape="0">
              <a:prstClr val="black">
                <a:alpha val="40000"/>
              </a:prstClr>
            </a:outerShdw>
          </a:effectLst>
          <a:scene3d>
            <a:camera prst="orthographicFront"/>
            <a:lightRig rig="threePt" dir="t"/>
          </a:scene3d>
          <a:sp3d>
            <a:bevelT prst="coolSlant"/>
          </a:sp3d>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50000"/>
              </a:lnSpc>
            </a:pPr>
            <a:endParaRPr lang="en-US" altLang="ja-JP" sz="4000" b="1" i="1" dirty="0">
              <a:solidFill>
                <a:srgbClr val="002060"/>
              </a:solidFill>
              <a:effectLst>
                <a:outerShdw blurRad="38100" dist="38100" dir="2700000" algn="tl">
                  <a:srgbClr val="000000">
                    <a:alpha val="43137"/>
                  </a:srgbClr>
                </a:outerShdw>
              </a:effectLst>
            </a:endParaRPr>
          </a:p>
          <a:p>
            <a:pPr algn="l">
              <a:lnSpc>
                <a:spcPct val="150000"/>
              </a:lnSpc>
            </a:pPr>
            <a:r>
              <a:rPr lang="ja-JP" altLang="en-US" sz="4000" b="1" i="1" dirty="0">
                <a:solidFill>
                  <a:srgbClr val="002060"/>
                </a:solidFill>
                <a:effectLst>
                  <a:outerShdw blurRad="38100" dist="38100" dir="2700000" algn="tl">
                    <a:srgbClr val="000000">
                      <a:alpha val="43137"/>
                    </a:srgbClr>
                  </a:outerShdw>
                </a:effectLst>
              </a:rPr>
              <a:t>① 現行手引きにおける</a:t>
            </a:r>
            <a:r>
              <a:rPr lang="ja-JP" altLang="en-US" sz="4000" b="1" i="1" u="sng" dirty="0">
                <a:solidFill>
                  <a:srgbClr val="C00000"/>
                </a:solidFill>
                <a:effectLst>
                  <a:outerShdw blurRad="38100" dist="38100" dir="2700000" algn="tl">
                    <a:srgbClr val="000000">
                      <a:alpha val="43137"/>
                    </a:srgbClr>
                  </a:outerShdw>
                </a:effectLst>
              </a:rPr>
              <a:t>構成上の課題</a:t>
            </a:r>
            <a:r>
              <a:rPr lang="ja-JP" altLang="en-US" sz="4000" b="1" i="1" dirty="0">
                <a:solidFill>
                  <a:srgbClr val="002060"/>
                </a:solidFill>
                <a:effectLst>
                  <a:outerShdw blurRad="38100" dist="38100" dir="2700000" algn="tl">
                    <a:srgbClr val="000000">
                      <a:alpha val="43137"/>
                    </a:srgbClr>
                  </a:outerShdw>
                </a:effectLst>
              </a:rPr>
              <a:t>への対応</a:t>
            </a:r>
            <a:endParaRPr lang="en-US" altLang="ja-JP" sz="4000" b="1" i="1" dirty="0">
              <a:solidFill>
                <a:srgbClr val="002060"/>
              </a:solidFill>
              <a:effectLst>
                <a:outerShdw blurRad="38100" dist="38100" dir="2700000" algn="tl">
                  <a:srgbClr val="000000">
                    <a:alpha val="43137"/>
                  </a:srgbClr>
                </a:outerShdw>
              </a:effectLst>
            </a:endParaRPr>
          </a:p>
          <a:p>
            <a:pPr algn="l">
              <a:lnSpc>
                <a:spcPct val="150000"/>
              </a:lnSpc>
            </a:pPr>
            <a:r>
              <a:rPr lang="ja-JP" altLang="en-US" sz="4000" b="1" i="1" dirty="0">
                <a:solidFill>
                  <a:srgbClr val="002060"/>
                </a:solidFill>
                <a:effectLst>
                  <a:outerShdw blurRad="38100" dist="38100" dir="2700000" algn="tl">
                    <a:srgbClr val="000000">
                      <a:alpha val="43137"/>
                    </a:srgbClr>
                  </a:outerShdw>
                </a:effectLst>
              </a:rPr>
              <a:t>②</a:t>
            </a:r>
            <a:r>
              <a:rPr lang="ja-JP" altLang="en-US" sz="4000" b="1" i="1" u="sng" dirty="0">
                <a:solidFill>
                  <a:srgbClr val="C00000"/>
                </a:solidFill>
                <a:effectLst>
                  <a:outerShdw blurRad="38100" dist="38100" dir="2700000" algn="tl">
                    <a:srgbClr val="000000">
                      <a:alpha val="43137"/>
                    </a:srgbClr>
                  </a:outerShdw>
                </a:effectLst>
              </a:rPr>
              <a:t>「災害時における技術支援」の追加</a:t>
            </a:r>
            <a:endParaRPr lang="en-US" altLang="ja-JP" sz="4000" b="1" i="1" u="sng" dirty="0">
              <a:solidFill>
                <a:srgbClr val="C00000"/>
              </a:solidFill>
              <a:effectLst>
                <a:outerShdw blurRad="38100" dist="38100" dir="2700000" algn="tl">
                  <a:srgbClr val="000000">
                    <a:alpha val="43137"/>
                  </a:srgbClr>
                </a:outerShdw>
              </a:effectLst>
            </a:endParaRPr>
          </a:p>
          <a:p>
            <a:pPr algn="l">
              <a:lnSpc>
                <a:spcPct val="150000"/>
              </a:lnSpc>
            </a:pPr>
            <a:r>
              <a:rPr lang="ja-JP" altLang="en-US" sz="4000" b="1" i="1" dirty="0">
                <a:solidFill>
                  <a:srgbClr val="002060"/>
                </a:solidFill>
                <a:effectLst>
                  <a:outerShdw blurRad="38100" dist="38100" dir="2700000" algn="tl">
                    <a:srgbClr val="000000">
                      <a:alpha val="43137"/>
                    </a:srgbClr>
                  </a:outerShdw>
                </a:effectLst>
              </a:rPr>
              <a:t>③ </a:t>
            </a:r>
            <a:r>
              <a:rPr lang="ja-JP" altLang="en-US" sz="4000" b="1" i="1" u="sng" dirty="0">
                <a:solidFill>
                  <a:srgbClr val="C00000"/>
                </a:solidFill>
                <a:effectLst>
                  <a:outerShdw blurRad="38100" dist="38100" dir="2700000" algn="tl">
                    <a:srgbClr val="000000">
                      <a:alpha val="43137"/>
                    </a:srgbClr>
                  </a:outerShdw>
                </a:effectLst>
              </a:rPr>
              <a:t>平常時における応急活動の準備</a:t>
            </a:r>
            <a:endParaRPr lang="en-US" altLang="ja-JP" sz="4000" b="1" i="1" u="sng" dirty="0">
              <a:solidFill>
                <a:srgbClr val="C00000"/>
              </a:solidFill>
              <a:effectLst>
                <a:outerShdw blurRad="38100" dist="38100" dir="2700000" algn="tl">
                  <a:srgbClr val="000000">
                    <a:alpha val="43137"/>
                  </a:srgbClr>
                </a:outerShdw>
              </a:effectLst>
            </a:endParaRPr>
          </a:p>
          <a:p>
            <a:pPr algn="l">
              <a:lnSpc>
                <a:spcPct val="150000"/>
              </a:lnSpc>
            </a:pPr>
            <a:r>
              <a:rPr lang="ja-JP" altLang="en-US" sz="4000" b="1" i="1" dirty="0">
                <a:solidFill>
                  <a:srgbClr val="002060"/>
                </a:solidFill>
                <a:effectLst>
                  <a:outerShdw blurRad="38100" dist="38100" dir="2700000" algn="tl">
                    <a:srgbClr val="000000">
                      <a:alpha val="43137"/>
                    </a:srgbClr>
                  </a:outerShdw>
                </a:effectLst>
              </a:rPr>
              <a:t>④ 様式の修正及び様式作成に係るフロー図の追加</a:t>
            </a:r>
            <a:endParaRPr lang="en-US" altLang="ja-JP" sz="4000" b="1" i="1" dirty="0">
              <a:solidFill>
                <a:srgbClr val="002060"/>
              </a:solidFill>
              <a:effectLst>
                <a:outerShdw blurRad="38100" dist="38100" dir="2700000" algn="tl">
                  <a:srgbClr val="000000">
                    <a:alpha val="43137"/>
                  </a:srgbClr>
                </a:outerShdw>
              </a:effectLst>
            </a:endParaRPr>
          </a:p>
        </p:txBody>
      </p:sp>
      <p:sp>
        <p:nvSpPr>
          <p:cNvPr id="2" name="正方形/長方形 1">
            <a:extLst>
              <a:ext uri="{FF2B5EF4-FFF2-40B4-BE49-F238E27FC236}">
                <a16:creationId xmlns:a16="http://schemas.microsoft.com/office/drawing/2014/main" id="{05C82087-DB51-4EF7-909F-AA3C4B1F282E}"/>
              </a:ext>
            </a:extLst>
          </p:cNvPr>
          <p:cNvSpPr/>
          <p:nvPr/>
        </p:nvSpPr>
        <p:spPr>
          <a:xfrm>
            <a:off x="422068" y="406990"/>
            <a:ext cx="914400" cy="1185414"/>
          </a:xfrm>
          <a:prstGeom prst="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morning" dir="t"/>
          </a:scene3d>
          <a:sp3d>
            <a:bevelT w="381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2060"/>
              </a:solidFill>
            </a:endParaRPr>
          </a:p>
        </p:txBody>
      </p:sp>
      <p:sp>
        <p:nvSpPr>
          <p:cNvPr id="7" name="正方形/長方形 6">
            <a:extLst>
              <a:ext uri="{FF2B5EF4-FFF2-40B4-BE49-F238E27FC236}">
                <a16:creationId xmlns:a16="http://schemas.microsoft.com/office/drawing/2014/main" id="{19D26637-558F-4F70-83B5-39A7A50F14BF}"/>
              </a:ext>
            </a:extLst>
          </p:cNvPr>
          <p:cNvSpPr/>
          <p:nvPr/>
        </p:nvSpPr>
        <p:spPr>
          <a:xfrm>
            <a:off x="10896600" y="420388"/>
            <a:ext cx="914400" cy="1185414"/>
          </a:xfrm>
          <a:prstGeom prst="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a:scene3d>
            <a:camera prst="orthographicFront"/>
            <a:lightRig rig="morning" dir="t"/>
          </a:scene3d>
          <a:sp3d>
            <a:bevelT w="381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rgbClr val="002060"/>
              </a:solidFill>
            </a:endParaRPr>
          </a:p>
        </p:txBody>
      </p:sp>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1270855" y="391901"/>
            <a:ext cx="9805255" cy="1296000"/>
          </a:xfrm>
          <a:blipFill>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20000" contrast="20000"/>
                      </a14:imgEffect>
                    </a14:imgLayer>
                  </a14:imgProps>
                </a:ext>
              </a:extLst>
            </a:blip>
            <a:tile tx="0" ty="0" sx="100000" sy="100000" flip="none" algn="tl"/>
          </a:blipFill>
          <a:ln>
            <a:solidFill>
              <a:schemeClr val="accent2">
                <a:lumMod val="50000"/>
              </a:schemeClr>
            </a:solidFill>
          </a:ln>
          <a:effectLst>
            <a:outerShdw blurRad="50800" dist="38100" dir="2700000" algn="tl" rotWithShape="0">
              <a:prstClr val="black">
                <a:alpha val="40000"/>
              </a:prstClr>
            </a:outerShdw>
          </a:effectLst>
          <a:scene3d>
            <a:camera prst="orthographicFront"/>
            <a:lightRig rig="threePt" dir="t"/>
          </a:scene3d>
          <a:sp3d>
            <a:bevelT prst="coolSlant"/>
          </a:sp3d>
        </p:spPr>
        <p:txBody>
          <a:bodyPr anchor="ctr">
            <a:normAutofit lnSpcReduction="10000"/>
          </a:bodyPr>
          <a:lstStyle/>
          <a:p>
            <a:pPr algn="l"/>
            <a:r>
              <a:rPr lang="ja-JP" altLang="en-US" sz="4000" b="1" i="1" dirty="0">
                <a:solidFill>
                  <a:srgbClr val="002060"/>
                </a:solidFill>
                <a:effectLst>
                  <a:outerShdw blurRad="38100" dist="38100" dir="2700000" algn="tl">
                    <a:srgbClr val="000000">
                      <a:alpha val="43137"/>
                    </a:srgbClr>
                  </a:outerShdw>
                </a:effectLst>
              </a:rPr>
              <a:t>　・平常時における応急活動の準備</a:t>
            </a:r>
            <a:endParaRPr lang="en-US" altLang="ja-JP" sz="4000" b="1" i="1" dirty="0">
              <a:solidFill>
                <a:srgbClr val="002060"/>
              </a:solidFill>
              <a:effectLst>
                <a:outerShdw blurRad="38100" dist="38100" dir="2700000" algn="tl">
                  <a:srgbClr val="000000">
                    <a:alpha val="43137"/>
                  </a:srgbClr>
                </a:outerShdw>
              </a:effectLst>
            </a:endParaRPr>
          </a:p>
          <a:p>
            <a:pPr algn="l"/>
            <a:r>
              <a:rPr lang="ja-JP" altLang="en-US" sz="4000" b="1" i="1" dirty="0">
                <a:solidFill>
                  <a:srgbClr val="002060"/>
                </a:solidFill>
                <a:effectLst>
                  <a:outerShdw blurRad="38100" dist="38100" dir="2700000" algn="tl">
                    <a:srgbClr val="000000">
                      <a:alpha val="43137"/>
                    </a:srgbClr>
                  </a:outerShdw>
                </a:effectLst>
              </a:rPr>
              <a:t>　・災害時における応急活動の実施</a:t>
            </a:r>
            <a:endParaRPr lang="en-US" altLang="ja-JP" sz="4000" b="1" i="1" dirty="0">
              <a:solidFill>
                <a:srgbClr val="002060"/>
              </a:solidFill>
              <a:effectLst>
                <a:outerShdw blurRad="38100" dist="38100" dir="2700000" algn="tl">
                  <a:srgbClr val="000000">
                    <a:alpha val="43137"/>
                  </a:srgbClr>
                </a:outerShdw>
              </a:effectLst>
            </a:endParaRPr>
          </a:p>
        </p:txBody>
      </p:sp>
      <p:sp>
        <p:nvSpPr>
          <p:cNvPr id="8" name="フローチャート: 論理積ゲート 7">
            <a:extLst>
              <a:ext uri="{FF2B5EF4-FFF2-40B4-BE49-F238E27FC236}">
                <a16:creationId xmlns:a16="http://schemas.microsoft.com/office/drawing/2014/main" id="{96B6A51A-4926-4D7E-A8B9-9C6F1A52FA24}"/>
              </a:ext>
            </a:extLst>
          </p:cNvPr>
          <p:cNvSpPr/>
          <p:nvPr/>
        </p:nvSpPr>
        <p:spPr>
          <a:xfrm>
            <a:off x="903331" y="520606"/>
            <a:ext cx="612648" cy="958182"/>
          </a:xfrm>
          <a:prstGeom prst="flowChartDelay">
            <a:avLst/>
          </a:prstGeom>
          <a:solidFill>
            <a:schemeClr val="bg1">
              <a:lumMod val="95000"/>
            </a:schemeClr>
          </a:solidFill>
          <a:ln>
            <a:solidFill>
              <a:schemeClr val="bg1">
                <a:lumMod val="85000"/>
              </a:schemeClr>
            </a:solidFill>
          </a:ln>
          <a:scene3d>
            <a:camera prst="orthographicFront"/>
            <a:lightRig rig="morning"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論理積ゲート 8">
            <a:extLst>
              <a:ext uri="{FF2B5EF4-FFF2-40B4-BE49-F238E27FC236}">
                <a16:creationId xmlns:a16="http://schemas.microsoft.com/office/drawing/2014/main" id="{199B1E67-1840-45E8-98C1-086723C1DD16}"/>
              </a:ext>
            </a:extLst>
          </p:cNvPr>
          <p:cNvSpPr/>
          <p:nvPr/>
        </p:nvSpPr>
        <p:spPr>
          <a:xfrm rot="10800000">
            <a:off x="10741152" y="520606"/>
            <a:ext cx="612648" cy="958182"/>
          </a:xfrm>
          <a:prstGeom prst="flowChartDelay">
            <a:avLst/>
          </a:prstGeom>
          <a:solidFill>
            <a:schemeClr val="bg1">
              <a:lumMod val="95000"/>
            </a:schemeClr>
          </a:solidFill>
          <a:ln>
            <a:solidFill>
              <a:schemeClr val="bg1">
                <a:lumMod val="85000"/>
              </a:schemeClr>
            </a:solidFill>
          </a:ln>
          <a:scene3d>
            <a:camera prst="orthographicFront"/>
            <a:lightRig rig="morning"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D5CCD630-7130-4861-A91E-EA1DF359188B}"/>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rot="2340000">
            <a:off x="399331" y="5731167"/>
            <a:ext cx="504000" cy="537098"/>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D5CCD630-7130-4861-A91E-EA1DF359188B}"/>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rot="1500000">
            <a:off x="11288669" y="5744699"/>
            <a:ext cx="504000" cy="537098"/>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D5CCD630-7130-4861-A91E-EA1DF359188B}"/>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387237" y="1075135"/>
            <a:ext cx="504000" cy="537098"/>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D5CCD630-7130-4861-A91E-EA1DF35918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17694" y="1143257"/>
            <a:ext cx="504000" cy="537098"/>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B8897684-0456-4FAF-A8CD-11B667645CD0}"/>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1350962" y="330233"/>
            <a:ext cx="504000" cy="537098"/>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F632FCFA-A0E3-4C26-93C7-DF21BE4863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826" y="336363"/>
            <a:ext cx="504000" cy="537098"/>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87A1E669-871E-4E5E-A3EA-86EA6D2C8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340000">
            <a:off x="5840705" y="5769336"/>
            <a:ext cx="504000" cy="53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647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9C5644C-65AF-4097-A8F2-DF546FE02B93}"/>
              </a:ext>
            </a:extLst>
          </p:cNvPr>
          <p:cNvSpPr/>
          <p:nvPr/>
        </p:nvSpPr>
        <p:spPr>
          <a:xfrm>
            <a:off x="499453" y="700923"/>
            <a:ext cx="11309684" cy="5666539"/>
          </a:xfrm>
          <a:prstGeom prst="rect">
            <a:avLst/>
          </a:prstGeom>
          <a:pattFill prst="pct50">
            <a:fgClr>
              <a:srgbClr val="FFFF66"/>
            </a:fgClr>
            <a:bgClr>
              <a:schemeClr val="bg1"/>
            </a:bgClr>
          </a:patt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18</a:t>
            </a:fld>
            <a:endParaRPr kumimoji="1" lang="ja-JP" altLang="en-US"/>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1524000" y="136525"/>
            <a:ext cx="9144000" cy="711614"/>
          </a:xfrm>
          <a:prstGeom prst="rect">
            <a:avLst/>
          </a:prstGeom>
          <a:pattFill prst="pct50">
            <a:fgClr>
              <a:srgbClr val="0070C0"/>
            </a:fgClr>
            <a:bgClr>
              <a:srgbClr val="00B0F0"/>
            </a:bgClr>
          </a:pattFill>
          <a:ln>
            <a:solidFill>
              <a:srgbClr val="002060"/>
            </a:solidFill>
          </a:ln>
        </p:spPr>
        <p:txBody>
          <a:bodyPr vert="horz" lIns="91440" tIns="45720" rIns="91440" bIns="45720" rtlCol="0" anchor="b">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b="1" dirty="0">
                <a:solidFill>
                  <a:schemeClr val="bg1"/>
                </a:solidFill>
              </a:rPr>
              <a:t>第２章　平常時における応急活動の準備</a:t>
            </a:r>
            <a:endParaRPr lang="en-US" altLang="ja-JP" sz="4000" b="1" dirty="0">
              <a:solidFill>
                <a:schemeClr val="bg1"/>
              </a:solidFill>
            </a:endParaRPr>
          </a:p>
        </p:txBody>
      </p:sp>
      <p:sp>
        <p:nvSpPr>
          <p:cNvPr id="7" name="字幕 6">
            <a:extLst>
              <a:ext uri="{FF2B5EF4-FFF2-40B4-BE49-F238E27FC236}">
                <a16:creationId xmlns:a16="http://schemas.microsoft.com/office/drawing/2014/main" id="{7C521AB8-47D4-4643-9893-2B10EB909396}"/>
              </a:ext>
            </a:extLst>
          </p:cNvPr>
          <p:cNvSpPr>
            <a:spLocks noGrp="1"/>
          </p:cNvSpPr>
          <p:nvPr>
            <p:ph type="subTitle" idx="1"/>
          </p:nvPr>
        </p:nvSpPr>
        <p:spPr>
          <a:xfrm>
            <a:off x="675249" y="958434"/>
            <a:ext cx="10841502" cy="4483357"/>
          </a:xfrm>
        </p:spPr>
        <p:txBody>
          <a:bodyPr>
            <a:normAutofit/>
          </a:bodyPr>
          <a:lstStyle/>
          <a:p>
            <a:pPr algn="l">
              <a:lnSpc>
                <a:spcPct val="100000"/>
              </a:lnSpc>
            </a:pPr>
            <a:r>
              <a:rPr lang="ja-JP" altLang="en-US" sz="3200" dirty="0"/>
              <a:t>　</a:t>
            </a:r>
            <a:r>
              <a:rPr lang="ja-JP" altLang="en-US" sz="3200" dirty="0">
                <a:solidFill>
                  <a:srgbClr val="002060"/>
                </a:solidFill>
              </a:rPr>
              <a:t>発災後の応援又は応援受入を想定して、迅速かつ円滑な応急対策活動を実施できるよう、</a:t>
            </a:r>
            <a:r>
              <a:rPr lang="ja-JP" altLang="en-US" sz="3200" b="1" u="sng" dirty="0">
                <a:solidFill>
                  <a:srgbClr val="C00000"/>
                </a:solidFill>
                <a:effectLst>
                  <a:outerShdw blurRad="38100" dist="38100" dir="2700000" algn="tl">
                    <a:srgbClr val="000000">
                      <a:alpha val="43137"/>
                    </a:srgbClr>
                  </a:outerShdw>
                </a:effectLst>
              </a:rPr>
              <a:t>平常時より応急体制、「応急活動マニュアル等」について検討し、整備しておく</a:t>
            </a:r>
            <a:r>
              <a:rPr lang="ja-JP" altLang="en-US" sz="3200" b="1" dirty="0">
                <a:solidFill>
                  <a:srgbClr val="C00000"/>
                </a:solidFill>
                <a:effectLst>
                  <a:outerShdw blurRad="38100" dist="38100" dir="2700000" algn="tl">
                    <a:srgbClr val="000000">
                      <a:alpha val="43137"/>
                    </a:srgbClr>
                  </a:outerShdw>
                </a:effectLst>
              </a:rPr>
              <a:t>。</a:t>
            </a:r>
            <a:r>
              <a:rPr lang="ja-JP" altLang="en-US" sz="3200" dirty="0">
                <a:solidFill>
                  <a:srgbClr val="002060"/>
                </a:solidFill>
              </a:rPr>
              <a:t>さらに、実情に即すため平常時の各種訓練等を踏まえて、少なくとも年一回は見直す。</a:t>
            </a:r>
            <a:endParaRPr lang="en-US" altLang="ja-JP" sz="3200" dirty="0">
              <a:solidFill>
                <a:srgbClr val="002060"/>
              </a:solidFill>
            </a:endParaRPr>
          </a:p>
          <a:p>
            <a:pPr algn="l">
              <a:lnSpc>
                <a:spcPct val="100000"/>
              </a:lnSpc>
            </a:pPr>
            <a:endParaRPr lang="en-US" altLang="ja-JP" sz="3200" dirty="0"/>
          </a:p>
          <a:p>
            <a:pPr algn="l"/>
            <a:r>
              <a:rPr lang="en-US" altLang="ja-JP" sz="3200" dirty="0">
                <a:solidFill>
                  <a:srgbClr val="002060"/>
                </a:solidFill>
              </a:rPr>
              <a:t>※</a:t>
            </a:r>
            <a:r>
              <a:rPr lang="ja-JP" altLang="en-US" sz="3200" dirty="0">
                <a:solidFill>
                  <a:srgbClr val="002060"/>
                </a:solidFill>
              </a:rPr>
              <a:t>「応急活動マニュアル」とは、</a:t>
            </a:r>
            <a:r>
              <a:rPr lang="ja-JP" altLang="en-US" sz="3200" b="1" dirty="0">
                <a:solidFill>
                  <a:srgbClr val="002060"/>
                </a:solidFill>
              </a:rPr>
              <a:t>「応急給水マニュアル」</a:t>
            </a:r>
            <a:endParaRPr lang="en-US" altLang="ja-JP" sz="3200" b="1" dirty="0">
              <a:solidFill>
                <a:srgbClr val="002060"/>
              </a:solidFill>
            </a:endParaRPr>
          </a:p>
          <a:p>
            <a:pPr algn="l"/>
            <a:r>
              <a:rPr lang="ja-JP" altLang="en-US" sz="3200" dirty="0">
                <a:solidFill>
                  <a:srgbClr val="002060"/>
                </a:solidFill>
              </a:rPr>
              <a:t>　 と</a:t>
            </a:r>
            <a:r>
              <a:rPr lang="ja-JP" altLang="en-US" sz="3200" b="1" dirty="0">
                <a:solidFill>
                  <a:srgbClr val="002060"/>
                </a:solidFill>
              </a:rPr>
              <a:t>「応急復旧マニュアル」</a:t>
            </a:r>
            <a:r>
              <a:rPr lang="ja-JP" altLang="en-US" sz="3200" dirty="0">
                <a:solidFill>
                  <a:srgbClr val="002060"/>
                </a:solidFill>
              </a:rPr>
              <a:t>を合わせたものである。</a:t>
            </a:r>
          </a:p>
        </p:txBody>
      </p:sp>
      <p:pic>
        <p:nvPicPr>
          <p:cNvPr id="9" name="図 8">
            <a:extLst>
              <a:ext uri="{FF2B5EF4-FFF2-40B4-BE49-F238E27FC236}">
                <a16:creationId xmlns:a16="http://schemas.microsoft.com/office/drawing/2014/main" id="{F98018CC-156D-4C98-8CE4-838850AF72A1}"/>
              </a:ext>
            </a:extLst>
          </p:cNvPr>
          <p:cNvPicPr preferRelativeResize="0">
            <a:picLocks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1892" t="7921" r="2183" b="9901"/>
          <a:stretch/>
        </p:blipFill>
        <p:spPr bwMode="auto">
          <a:xfrm>
            <a:off x="466295" y="5305523"/>
            <a:ext cx="11376000" cy="1080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72013371-34CD-4297-A337-D0EE0FF5D92B}"/>
              </a:ext>
            </a:extLst>
          </p:cNvPr>
          <p:cNvSpPr/>
          <p:nvPr/>
        </p:nvSpPr>
        <p:spPr>
          <a:xfrm>
            <a:off x="5272502" y="6196161"/>
            <a:ext cx="6408000" cy="216000"/>
          </a:xfrm>
          <a:prstGeom prst="rect">
            <a:avLst/>
          </a:prstGeom>
          <a:pattFill prst="pct50">
            <a:fgClr>
              <a:srgbClr val="FFFF6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P33</a:t>
            </a:r>
            <a:endParaRPr kumimoji="1" lang="ja-JP" altLang="en-US" dirty="0">
              <a:solidFill>
                <a:srgbClr val="002060"/>
              </a:solidFill>
            </a:endParaRPr>
          </a:p>
        </p:txBody>
      </p:sp>
    </p:spTree>
    <p:extLst>
      <p:ext uri="{BB962C8B-B14F-4D97-AF65-F5344CB8AC3E}">
        <p14:creationId xmlns:p14="http://schemas.microsoft.com/office/powerpoint/2010/main" val="205563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19</a:t>
            </a:fld>
            <a:endParaRPr kumimoji="1" lang="ja-JP" altLang="en-US"/>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168963" y="74753"/>
            <a:ext cx="1440000" cy="648000"/>
          </a:xfrm>
          <a:prstGeom prst="rect">
            <a:avLst/>
          </a:prstGeom>
          <a:pattFill prst="pct50">
            <a:fgClr>
              <a:srgbClr val="002B82"/>
            </a:fgClr>
            <a:bgClr>
              <a:srgbClr val="004D86"/>
            </a:bgClr>
          </a:pattFill>
          <a:ln>
            <a:solidFill>
              <a:srgbClr val="00206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b="1" dirty="0">
                <a:solidFill>
                  <a:schemeClr val="bg1"/>
                </a:solidFill>
              </a:rPr>
              <a:t>参考</a:t>
            </a:r>
            <a:endParaRPr lang="en-US" altLang="ja-JP" sz="4000" b="1" dirty="0">
              <a:solidFill>
                <a:schemeClr val="bg1"/>
              </a:solidFill>
            </a:endParaRPr>
          </a:p>
        </p:txBody>
      </p:sp>
      <p:sp>
        <p:nvSpPr>
          <p:cNvPr id="7" name="字幕 6">
            <a:extLst>
              <a:ext uri="{FF2B5EF4-FFF2-40B4-BE49-F238E27FC236}">
                <a16:creationId xmlns:a16="http://schemas.microsoft.com/office/drawing/2014/main" id="{7C521AB8-47D4-4643-9893-2B10EB909396}"/>
              </a:ext>
            </a:extLst>
          </p:cNvPr>
          <p:cNvSpPr>
            <a:spLocks noGrp="1"/>
          </p:cNvSpPr>
          <p:nvPr>
            <p:ph type="subTitle" idx="1"/>
          </p:nvPr>
        </p:nvSpPr>
        <p:spPr>
          <a:xfrm>
            <a:off x="510207" y="848139"/>
            <a:ext cx="11171583" cy="5771188"/>
          </a:xfrm>
        </p:spPr>
        <p:txBody>
          <a:bodyPr>
            <a:normAutofit fontScale="70000" lnSpcReduction="20000"/>
          </a:bodyPr>
          <a:lstStyle/>
          <a:p>
            <a:pPr algn="r">
              <a:lnSpc>
                <a:spcPct val="100000"/>
              </a:lnSpc>
            </a:pPr>
            <a:r>
              <a:rPr lang="ja-JP" altLang="en-US" sz="3200" dirty="0"/>
              <a:t>　</a:t>
            </a:r>
            <a:r>
              <a:rPr lang="ja-JP" altLang="en-US" sz="1800" dirty="0">
                <a:solidFill>
                  <a:srgbClr val="002060"/>
                </a:solidFill>
              </a:rPr>
              <a:t>平成</a:t>
            </a:r>
            <a:r>
              <a:rPr lang="en-US" altLang="ja-JP" sz="1800" dirty="0">
                <a:solidFill>
                  <a:srgbClr val="002060"/>
                </a:solidFill>
              </a:rPr>
              <a:t>13</a:t>
            </a:r>
            <a:r>
              <a:rPr lang="ja-JP" altLang="en-US" sz="1800" dirty="0">
                <a:solidFill>
                  <a:srgbClr val="002060"/>
                </a:solidFill>
              </a:rPr>
              <a:t>年</a:t>
            </a:r>
            <a:r>
              <a:rPr lang="en-US" altLang="ja-JP" sz="1800" dirty="0">
                <a:solidFill>
                  <a:srgbClr val="002060"/>
                </a:solidFill>
              </a:rPr>
              <a:t>2</a:t>
            </a:r>
            <a:r>
              <a:rPr lang="ja-JP" altLang="en-US" sz="1800" dirty="0">
                <a:solidFill>
                  <a:srgbClr val="002060"/>
                </a:solidFill>
              </a:rPr>
              <a:t>月</a:t>
            </a:r>
            <a:r>
              <a:rPr lang="en-US" altLang="ja-JP" sz="1800" dirty="0">
                <a:solidFill>
                  <a:srgbClr val="002060"/>
                </a:solidFill>
              </a:rPr>
              <a:t>14</a:t>
            </a:r>
            <a:r>
              <a:rPr lang="ja-JP" altLang="en-US" sz="1800" dirty="0">
                <a:solidFill>
                  <a:srgbClr val="002060"/>
                </a:solidFill>
              </a:rPr>
              <a:t>日　厚生労働省総　第          </a:t>
            </a:r>
            <a:r>
              <a:rPr lang="en-US" altLang="ja-JP" sz="1800" dirty="0">
                <a:solidFill>
                  <a:srgbClr val="002060"/>
                </a:solidFill>
              </a:rPr>
              <a:t>11</a:t>
            </a:r>
            <a:r>
              <a:rPr lang="ja-JP" altLang="en-US" sz="1800" dirty="0">
                <a:solidFill>
                  <a:srgbClr val="002060"/>
                </a:solidFill>
              </a:rPr>
              <a:t>号制定</a:t>
            </a:r>
            <a:endParaRPr lang="en-US" altLang="ja-JP" sz="1800" dirty="0">
              <a:solidFill>
                <a:srgbClr val="002060"/>
              </a:solidFill>
            </a:endParaRPr>
          </a:p>
          <a:p>
            <a:pPr algn="r">
              <a:lnSpc>
                <a:spcPct val="100000"/>
              </a:lnSpc>
            </a:pPr>
            <a:r>
              <a:rPr lang="ja-JP" altLang="en-US" sz="1800" dirty="0">
                <a:solidFill>
                  <a:srgbClr val="002060"/>
                </a:solidFill>
              </a:rPr>
              <a:t>平成</a:t>
            </a:r>
            <a:r>
              <a:rPr lang="en-US" altLang="ja-JP" sz="1800" dirty="0">
                <a:solidFill>
                  <a:srgbClr val="002060"/>
                </a:solidFill>
              </a:rPr>
              <a:t>21</a:t>
            </a:r>
            <a:r>
              <a:rPr lang="ja-JP" altLang="en-US" sz="1800" dirty="0">
                <a:solidFill>
                  <a:srgbClr val="002060"/>
                </a:solidFill>
              </a:rPr>
              <a:t>年</a:t>
            </a:r>
            <a:r>
              <a:rPr lang="en-US" altLang="ja-JP" sz="1800" dirty="0">
                <a:solidFill>
                  <a:srgbClr val="002060"/>
                </a:solidFill>
              </a:rPr>
              <a:t>3</a:t>
            </a:r>
            <a:r>
              <a:rPr lang="ja-JP" altLang="en-US" sz="1800" dirty="0">
                <a:solidFill>
                  <a:srgbClr val="002060"/>
                </a:solidFill>
              </a:rPr>
              <a:t>月</a:t>
            </a:r>
            <a:r>
              <a:rPr lang="en-US" altLang="ja-JP" sz="1800" dirty="0">
                <a:solidFill>
                  <a:srgbClr val="002060"/>
                </a:solidFill>
              </a:rPr>
              <a:t>10</a:t>
            </a:r>
            <a:r>
              <a:rPr lang="ja-JP" altLang="en-US" sz="1800" dirty="0">
                <a:solidFill>
                  <a:srgbClr val="002060"/>
                </a:solidFill>
              </a:rPr>
              <a:t>日　厚生労働省発社援</a:t>
            </a:r>
            <a:r>
              <a:rPr lang="en-US" altLang="ja-JP" sz="1800" dirty="0">
                <a:solidFill>
                  <a:srgbClr val="002060"/>
                </a:solidFill>
              </a:rPr>
              <a:t>0310001</a:t>
            </a:r>
            <a:r>
              <a:rPr lang="ja-JP" altLang="en-US" sz="1800" dirty="0">
                <a:solidFill>
                  <a:srgbClr val="002060"/>
                </a:solidFill>
              </a:rPr>
              <a:t>号修正</a:t>
            </a:r>
            <a:endParaRPr lang="en-US" altLang="ja-JP" sz="1800" dirty="0">
              <a:solidFill>
                <a:srgbClr val="002060"/>
              </a:solidFill>
            </a:endParaRPr>
          </a:p>
          <a:p>
            <a:pPr algn="l">
              <a:lnSpc>
                <a:spcPct val="150000"/>
              </a:lnSpc>
            </a:pPr>
            <a:r>
              <a:rPr lang="ja-JP" altLang="en-US" sz="4600" dirty="0">
                <a:solidFill>
                  <a:srgbClr val="002060"/>
                </a:solidFill>
              </a:rPr>
              <a:t>第</a:t>
            </a:r>
            <a:r>
              <a:rPr lang="en-US" altLang="ja-JP" sz="4600" dirty="0">
                <a:solidFill>
                  <a:srgbClr val="002060"/>
                </a:solidFill>
              </a:rPr>
              <a:t>1</a:t>
            </a:r>
            <a:r>
              <a:rPr lang="ja-JP" altLang="en-US" sz="4600" dirty="0">
                <a:solidFill>
                  <a:srgbClr val="002060"/>
                </a:solidFill>
              </a:rPr>
              <a:t>篇　災害予防対策</a:t>
            </a:r>
            <a:endParaRPr lang="en-US" altLang="ja-JP" sz="4600" dirty="0">
              <a:solidFill>
                <a:srgbClr val="002060"/>
              </a:solidFill>
            </a:endParaRPr>
          </a:p>
          <a:p>
            <a:pPr lvl="1" algn="l">
              <a:lnSpc>
                <a:spcPct val="150000"/>
              </a:lnSpc>
            </a:pPr>
            <a:r>
              <a:rPr lang="ja-JP" altLang="en-US" sz="4600" dirty="0">
                <a:solidFill>
                  <a:srgbClr val="002060"/>
                </a:solidFill>
              </a:rPr>
              <a:t>第</a:t>
            </a:r>
            <a:r>
              <a:rPr lang="en-US" altLang="ja-JP" sz="4600" dirty="0">
                <a:solidFill>
                  <a:srgbClr val="002060"/>
                </a:solidFill>
              </a:rPr>
              <a:t>5</a:t>
            </a:r>
            <a:r>
              <a:rPr lang="ja-JP" altLang="en-US" sz="4600" dirty="0">
                <a:solidFill>
                  <a:srgbClr val="002060"/>
                </a:solidFill>
              </a:rPr>
              <a:t>章 生活衛生に係る災害予防対策</a:t>
            </a:r>
            <a:endParaRPr lang="en-US" altLang="ja-JP" sz="4600" dirty="0">
              <a:solidFill>
                <a:srgbClr val="002060"/>
              </a:solidFill>
            </a:endParaRPr>
          </a:p>
          <a:p>
            <a:pPr lvl="2" algn="l">
              <a:lnSpc>
                <a:spcPct val="150000"/>
              </a:lnSpc>
            </a:pPr>
            <a:r>
              <a:rPr lang="ja-JP" altLang="en-US" sz="4600" dirty="0">
                <a:solidFill>
                  <a:srgbClr val="002060"/>
                </a:solidFill>
              </a:rPr>
              <a:t>第</a:t>
            </a:r>
            <a:r>
              <a:rPr lang="en-US" altLang="ja-JP" sz="4600" dirty="0">
                <a:solidFill>
                  <a:srgbClr val="002060"/>
                </a:solidFill>
              </a:rPr>
              <a:t>2</a:t>
            </a:r>
            <a:r>
              <a:rPr lang="ja-JP" altLang="en-US" sz="4600" dirty="0">
                <a:solidFill>
                  <a:srgbClr val="002060"/>
                </a:solidFill>
              </a:rPr>
              <a:t>節 水道施設に係る防災体制の整備</a:t>
            </a:r>
            <a:endParaRPr lang="en-US" altLang="ja-JP" sz="4600" dirty="0">
              <a:solidFill>
                <a:srgbClr val="002060"/>
              </a:solidFill>
            </a:endParaRPr>
          </a:p>
          <a:p>
            <a:pPr lvl="3" algn="l">
              <a:lnSpc>
                <a:spcPct val="150000"/>
              </a:lnSpc>
            </a:pPr>
            <a:r>
              <a:rPr lang="ja-JP" altLang="en-US" sz="4600" dirty="0">
                <a:solidFill>
                  <a:srgbClr val="002060"/>
                </a:solidFill>
              </a:rPr>
              <a:t>３ 水道事業者は、</a:t>
            </a:r>
            <a:r>
              <a:rPr lang="ja-JP" altLang="en-US" sz="4600" u="sng" dirty="0">
                <a:solidFill>
                  <a:srgbClr val="C00000"/>
                </a:solidFill>
              </a:rPr>
              <a:t>水道施設に係る災害時応急体制</a:t>
            </a:r>
            <a:endParaRPr lang="en-US" altLang="ja-JP" sz="4600" u="sng" dirty="0">
              <a:solidFill>
                <a:srgbClr val="C00000"/>
              </a:solidFill>
            </a:endParaRPr>
          </a:p>
          <a:p>
            <a:pPr lvl="3" algn="l">
              <a:lnSpc>
                <a:spcPct val="150000"/>
              </a:lnSpc>
            </a:pPr>
            <a:r>
              <a:rPr lang="ja-JP" altLang="en-US" sz="4600" dirty="0">
                <a:solidFill>
                  <a:srgbClr val="C00000"/>
                </a:solidFill>
              </a:rPr>
              <a:t>　</a:t>
            </a:r>
            <a:r>
              <a:rPr lang="ja-JP" altLang="en-US" sz="4600" u="sng" dirty="0">
                <a:solidFill>
                  <a:srgbClr val="C00000"/>
                </a:solidFill>
              </a:rPr>
              <a:t>を整備</a:t>
            </a:r>
            <a:r>
              <a:rPr lang="ja-JP" altLang="en-US" sz="4600" dirty="0">
                <a:solidFill>
                  <a:srgbClr val="002060"/>
                </a:solidFill>
              </a:rPr>
              <a:t>するため、以下の措置を行うよう努める。</a:t>
            </a:r>
            <a:endParaRPr lang="en-US" altLang="ja-JP" sz="4600" dirty="0">
              <a:solidFill>
                <a:srgbClr val="002060"/>
              </a:solidFill>
            </a:endParaRPr>
          </a:p>
          <a:p>
            <a:pPr lvl="4" algn="l">
              <a:lnSpc>
                <a:spcPct val="150000"/>
              </a:lnSpc>
            </a:pPr>
            <a:r>
              <a:rPr lang="ja-JP" altLang="en-US" sz="4600" dirty="0">
                <a:solidFill>
                  <a:srgbClr val="002060"/>
                </a:solidFill>
              </a:rPr>
              <a:t>（１）</a:t>
            </a:r>
            <a:r>
              <a:rPr lang="ja-JP" altLang="en-US" sz="4600" u="sng" dirty="0">
                <a:solidFill>
                  <a:srgbClr val="C00000"/>
                </a:solidFill>
              </a:rPr>
              <a:t>応急給水及び応急復旧活動</a:t>
            </a:r>
            <a:r>
              <a:rPr lang="ja-JP" altLang="en-US" sz="4600" u="sng" dirty="0">
                <a:solidFill>
                  <a:srgbClr val="FF0000"/>
                </a:solidFill>
              </a:rPr>
              <a:t>に関する</a:t>
            </a:r>
            <a:r>
              <a:rPr lang="ja-JP" altLang="en-US" sz="4600" u="sng" dirty="0">
                <a:solidFill>
                  <a:srgbClr val="C00000"/>
                </a:solidFill>
              </a:rPr>
              <a:t>行動</a:t>
            </a:r>
            <a:endParaRPr lang="en-US" altLang="ja-JP" sz="4600" u="sng" dirty="0">
              <a:solidFill>
                <a:srgbClr val="C00000"/>
              </a:solidFill>
            </a:endParaRPr>
          </a:p>
          <a:p>
            <a:pPr lvl="4" algn="l">
              <a:lnSpc>
                <a:spcPct val="150000"/>
              </a:lnSpc>
            </a:pPr>
            <a:r>
              <a:rPr lang="ja-JP" altLang="en-US" sz="4600" dirty="0">
                <a:solidFill>
                  <a:srgbClr val="C00000"/>
                </a:solidFill>
              </a:rPr>
              <a:t>　　</a:t>
            </a:r>
            <a:r>
              <a:rPr lang="ja-JP" altLang="en-US" sz="4600" u="sng" dirty="0">
                <a:solidFill>
                  <a:srgbClr val="C00000"/>
                </a:solidFill>
              </a:rPr>
              <a:t>指針を作成する</a:t>
            </a:r>
            <a:r>
              <a:rPr lang="ja-JP" altLang="en-US" sz="4600" dirty="0">
                <a:solidFill>
                  <a:srgbClr val="002060"/>
                </a:solidFill>
              </a:rPr>
              <a:t>こと。</a:t>
            </a:r>
          </a:p>
        </p:txBody>
      </p:sp>
      <p:sp>
        <p:nvSpPr>
          <p:cNvPr id="8" name="正方形/長方形 7">
            <a:extLst>
              <a:ext uri="{FF2B5EF4-FFF2-40B4-BE49-F238E27FC236}">
                <a16:creationId xmlns:a16="http://schemas.microsoft.com/office/drawing/2014/main" id="{72013371-34CD-4297-A337-D0EE0FF5D92B}"/>
              </a:ext>
            </a:extLst>
          </p:cNvPr>
          <p:cNvSpPr/>
          <p:nvPr/>
        </p:nvSpPr>
        <p:spPr>
          <a:xfrm>
            <a:off x="8282610" y="6420713"/>
            <a:ext cx="27432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厚生労働省　</a:t>
            </a:r>
            <a:r>
              <a:rPr kumimoji="1" lang="en-US" altLang="ja-JP" dirty="0">
                <a:solidFill>
                  <a:srgbClr val="002060"/>
                </a:solidFill>
              </a:rPr>
              <a:t>HP</a:t>
            </a:r>
            <a:endParaRPr kumimoji="1" lang="ja-JP" altLang="en-US" dirty="0">
              <a:solidFill>
                <a:srgbClr val="002060"/>
              </a:solidFill>
            </a:endParaRPr>
          </a:p>
        </p:txBody>
      </p:sp>
      <p:sp>
        <p:nvSpPr>
          <p:cNvPr id="9" name="字幕 6">
            <a:extLst>
              <a:ext uri="{FF2B5EF4-FFF2-40B4-BE49-F238E27FC236}">
                <a16:creationId xmlns:a16="http://schemas.microsoft.com/office/drawing/2014/main" id="{D88ED8F7-C506-4389-B87F-BF31AC89C479}"/>
              </a:ext>
            </a:extLst>
          </p:cNvPr>
          <p:cNvSpPr txBox="1">
            <a:spLocks/>
          </p:cNvSpPr>
          <p:nvPr/>
        </p:nvSpPr>
        <p:spPr>
          <a:xfrm>
            <a:off x="2769703" y="136525"/>
            <a:ext cx="6652592" cy="71161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lnSpc>
                <a:spcPct val="100000"/>
              </a:lnSpc>
            </a:pPr>
            <a:r>
              <a:rPr lang="ja-JP" altLang="en-US" sz="4300" dirty="0">
                <a:solidFill>
                  <a:srgbClr val="002060"/>
                </a:solidFill>
              </a:rPr>
              <a:t>厚生労働省防災業務計画</a:t>
            </a:r>
            <a:endParaRPr lang="en-US" altLang="ja-JP" sz="4300" dirty="0">
              <a:solidFill>
                <a:srgbClr val="002060"/>
              </a:solidFill>
            </a:endParaRPr>
          </a:p>
        </p:txBody>
      </p:sp>
    </p:spTree>
    <p:extLst>
      <p:ext uri="{BB962C8B-B14F-4D97-AF65-F5344CB8AC3E}">
        <p14:creationId xmlns:p14="http://schemas.microsoft.com/office/powerpoint/2010/main" val="339155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43B31E2-73DA-4E06-985F-2F17AC581A8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35612" y="844061"/>
            <a:ext cx="9720775" cy="5528603"/>
          </a:xfrm>
          <a:prstGeom prst="rect">
            <a:avLst/>
          </a:prstGeom>
          <a:effectLst>
            <a:softEdge rad="317500"/>
          </a:effectLst>
        </p:spPr>
      </p:pic>
      <p:sp>
        <p:nvSpPr>
          <p:cNvPr id="2" name="タイトル 1">
            <a:extLst>
              <a:ext uri="{FF2B5EF4-FFF2-40B4-BE49-F238E27FC236}">
                <a16:creationId xmlns:a16="http://schemas.microsoft.com/office/drawing/2014/main" id="{C6F39900-AFC2-4421-B61C-28EB3D717656}"/>
              </a:ext>
            </a:extLst>
          </p:cNvPr>
          <p:cNvSpPr>
            <a:spLocks noGrp="1"/>
          </p:cNvSpPr>
          <p:nvPr>
            <p:ph type="ctrTitle"/>
          </p:nvPr>
        </p:nvSpPr>
        <p:spPr>
          <a:xfrm>
            <a:off x="3809999" y="211497"/>
            <a:ext cx="4572000" cy="739528"/>
          </a:xfrm>
        </p:spPr>
        <p:txBody>
          <a:bodyPr anchor="ctr">
            <a:normAutofit/>
          </a:bodyPr>
          <a:lstStyle/>
          <a:p>
            <a:pPr algn="dist"/>
            <a:r>
              <a:rPr lang="ja-JP" altLang="en-US" sz="4000" b="1" dirty="0">
                <a:solidFill>
                  <a:srgbClr val="002060"/>
                </a:solidFill>
              </a:rPr>
              <a:t>本日の進め方</a:t>
            </a:r>
            <a:endParaRPr kumimoji="1" lang="ja-JP" altLang="en-US" sz="4000" b="1" dirty="0">
              <a:solidFill>
                <a:srgbClr val="002060"/>
              </a:solidFill>
            </a:endParaRPr>
          </a:p>
        </p:txBody>
      </p:sp>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1523999" y="844061"/>
            <a:ext cx="9144000" cy="5756049"/>
          </a:xfrm>
          <a:effectLst>
            <a:outerShdw blurRad="50800" dist="38100" dir="2700000" algn="tl" rotWithShape="0">
              <a:schemeClr val="bg1">
                <a:lumMod val="85000"/>
                <a:alpha val="40000"/>
              </a:schemeClr>
            </a:outerShdw>
          </a:effectLst>
        </p:spPr>
        <p:txBody>
          <a:bodyPr>
            <a:noAutofit/>
          </a:bodyPr>
          <a:lstStyle/>
          <a:p>
            <a:pPr marL="514350" indent="-514350" algn="l">
              <a:lnSpc>
                <a:spcPct val="150000"/>
              </a:lnSpc>
              <a:buFont typeface="+mj-lt"/>
              <a:buAutoNum type="arabicPeriod"/>
            </a:pPr>
            <a:r>
              <a:rPr kumimoji="1" lang="ja-JP" altLang="en-US" sz="3200" dirty="0">
                <a:solidFill>
                  <a:srgbClr val="002060"/>
                </a:solidFill>
              </a:rPr>
              <a:t>はじめに</a:t>
            </a:r>
            <a:endParaRPr kumimoji="1" lang="en-US" altLang="ja-JP" sz="3200" dirty="0">
              <a:solidFill>
                <a:srgbClr val="002060"/>
              </a:solidFill>
            </a:endParaRPr>
          </a:p>
          <a:p>
            <a:pPr marL="514350" indent="-514350" algn="l">
              <a:lnSpc>
                <a:spcPct val="150000"/>
              </a:lnSpc>
              <a:buFont typeface="+mj-lt"/>
              <a:buAutoNum type="arabicPeriod"/>
            </a:pPr>
            <a:r>
              <a:rPr lang="ja-JP" altLang="en-US" sz="3200" dirty="0">
                <a:solidFill>
                  <a:srgbClr val="002060"/>
                </a:solidFill>
              </a:rPr>
              <a:t>改訂に至る経緯と目的</a:t>
            </a:r>
            <a:endParaRPr lang="en-US" altLang="ja-JP" sz="3200" dirty="0">
              <a:solidFill>
                <a:srgbClr val="002060"/>
              </a:solidFill>
            </a:endParaRPr>
          </a:p>
          <a:p>
            <a:pPr marL="514350" indent="-514350" algn="l">
              <a:lnSpc>
                <a:spcPct val="150000"/>
              </a:lnSpc>
              <a:buFont typeface="+mj-lt"/>
              <a:buAutoNum type="arabicPeriod"/>
            </a:pPr>
            <a:r>
              <a:rPr lang="ja-JP" altLang="en-US" sz="3200" dirty="0">
                <a:solidFill>
                  <a:srgbClr val="002060"/>
                </a:solidFill>
              </a:rPr>
              <a:t>改訂の主な内容</a:t>
            </a:r>
            <a:endParaRPr lang="en-US" altLang="ja-JP" sz="3200" dirty="0">
              <a:solidFill>
                <a:srgbClr val="002060"/>
              </a:solidFill>
            </a:endParaRPr>
          </a:p>
          <a:p>
            <a:pPr marL="971550" lvl="1" indent="-514350" algn="l">
              <a:lnSpc>
                <a:spcPct val="150000"/>
              </a:lnSpc>
              <a:buFont typeface="Arial" panose="020B0604020202020204" pitchFamily="34" charset="0"/>
              <a:buChar char="•"/>
            </a:pPr>
            <a:r>
              <a:rPr lang="ja-JP" altLang="en-US" sz="3200" dirty="0">
                <a:solidFill>
                  <a:srgbClr val="002060"/>
                </a:solidFill>
              </a:rPr>
              <a:t>平常時における応急活動の準備</a:t>
            </a:r>
            <a:endParaRPr lang="en-US" altLang="ja-JP" sz="3200" dirty="0">
              <a:solidFill>
                <a:srgbClr val="002060"/>
              </a:solidFill>
            </a:endParaRPr>
          </a:p>
          <a:p>
            <a:pPr marL="971550" lvl="1" indent="-514350" algn="l">
              <a:lnSpc>
                <a:spcPct val="150000"/>
              </a:lnSpc>
              <a:buFont typeface="Arial" panose="020B0604020202020204" pitchFamily="34" charset="0"/>
              <a:buChar char="•"/>
            </a:pPr>
            <a:r>
              <a:rPr lang="ja-JP" altLang="en-US" sz="3200" dirty="0">
                <a:solidFill>
                  <a:srgbClr val="002060"/>
                </a:solidFill>
              </a:rPr>
              <a:t>災害時における応急活動の実施</a:t>
            </a:r>
            <a:endParaRPr lang="en-US" altLang="ja-JP" sz="3200" dirty="0">
              <a:solidFill>
                <a:srgbClr val="002060"/>
              </a:solidFill>
            </a:endParaRPr>
          </a:p>
          <a:p>
            <a:pPr marL="514350" indent="-514350" algn="l">
              <a:lnSpc>
                <a:spcPct val="150000"/>
              </a:lnSpc>
              <a:buFont typeface="+mj-lt"/>
              <a:buAutoNum type="arabicPeriod"/>
            </a:pPr>
            <a:r>
              <a:rPr lang="ja-JP" altLang="en-US" sz="3200" dirty="0">
                <a:solidFill>
                  <a:srgbClr val="002060"/>
                </a:solidFill>
              </a:rPr>
              <a:t>おわりに</a:t>
            </a:r>
            <a:endParaRPr lang="en-US" altLang="ja-JP" sz="3200" dirty="0">
              <a:solidFill>
                <a:srgbClr val="002060"/>
              </a:solidFill>
            </a:endParaRPr>
          </a:p>
          <a:p>
            <a:pPr algn="l"/>
            <a:endParaRPr kumimoji="1" lang="ja-JP" altLang="en-US" sz="3200" b="1" dirty="0">
              <a:solidFill>
                <a:srgbClr val="002060"/>
              </a:solidFill>
            </a:endParaRPr>
          </a:p>
        </p:txBody>
      </p:sp>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2</a:t>
            </a:fld>
            <a:endParaRPr kumimoji="1" lang="ja-JP" altLang="en-US"/>
          </a:p>
        </p:txBody>
      </p:sp>
    </p:spTree>
    <p:extLst>
      <p:ext uri="{BB962C8B-B14F-4D97-AF65-F5344CB8AC3E}">
        <p14:creationId xmlns:p14="http://schemas.microsoft.com/office/powerpoint/2010/main" val="3870402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0EA20F85-EC2B-4F93-9582-8867C6F1D28D}"/>
              </a:ext>
            </a:extLst>
          </p:cNvPr>
          <p:cNvSpPr/>
          <p:nvPr/>
        </p:nvSpPr>
        <p:spPr>
          <a:xfrm>
            <a:off x="572893" y="1797269"/>
            <a:ext cx="10904403" cy="4559080"/>
          </a:xfrm>
          <a:prstGeom prst="roundRect">
            <a:avLst/>
          </a:prstGeom>
          <a:noFill/>
          <a:ln w="44450">
            <a:solidFill>
              <a:schemeClr val="accent4">
                <a:lumMod val="50000"/>
              </a:schemeClr>
            </a:solidFill>
            <a:prstDash val="sysDash"/>
          </a:ln>
          <a:effectLst>
            <a:glow rad="63500">
              <a:schemeClr val="accent4">
                <a:satMod val="175000"/>
                <a:alpha val="40000"/>
              </a:schemeClr>
            </a:glow>
            <a:outerShdw blurRad="50800" dist="38100" dir="2700000" algn="tl" rotWithShape="0">
              <a:prstClr val="black">
                <a:alpha val="40000"/>
              </a:prstClr>
            </a:outerShdw>
          </a:effectLst>
          <a:scene3d>
            <a:camera prst="orthographicFront"/>
            <a:lightRig rig="morning"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次の値と等しい 11">
            <a:extLst>
              <a:ext uri="{FF2B5EF4-FFF2-40B4-BE49-F238E27FC236}">
                <a16:creationId xmlns:a16="http://schemas.microsoft.com/office/drawing/2014/main" id="{F19592D0-00F5-446D-BE46-8ADA03D2FBF6}"/>
              </a:ext>
            </a:extLst>
          </p:cNvPr>
          <p:cNvSpPr/>
          <p:nvPr/>
        </p:nvSpPr>
        <p:spPr>
          <a:xfrm rot="16200000">
            <a:off x="4793454" y="4249340"/>
            <a:ext cx="2605087" cy="809625"/>
          </a:xfrm>
          <a:prstGeom prst="mathEqual">
            <a:avLst/>
          </a:prstGeom>
          <a:solidFill>
            <a:srgbClr val="0070C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chemeClr val="tx1"/>
              </a:solidFill>
            </a:endParaRPr>
          </a:p>
        </p:txBody>
      </p:sp>
      <p:graphicFrame>
        <p:nvGraphicFramePr>
          <p:cNvPr id="13" name="図表 12">
            <a:extLst>
              <a:ext uri="{FF2B5EF4-FFF2-40B4-BE49-F238E27FC236}">
                <a16:creationId xmlns:a16="http://schemas.microsoft.com/office/drawing/2014/main" id="{713766AD-9138-4B97-BC8C-A69B58DEE266}"/>
              </a:ext>
            </a:extLst>
          </p:cNvPr>
          <p:cNvGraphicFramePr/>
          <p:nvPr>
            <p:extLst>
              <p:ext uri="{D42A27DB-BD31-4B8C-83A1-F6EECF244321}">
                <p14:modId xmlns:p14="http://schemas.microsoft.com/office/powerpoint/2010/main" val="2837343571"/>
              </p:ext>
            </p:extLst>
          </p:nvPr>
        </p:nvGraphicFramePr>
        <p:xfrm>
          <a:off x="881576" y="3212470"/>
          <a:ext cx="7204075" cy="278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20</a:t>
            </a:fld>
            <a:endParaRPr kumimoji="1" lang="ja-JP" altLang="en-US"/>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1523998" y="68289"/>
            <a:ext cx="9144000" cy="1260000"/>
          </a:xfrm>
          <a:prstGeom prst="rect">
            <a:avLst/>
          </a:prstGeom>
          <a:pattFill prst="pct50">
            <a:fgClr>
              <a:srgbClr val="0070C0"/>
            </a:fgClr>
            <a:bgClr>
              <a:srgbClr val="00B0F0"/>
            </a:bgClr>
          </a:pattFill>
          <a:ln>
            <a:solidFill>
              <a:srgbClr val="002060"/>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3200" b="1" dirty="0">
                <a:solidFill>
                  <a:schemeClr val="bg1"/>
                </a:solidFill>
              </a:rPr>
              <a:t>平常時より応急体制「応急活動マニュアル等」</a:t>
            </a:r>
            <a:endParaRPr lang="en-US" altLang="ja-JP" sz="3200" b="1" dirty="0">
              <a:solidFill>
                <a:schemeClr val="bg1"/>
              </a:solidFill>
            </a:endParaRPr>
          </a:p>
          <a:p>
            <a:pPr algn="dist">
              <a:lnSpc>
                <a:spcPct val="100000"/>
              </a:lnSpc>
            </a:pPr>
            <a:r>
              <a:rPr lang="ja-JP" altLang="en-US" sz="3200" b="1" dirty="0">
                <a:solidFill>
                  <a:schemeClr val="bg1"/>
                </a:solidFill>
              </a:rPr>
              <a:t>について検討し整備①</a:t>
            </a:r>
            <a:endParaRPr lang="en-US" altLang="ja-JP" sz="3200" b="1" dirty="0">
              <a:solidFill>
                <a:schemeClr val="bg1"/>
              </a:solidFill>
            </a:endParaRPr>
          </a:p>
        </p:txBody>
      </p:sp>
      <p:sp>
        <p:nvSpPr>
          <p:cNvPr id="10" name="矢印: 山形 9">
            <a:extLst>
              <a:ext uri="{FF2B5EF4-FFF2-40B4-BE49-F238E27FC236}">
                <a16:creationId xmlns:a16="http://schemas.microsoft.com/office/drawing/2014/main" id="{A28CB25F-1B94-4BB9-92BD-E3DA1BDAFA32}"/>
              </a:ext>
            </a:extLst>
          </p:cNvPr>
          <p:cNvSpPr/>
          <p:nvPr/>
        </p:nvSpPr>
        <p:spPr>
          <a:xfrm rot="5400000">
            <a:off x="5818979" y="1782915"/>
            <a:ext cx="563563" cy="992188"/>
          </a:xfrm>
          <a:prstGeom prst="chevron">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FF0000"/>
              </a:solidFill>
            </a:endParaRPr>
          </a:p>
        </p:txBody>
      </p:sp>
      <p:sp>
        <p:nvSpPr>
          <p:cNvPr id="11" name="矢印: 山形 10">
            <a:extLst>
              <a:ext uri="{FF2B5EF4-FFF2-40B4-BE49-F238E27FC236}">
                <a16:creationId xmlns:a16="http://schemas.microsoft.com/office/drawing/2014/main" id="{9F0219EC-A205-480A-9CE1-EF9E73A36FB8}"/>
              </a:ext>
            </a:extLst>
          </p:cNvPr>
          <p:cNvSpPr/>
          <p:nvPr/>
        </p:nvSpPr>
        <p:spPr>
          <a:xfrm rot="5400000">
            <a:off x="5814218" y="2224539"/>
            <a:ext cx="563562" cy="1001712"/>
          </a:xfrm>
          <a:prstGeom prst="chevron">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FF0000"/>
              </a:solidFill>
            </a:endParaRPr>
          </a:p>
        </p:txBody>
      </p:sp>
      <p:sp>
        <p:nvSpPr>
          <p:cNvPr id="14" name="矢印: 五方向 13">
            <a:extLst>
              <a:ext uri="{FF2B5EF4-FFF2-40B4-BE49-F238E27FC236}">
                <a16:creationId xmlns:a16="http://schemas.microsoft.com/office/drawing/2014/main" id="{1D74A67A-412B-4D5D-9CF5-66432A2B9508}"/>
              </a:ext>
            </a:extLst>
          </p:cNvPr>
          <p:cNvSpPr/>
          <p:nvPr/>
        </p:nvSpPr>
        <p:spPr>
          <a:xfrm rot="10800000">
            <a:off x="7927275" y="3199766"/>
            <a:ext cx="3251200" cy="876300"/>
          </a:xfrm>
          <a:prstGeom prst="homePlate">
            <a:avLst/>
          </a:prstGeom>
          <a:solidFill>
            <a:srgbClr val="A7BCE3"/>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5" name="四角形: 角を丸くする 14">
            <a:extLst>
              <a:ext uri="{FF2B5EF4-FFF2-40B4-BE49-F238E27FC236}">
                <a16:creationId xmlns:a16="http://schemas.microsoft.com/office/drawing/2014/main" id="{AE9BB03E-5976-4F47-8DC1-F1E1F4DF96C6}"/>
              </a:ext>
            </a:extLst>
          </p:cNvPr>
          <p:cNvSpPr/>
          <p:nvPr/>
        </p:nvSpPr>
        <p:spPr>
          <a:xfrm>
            <a:off x="8610597" y="3193420"/>
            <a:ext cx="2308225" cy="4397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400" b="1" dirty="0">
                <a:solidFill>
                  <a:schemeClr val="tx1">
                    <a:lumMod val="85000"/>
                    <a:lumOff val="15000"/>
                  </a:schemeClr>
                </a:solidFill>
              </a:rPr>
              <a:t>中央防災会議</a:t>
            </a:r>
          </a:p>
        </p:txBody>
      </p:sp>
      <p:sp>
        <p:nvSpPr>
          <p:cNvPr id="16" name="楕円 15">
            <a:extLst>
              <a:ext uri="{FF2B5EF4-FFF2-40B4-BE49-F238E27FC236}">
                <a16:creationId xmlns:a16="http://schemas.microsoft.com/office/drawing/2014/main" id="{1EB1CEFD-D5BA-410A-898E-151B07711FB3}"/>
              </a:ext>
            </a:extLst>
          </p:cNvPr>
          <p:cNvSpPr/>
          <p:nvPr/>
        </p:nvSpPr>
        <p:spPr>
          <a:xfrm>
            <a:off x="8538367" y="3634743"/>
            <a:ext cx="2452687" cy="439737"/>
          </a:xfrm>
          <a:prstGeom prst="ellipse">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400" b="1" dirty="0">
                <a:solidFill>
                  <a:srgbClr val="C00000"/>
                </a:solidFill>
              </a:rPr>
              <a:t>被害想定</a:t>
            </a:r>
          </a:p>
        </p:txBody>
      </p:sp>
      <p:sp>
        <p:nvSpPr>
          <p:cNvPr id="17" name="矢印: 五方向 16">
            <a:extLst>
              <a:ext uri="{FF2B5EF4-FFF2-40B4-BE49-F238E27FC236}">
                <a16:creationId xmlns:a16="http://schemas.microsoft.com/office/drawing/2014/main" id="{3EA78BD2-D91A-4E58-AF2D-35828FBB1F98}"/>
              </a:ext>
            </a:extLst>
          </p:cNvPr>
          <p:cNvSpPr/>
          <p:nvPr/>
        </p:nvSpPr>
        <p:spPr>
          <a:xfrm rot="10800000">
            <a:off x="7954191" y="4142250"/>
            <a:ext cx="3251200" cy="877887"/>
          </a:xfrm>
          <a:prstGeom prst="homePlate">
            <a:avLst/>
          </a:prstGeom>
          <a:solidFill>
            <a:srgbClr val="8DD3AD"/>
          </a:solidFill>
          <a:ln>
            <a:solidFill>
              <a:srgbClr val="00B05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8" name="矢印: 五方向 17">
            <a:extLst>
              <a:ext uri="{FF2B5EF4-FFF2-40B4-BE49-F238E27FC236}">
                <a16:creationId xmlns:a16="http://schemas.microsoft.com/office/drawing/2014/main" id="{9B2949F6-824D-4CB8-A2CD-A61CCE373C1D}"/>
              </a:ext>
            </a:extLst>
          </p:cNvPr>
          <p:cNvSpPr/>
          <p:nvPr/>
        </p:nvSpPr>
        <p:spPr>
          <a:xfrm rot="10800000">
            <a:off x="7950748" y="5118366"/>
            <a:ext cx="3251200" cy="876300"/>
          </a:xfrm>
          <a:prstGeom prst="homePlate">
            <a:avLst/>
          </a:prstGeom>
          <a:solidFill>
            <a:srgbClr val="85BD5F"/>
          </a:solidFill>
          <a:ln>
            <a:solidFill>
              <a:schemeClr val="accent6">
                <a:lumMod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9" name="四角形: 角を丸くする 18">
            <a:extLst>
              <a:ext uri="{FF2B5EF4-FFF2-40B4-BE49-F238E27FC236}">
                <a16:creationId xmlns:a16="http://schemas.microsoft.com/office/drawing/2014/main" id="{B7E75E61-2926-4AB4-88DE-9E6F59BA92A0}"/>
              </a:ext>
            </a:extLst>
          </p:cNvPr>
          <p:cNvSpPr/>
          <p:nvPr/>
        </p:nvSpPr>
        <p:spPr>
          <a:xfrm>
            <a:off x="8538368" y="4140663"/>
            <a:ext cx="2308225" cy="4397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000" b="1" dirty="0">
                <a:solidFill>
                  <a:schemeClr val="tx1">
                    <a:lumMod val="85000"/>
                    <a:lumOff val="15000"/>
                  </a:schemeClr>
                </a:solidFill>
              </a:rPr>
              <a:t>○○</a:t>
            </a:r>
            <a:r>
              <a:rPr kumimoji="1" lang="ja-JP" altLang="en-US" sz="2400" b="1" dirty="0">
                <a:solidFill>
                  <a:schemeClr val="tx1">
                    <a:lumMod val="85000"/>
                    <a:lumOff val="15000"/>
                  </a:schemeClr>
                </a:solidFill>
              </a:rPr>
              <a:t>県防災会議</a:t>
            </a:r>
          </a:p>
        </p:txBody>
      </p:sp>
      <p:sp>
        <p:nvSpPr>
          <p:cNvPr id="20" name="四角形: 角を丸くする 19">
            <a:extLst>
              <a:ext uri="{FF2B5EF4-FFF2-40B4-BE49-F238E27FC236}">
                <a16:creationId xmlns:a16="http://schemas.microsoft.com/office/drawing/2014/main" id="{EBE5FC7E-D0AC-47EE-B485-BC5B63C01576}"/>
              </a:ext>
            </a:extLst>
          </p:cNvPr>
          <p:cNvSpPr/>
          <p:nvPr/>
        </p:nvSpPr>
        <p:spPr>
          <a:xfrm>
            <a:off x="8610600" y="5118366"/>
            <a:ext cx="2308225" cy="43973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000" b="1" dirty="0">
                <a:solidFill>
                  <a:schemeClr val="tx1">
                    <a:lumMod val="85000"/>
                    <a:lumOff val="15000"/>
                  </a:schemeClr>
                </a:solidFill>
              </a:rPr>
              <a:t>◎△</a:t>
            </a:r>
            <a:r>
              <a:rPr kumimoji="1" lang="ja-JP" altLang="en-US" sz="2400" b="1" dirty="0">
                <a:solidFill>
                  <a:schemeClr val="tx1">
                    <a:lumMod val="85000"/>
                    <a:lumOff val="15000"/>
                  </a:schemeClr>
                </a:solidFill>
              </a:rPr>
              <a:t>市防災会議</a:t>
            </a:r>
          </a:p>
        </p:txBody>
      </p:sp>
      <p:sp>
        <p:nvSpPr>
          <p:cNvPr id="21" name="楕円 20">
            <a:extLst>
              <a:ext uri="{FF2B5EF4-FFF2-40B4-BE49-F238E27FC236}">
                <a16:creationId xmlns:a16="http://schemas.microsoft.com/office/drawing/2014/main" id="{237A70CA-E08C-4092-8DAE-7728C170DACB}"/>
              </a:ext>
            </a:extLst>
          </p:cNvPr>
          <p:cNvSpPr/>
          <p:nvPr/>
        </p:nvSpPr>
        <p:spPr>
          <a:xfrm>
            <a:off x="8538368" y="4581194"/>
            <a:ext cx="2452687" cy="439737"/>
          </a:xfrm>
          <a:prstGeom prst="ellipse">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400" b="1" dirty="0">
                <a:solidFill>
                  <a:srgbClr val="C00000"/>
                </a:solidFill>
              </a:rPr>
              <a:t>被害想定</a:t>
            </a:r>
          </a:p>
        </p:txBody>
      </p:sp>
      <p:sp>
        <p:nvSpPr>
          <p:cNvPr id="22" name="四角形: 角を丸くする 21">
            <a:extLst>
              <a:ext uri="{FF2B5EF4-FFF2-40B4-BE49-F238E27FC236}">
                <a16:creationId xmlns:a16="http://schemas.microsoft.com/office/drawing/2014/main" id="{A7468201-7787-4F89-9994-DE1DBE376499}"/>
              </a:ext>
            </a:extLst>
          </p:cNvPr>
          <p:cNvSpPr>
            <a:spLocks noChangeAspect="1"/>
          </p:cNvSpPr>
          <p:nvPr/>
        </p:nvSpPr>
        <p:spPr>
          <a:xfrm>
            <a:off x="3915323" y="1469328"/>
            <a:ext cx="4362450" cy="760412"/>
          </a:xfrm>
          <a:prstGeom prst="roundRect">
            <a:avLst/>
          </a:prstGeom>
          <a:solidFill>
            <a:srgbClr val="FFFFCC"/>
          </a:solidFill>
          <a:ln>
            <a:solidFill>
              <a:srgbClr val="8A0000"/>
            </a:solidFill>
          </a:ln>
          <a:effectLst>
            <a:outerShdw blurRad="50800" dist="38100" dir="2700000" algn="tl" rotWithShape="0">
              <a:prstClr val="black">
                <a:alpha val="40000"/>
              </a:prstClr>
            </a:outerShdw>
          </a:effectLst>
          <a:scene3d>
            <a:camera prst="orthographicFront"/>
            <a:lightRig rig="sunrise"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dist"/>
            <a:r>
              <a:rPr kumimoji="1" lang="ja-JP" altLang="en-US" sz="3200" b="1" dirty="0">
                <a:solidFill>
                  <a:srgbClr val="8A0000"/>
                </a:solidFill>
              </a:rPr>
              <a:t>災害基本法</a:t>
            </a:r>
          </a:p>
        </p:txBody>
      </p:sp>
      <p:sp>
        <p:nvSpPr>
          <p:cNvPr id="23" name="矢印: 山形 22">
            <a:extLst>
              <a:ext uri="{FF2B5EF4-FFF2-40B4-BE49-F238E27FC236}">
                <a16:creationId xmlns:a16="http://schemas.microsoft.com/office/drawing/2014/main" id="{540579A2-9C35-4C9C-BC11-5F6C21E6A45F}"/>
              </a:ext>
            </a:extLst>
          </p:cNvPr>
          <p:cNvSpPr/>
          <p:nvPr/>
        </p:nvSpPr>
        <p:spPr>
          <a:xfrm rot="5400000">
            <a:off x="5821361" y="1970330"/>
            <a:ext cx="549275" cy="1090613"/>
          </a:xfrm>
          <a:prstGeom prst="chevron">
            <a:avLst/>
          </a:prstGeom>
          <a:solidFill>
            <a:srgbClr val="C0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FF0000"/>
              </a:solidFill>
            </a:endParaRPr>
          </a:p>
        </p:txBody>
      </p:sp>
      <p:sp>
        <p:nvSpPr>
          <p:cNvPr id="24" name="矢印: 山形 23">
            <a:extLst>
              <a:ext uri="{FF2B5EF4-FFF2-40B4-BE49-F238E27FC236}">
                <a16:creationId xmlns:a16="http://schemas.microsoft.com/office/drawing/2014/main" id="{C429115F-35FA-4F7C-B0BC-A8732BFADB26}"/>
              </a:ext>
            </a:extLst>
          </p:cNvPr>
          <p:cNvSpPr/>
          <p:nvPr/>
        </p:nvSpPr>
        <p:spPr>
          <a:xfrm rot="5400000">
            <a:off x="5821362" y="2454726"/>
            <a:ext cx="549275" cy="1090613"/>
          </a:xfrm>
          <a:prstGeom prst="chevron">
            <a:avLst/>
          </a:prstGeom>
          <a:solidFill>
            <a:srgbClr val="C0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chemeClr val="tx1"/>
              </a:solidFill>
            </a:endParaRPr>
          </a:p>
        </p:txBody>
      </p:sp>
      <p:sp>
        <p:nvSpPr>
          <p:cNvPr id="25" name="楕円 24">
            <a:extLst>
              <a:ext uri="{FF2B5EF4-FFF2-40B4-BE49-F238E27FC236}">
                <a16:creationId xmlns:a16="http://schemas.microsoft.com/office/drawing/2014/main" id="{4CAA9C88-07DB-4F17-9DA1-4C965CC47E76}"/>
              </a:ext>
            </a:extLst>
          </p:cNvPr>
          <p:cNvSpPr/>
          <p:nvPr/>
        </p:nvSpPr>
        <p:spPr>
          <a:xfrm>
            <a:off x="8610600" y="5555067"/>
            <a:ext cx="2453122" cy="439600"/>
          </a:xfrm>
          <a:prstGeom prst="ellipse">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2400" b="1">
                <a:solidFill>
                  <a:srgbClr val="C00000"/>
                </a:solidFill>
              </a:rPr>
              <a:t>(</a:t>
            </a:r>
            <a:r>
              <a:rPr kumimoji="1" lang="ja-JP" altLang="en-US" sz="2400" b="1">
                <a:solidFill>
                  <a:srgbClr val="C00000"/>
                </a:solidFill>
              </a:rPr>
              <a:t>被害想定</a:t>
            </a:r>
            <a:r>
              <a:rPr kumimoji="1" lang="en-US" altLang="ja-JP" sz="2400" b="1">
                <a:solidFill>
                  <a:srgbClr val="C00000"/>
                </a:solidFill>
              </a:rPr>
              <a:t>)</a:t>
            </a:r>
            <a:endParaRPr kumimoji="1" lang="ja-JP" altLang="en-US" sz="2400" b="1">
              <a:solidFill>
                <a:srgbClr val="C00000"/>
              </a:solidFill>
            </a:endParaRPr>
          </a:p>
        </p:txBody>
      </p:sp>
      <p:sp>
        <p:nvSpPr>
          <p:cNvPr id="26" name="矢印: 山形 25">
            <a:extLst>
              <a:ext uri="{FF2B5EF4-FFF2-40B4-BE49-F238E27FC236}">
                <a16:creationId xmlns:a16="http://schemas.microsoft.com/office/drawing/2014/main" id="{52515660-4591-4E94-914F-A8E9C5BE9FAC}"/>
              </a:ext>
            </a:extLst>
          </p:cNvPr>
          <p:cNvSpPr/>
          <p:nvPr/>
        </p:nvSpPr>
        <p:spPr>
          <a:xfrm rot="5400000">
            <a:off x="5875335" y="5504198"/>
            <a:ext cx="549275" cy="1090613"/>
          </a:xfrm>
          <a:prstGeom prst="chevron">
            <a:avLst/>
          </a:prstGeom>
          <a:solidFill>
            <a:srgbClr val="C0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chemeClr val="tx1"/>
              </a:solidFill>
            </a:endParaRPr>
          </a:p>
        </p:txBody>
      </p:sp>
      <p:sp>
        <p:nvSpPr>
          <p:cNvPr id="27" name="字幕 2">
            <a:extLst>
              <a:ext uri="{FF2B5EF4-FFF2-40B4-BE49-F238E27FC236}">
                <a16:creationId xmlns:a16="http://schemas.microsoft.com/office/drawing/2014/main" id="{AA2FD068-EAF1-4C19-AAD8-9DE4E9435EE8}"/>
              </a:ext>
            </a:extLst>
          </p:cNvPr>
          <p:cNvSpPr txBox="1">
            <a:spLocks/>
          </p:cNvSpPr>
          <p:nvPr/>
        </p:nvSpPr>
        <p:spPr>
          <a:xfrm>
            <a:off x="53007" y="51830"/>
            <a:ext cx="1440000" cy="648000"/>
          </a:xfrm>
          <a:prstGeom prst="rect">
            <a:avLst/>
          </a:prstGeom>
          <a:pattFill prst="pct50">
            <a:fgClr>
              <a:srgbClr val="002B82"/>
            </a:fgClr>
            <a:bgClr>
              <a:srgbClr val="004D86"/>
            </a:bgClr>
          </a:pattFill>
          <a:ln>
            <a:solidFill>
              <a:srgbClr val="00206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b="1" dirty="0">
                <a:solidFill>
                  <a:schemeClr val="bg1"/>
                </a:solidFill>
              </a:rPr>
              <a:t>参考</a:t>
            </a:r>
            <a:endParaRPr lang="en-US" altLang="ja-JP" sz="4000" b="1" dirty="0">
              <a:solidFill>
                <a:schemeClr val="bg1"/>
              </a:solidFill>
            </a:endParaRPr>
          </a:p>
        </p:txBody>
      </p:sp>
    </p:spTree>
    <p:extLst>
      <p:ext uri="{BB962C8B-B14F-4D97-AF65-F5344CB8AC3E}">
        <p14:creationId xmlns:p14="http://schemas.microsoft.com/office/powerpoint/2010/main" val="4073576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BCC44A9-D38A-47AA-B7F3-F5A0DF423F00}"/>
              </a:ext>
            </a:extLst>
          </p:cNvPr>
          <p:cNvSpPr/>
          <p:nvPr/>
        </p:nvSpPr>
        <p:spPr>
          <a:xfrm>
            <a:off x="2585545" y="1835350"/>
            <a:ext cx="9475075" cy="4886125"/>
          </a:xfrm>
          <a:prstGeom prst="rect">
            <a:avLst/>
          </a:prstGeom>
          <a:solidFill>
            <a:schemeClr val="accent4">
              <a:lumMod val="20000"/>
              <a:lumOff val="80000"/>
            </a:schemeClr>
          </a:solidFill>
          <a:ln w="44450">
            <a:solidFill>
              <a:schemeClr val="accent4">
                <a:lumMod val="50000"/>
              </a:schemeClr>
            </a:solidFill>
            <a:prstDash val="sys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21</a:t>
            </a:fld>
            <a:endParaRPr kumimoji="1" lang="ja-JP" altLang="en-US" dirty="0"/>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1523998" y="68289"/>
            <a:ext cx="9144000" cy="1260000"/>
          </a:xfrm>
          <a:prstGeom prst="rect">
            <a:avLst/>
          </a:prstGeom>
          <a:pattFill prst="pct50">
            <a:fgClr>
              <a:srgbClr val="0070C0"/>
            </a:fgClr>
            <a:bgClr>
              <a:srgbClr val="00B0F0"/>
            </a:bgClr>
          </a:pattFill>
          <a:ln>
            <a:solidFill>
              <a:srgbClr val="002060"/>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3200" b="1" dirty="0">
                <a:solidFill>
                  <a:schemeClr val="bg1"/>
                </a:solidFill>
              </a:rPr>
              <a:t>平常時より応急体制「応急活動マニュアル等」</a:t>
            </a:r>
            <a:endParaRPr lang="en-US" altLang="ja-JP" sz="3200" b="1" dirty="0">
              <a:solidFill>
                <a:schemeClr val="bg1"/>
              </a:solidFill>
            </a:endParaRPr>
          </a:p>
          <a:p>
            <a:pPr algn="dist">
              <a:lnSpc>
                <a:spcPct val="100000"/>
              </a:lnSpc>
            </a:pPr>
            <a:r>
              <a:rPr lang="ja-JP" altLang="en-US" sz="3200" b="1" dirty="0">
                <a:solidFill>
                  <a:schemeClr val="bg1"/>
                </a:solidFill>
              </a:rPr>
              <a:t>について検討し整備②</a:t>
            </a:r>
            <a:endParaRPr lang="en-US" altLang="ja-JP" sz="3200" b="1" dirty="0">
              <a:solidFill>
                <a:schemeClr val="bg1"/>
              </a:solidFill>
            </a:endParaRPr>
          </a:p>
        </p:txBody>
      </p:sp>
      <p:sp>
        <p:nvSpPr>
          <p:cNvPr id="3" name="正方形/長方形 2">
            <a:extLst>
              <a:ext uri="{FF2B5EF4-FFF2-40B4-BE49-F238E27FC236}">
                <a16:creationId xmlns:a16="http://schemas.microsoft.com/office/drawing/2014/main" id="{2A64C785-3BCB-4784-80D6-8733A97216BF}"/>
              </a:ext>
            </a:extLst>
          </p:cNvPr>
          <p:cNvSpPr/>
          <p:nvPr/>
        </p:nvSpPr>
        <p:spPr>
          <a:xfrm>
            <a:off x="3338138" y="2571054"/>
            <a:ext cx="2340000" cy="914400"/>
          </a:xfrm>
          <a:prstGeom prst="rect">
            <a:avLst/>
          </a:prstGeom>
          <a:solidFill>
            <a:schemeClr val="bg1"/>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w="1143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002060"/>
                </a:solidFill>
              </a:rPr>
              <a:t>総務部</a:t>
            </a:r>
          </a:p>
        </p:txBody>
      </p:sp>
      <p:grpSp>
        <p:nvGrpSpPr>
          <p:cNvPr id="32" name="グループ化 31">
            <a:extLst>
              <a:ext uri="{FF2B5EF4-FFF2-40B4-BE49-F238E27FC236}">
                <a16:creationId xmlns:a16="http://schemas.microsoft.com/office/drawing/2014/main" id="{EE282207-BD96-4C24-A985-4331DAC3C53D}"/>
              </a:ext>
            </a:extLst>
          </p:cNvPr>
          <p:cNvGrpSpPr/>
          <p:nvPr/>
        </p:nvGrpSpPr>
        <p:grpSpPr>
          <a:xfrm>
            <a:off x="1854588" y="1446097"/>
            <a:ext cx="2593467" cy="897852"/>
            <a:chOff x="0" y="1886850"/>
            <a:chExt cx="2593467" cy="897852"/>
          </a:xfrm>
          <a:scene3d>
            <a:camera prst="orthographicFront"/>
            <a:lightRig rig="flat" dir="t"/>
          </a:scene3d>
        </p:grpSpPr>
        <p:sp>
          <p:nvSpPr>
            <p:cNvPr id="33" name="四角形: 角を丸くする 32">
              <a:extLst>
                <a:ext uri="{FF2B5EF4-FFF2-40B4-BE49-F238E27FC236}">
                  <a16:creationId xmlns:a16="http://schemas.microsoft.com/office/drawing/2014/main" id="{1DEF41FB-B755-4C22-9AA2-40258443A309}"/>
                </a:ext>
              </a:extLst>
            </p:cNvPr>
            <p:cNvSpPr/>
            <p:nvPr/>
          </p:nvSpPr>
          <p:spPr>
            <a:xfrm>
              <a:off x="0" y="1886850"/>
              <a:ext cx="2593467" cy="897852"/>
            </a:xfrm>
            <a:prstGeom prst="roundRect">
              <a:avLst/>
            </a:prstGeom>
            <a:effectLst>
              <a:outerShdw blurRad="50800" dist="38100" dir="2700000" algn="tl" rotWithShape="0">
                <a:prstClr val="black">
                  <a:alpha val="40000"/>
                </a:prstClr>
              </a:outerShdw>
            </a:effectLst>
            <a:sp3d prstMaterial="plastic">
              <a:bevelT w="120900" h="88900"/>
              <a:bevelB w="88900" h="31750" prst="angle"/>
            </a:sp3d>
          </p:spPr>
          <p:style>
            <a:lnRef idx="0">
              <a:schemeClr val="lt1">
                <a:hueOff val="0"/>
                <a:satOff val="0"/>
                <a:lumOff val="0"/>
                <a:alphaOff val="0"/>
              </a:schemeClr>
            </a:lnRef>
            <a:fillRef idx="3">
              <a:schemeClr val="accent5">
                <a:hueOff val="-6758543"/>
                <a:satOff val="-17419"/>
                <a:lumOff val="-11765"/>
                <a:alphaOff val="0"/>
              </a:schemeClr>
            </a:fillRef>
            <a:effectRef idx="2">
              <a:scrgbClr r="0" g="0" b="0"/>
            </a:effectRef>
            <a:fontRef idx="minor">
              <a:schemeClr val="lt1"/>
            </a:fontRef>
          </p:style>
        </p:sp>
        <p:sp>
          <p:nvSpPr>
            <p:cNvPr id="34" name="四角形: 角を丸くする 4">
              <a:extLst>
                <a:ext uri="{FF2B5EF4-FFF2-40B4-BE49-F238E27FC236}">
                  <a16:creationId xmlns:a16="http://schemas.microsoft.com/office/drawing/2014/main" id="{F26479A3-97EF-4EC0-A7CD-5D892BC23715}"/>
                </a:ext>
              </a:extLst>
            </p:cNvPr>
            <p:cNvSpPr txBox="1"/>
            <p:nvPr/>
          </p:nvSpPr>
          <p:spPr>
            <a:xfrm>
              <a:off x="43830" y="1930680"/>
              <a:ext cx="2505807" cy="81019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kumimoji="1" lang="ja-JP" altLang="en-US" sz="3400" b="1" kern="1200" dirty="0"/>
                <a:t>市 町 村</a:t>
              </a:r>
            </a:p>
          </p:txBody>
        </p:sp>
      </p:grpSp>
      <p:grpSp>
        <p:nvGrpSpPr>
          <p:cNvPr id="35" name="グループ化 34">
            <a:extLst>
              <a:ext uri="{FF2B5EF4-FFF2-40B4-BE49-F238E27FC236}">
                <a16:creationId xmlns:a16="http://schemas.microsoft.com/office/drawing/2014/main" id="{7F387324-A84C-4B0D-8963-11D66066B1FB}"/>
              </a:ext>
            </a:extLst>
          </p:cNvPr>
          <p:cNvGrpSpPr/>
          <p:nvPr/>
        </p:nvGrpSpPr>
        <p:grpSpPr>
          <a:xfrm>
            <a:off x="4448055" y="1535882"/>
            <a:ext cx="4610608" cy="718281"/>
            <a:chOff x="2593467" y="1976635"/>
            <a:chExt cx="4610608" cy="718281"/>
          </a:xfrm>
          <a:scene3d>
            <a:camera prst="orthographicFront"/>
            <a:lightRig rig="flat" dir="t"/>
          </a:scene3d>
        </p:grpSpPr>
        <p:sp>
          <p:nvSpPr>
            <p:cNvPr id="36" name="四角形: 上の 2 つの角を丸める 35">
              <a:extLst>
                <a:ext uri="{FF2B5EF4-FFF2-40B4-BE49-F238E27FC236}">
                  <a16:creationId xmlns:a16="http://schemas.microsoft.com/office/drawing/2014/main" id="{7D591798-D5FD-4BDC-AF09-224C493BE72A}"/>
                </a:ext>
              </a:extLst>
            </p:cNvPr>
            <p:cNvSpPr/>
            <p:nvPr/>
          </p:nvSpPr>
          <p:spPr>
            <a:xfrm rot="5400000">
              <a:off x="4539630" y="30472"/>
              <a:ext cx="718281" cy="4610608"/>
            </a:xfrm>
            <a:prstGeom prst="round2SameRect">
              <a:avLst/>
            </a:prstGeom>
            <a:solidFill>
              <a:srgbClr val="CAE8AA">
                <a:alpha val="89804"/>
              </a:srgbClr>
            </a:solidFill>
            <a:ln w="19050">
              <a:solidFill>
                <a:schemeClr val="accent6">
                  <a:lumMod val="50000"/>
                  <a:alpha val="90000"/>
                </a:schemeClr>
              </a:solidFill>
            </a:ln>
            <a:effectLst>
              <a:outerShdw blurRad="50800" dist="38100" dir="2700000" algn="tl" rotWithShape="0">
                <a:prstClr val="black">
                  <a:alpha val="40000"/>
                </a:prstClr>
              </a:outerShdw>
            </a:effectLst>
            <a:sp3d extrusionH="12700" prstMaterial="plastic">
              <a:bevelT w="50800" h="50800"/>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37" name="四角形: 上の 2 つの角を丸める 4">
              <a:extLst>
                <a:ext uri="{FF2B5EF4-FFF2-40B4-BE49-F238E27FC236}">
                  <a16:creationId xmlns:a16="http://schemas.microsoft.com/office/drawing/2014/main" id="{D4D59861-115B-4398-90E4-0801BCD2DC16}"/>
                </a:ext>
              </a:extLst>
            </p:cNvPr>
            <p:cNvSpPr txBox="1"/>
            <p:nvPr/>
          </p:nvSpPr>
          <p:spPr>
            <a:xfrm>
              <a:off x="2593467" y="2011699"/>
              <a:ext cx="4575544" cy="648153"/>
            </a:xfrm>
            <a:prstGeom prst="rect">
              <a:avLst/>
            </a:prstGeom>
            <a:solidFill>
              <a:schemeClr val="bg1"/>
            </a:solid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kumimoji="1" lang="ja-JP" altLang="en-US" sz="3200" b="1" kern="1200" dirty="0">
                  <a:solidFill>
                    <a:schemeClr val="tx1">
                      <a:lumMod val="85000"/>
                      <a:lumOff val="15000"/>
                    </a:schemeClr>
                  </a:solidFill>
                </a:rPr>
                <a:t>◎△市地域防災計画</a:t>
              </a:r>
            </a:p>
          </p:txBody>
        </p:sp>
      </p:grpSp>
      <p:sp>
        <p:nvSpPr>
          <p:cNvPr id="38" name="正方形/長方形 37">
            <a:extLst>
              <a:ext uri="{FF2B5EF4-FFF2-40B4-BE49-F238E27FC236}">
                <a16:creationId xmlns:a16="http://schemas.microsoft.com/office/drawing/2014/main" id="{B0F9FA4B-3DFA-4B6A-8961-ED4B01BAF97C}"/>
              </a:ext>
            </a:extLst>
          </p:cNvPr>
          <p:cNvSpPr/>
          <p:nvPr/>
        </p:nvSpPr>
        <p:spPr>
          <a:xfrm>
            <a:off x="3338138" y="3585023"/>
            <a:ext cx="2340000" cy="914400"/>
          </a:xfrm>
          <a:prstGeom prst="rect">
            <a:avLst/>
          </a:prstGeom>
          <a:pattFill prst="pct50">
            <a:fgClr>
              <a:schemeClr val="accent1"/>
            </a:fgClr>
            <a:bgClr>
              <a:srgbClr val="B9D4ED"/>
            </a:bgClr>
          </a:patt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w="1143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n w="3175">
                  <a:solidFill>
                    <a:srgbClr val="002060"/>
                  </a:solidFill>
                </a:ln>
                <a:effectLst>
                  <a:outerShdw blurRad="38100" dist="38100" dir="2700000" algn="tl">
                    <a:srgbClr val="000000">
                      <a:alpha val="43137"/>
                    </a:srgbClr>
                  </a:outerShdw>
                </a:effectLst>
              </a:rPr>
              <a:t>水道部</a:t>
            </a:r>
          </a:p>
        </p:txBody>
      </p:sp>
      <p:sp>
        <p:nvSpPr>
          <p:cNvPr id="39" name="正方形/長方形 38">
            <a:extLst>
              <a:ext uri="{FF2B5EF4-FFF2-40B4-BE49-F238E27FC236}">
                <a16:creationId xmlns:a16="http://schemas.microsoft.com/office/drawing/2014/main" id="{C2FE8A02-5AC2-4F21-920B-50268FE59472}"/>
              </a:ext>
            </a:extLst>
          </p:cNvPr>
          <p:cNvSpPr/>
          <p:nvPr/>
        </p:nvSpPr>
        <p:spPr>
          <a:xfrm>
            <a:off x="3338138" y="4596867"/>
            <a:ext cx="2340000" cy="914400"/>
          </a:xfrm>
          <a:prstGeom prst="rect">
            <a:avLst/>
          </a:prstGeom>
          <a:solidFill>
            <a:schemeClr val="bg1"/>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w="1143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002060"/>
                </a:solidFill>
              </a:rPr>
              <a:t>○○部</a:t>
            </a:r>
          </a:p>
        </p:txBody>
      </p:sp>
      <p:sp>
        <p:nvSpPr>
          <p:cNvPr id="40" name="正方形/長方形 39">
            <a:extLst>
              <a:ext uri="{FF2B5EF4-FFF2-40B4-BE49-F238E27FC236}">
                <a16:creationId xmlns:a16="http://schemas.microsoft.com/office/drawing/2014/main" id="{6888A400-DB31-442E-A2D9-26F5B1A510A8}"/>
              </a:ext>
            </a:extLst>
          </p:cNvPr>
          <p:cNvSpPr/>
          <p:nvPr/>
        </p:nvSpPr>
        <p:spPr>
          <a:xfrm>
            <a:off x="3338138" y="5634836"/>
            <a:ext cx="2340000" cy="914400"/>
          </a:xfrm>
          <a:prstGeom prst="rect">
            <a:avLst/>
          </a:prstGeom>
          <a:solidFill>
            <a:schemeClr val="bg1"/>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w="1143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002060"/>
                </a:solidFill>
              </a:rPr>
              <a:t>◎△部</a:t>
            </a:r>
          </a:p>
        </p:txBody>
      </p:sp>
      <p:cxnSp>
        <p:nvCxnSpPr>
          <p:cNvPr id="27" name="直線矢印コネクタ 26">
            <a:extLst>
              <a:ext uri="{FF2B5EF4-FFF2-40B4-BE49-F238E27FC236}">
                <a16:creationId xmlns:a16="http://schemas.microsoft.com/office/drawing/2014/main" id="{ECD328FA-8DEC-4738-9C7B-7A7C3ADDD362}"/>
              </a:ext>
            </a:extLst>
          </p:cNvPr>
          <p:cNvCxnSpPr>
            <a:cxnSpLocks/>
          </p:cNvCxnSpPr>
          <p:nvPr/>
        </p:nvCxnSpPr>
        <p:spPr>
          <a:xfrm>
            <a:off x="3063009" y="2343949"/>
            <a:ext cx="0" cy="3748087"/>
          </a:xfrm>
          <a:prstGeom prst="straightConnector1">
            <a:avLst/>
          </a:prstGeom>
          <a:ln w="76200">
            <a:solidFill>
              <a:srgbClr val="002060"/>
            </a:solidFill>
            <a:headEnd type="oval"/>
            <a:tailEnd type="non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671CA388-C155-4BA6-9147-06E3463059E5}"/>
              </a:ext>
            </a:extLst>
          </p:cNvPr>
          <p:cNvCxnSpPr>
            <a:cxnSpLocks/>
          </p:cNvCxnSpPr>
          <p:nvPr/>
        </p:nvCxnSpPr>
        <p:spPr>
          <a:xfrm flipV="1">
            <a:off x="3108443" y="6069370"/>
            <a:ext cx="252413" cy="1588"/>
          </a:xfrm>
          <a:prstGeom prst="straightConnector1">
            <a:avLst/>
          </a:prstGeom>
          <a:ln w="76200">
            <a:solidFill>
              <a:srgbClr val="002060"/>
            </a:solidFill>
            <a:headEnd type="oval"/>
            <a:tailEnd type="non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4918A25B-3300-4C26-AEA8-A5E29FA19F3E}"/>
              </a:ext>
            </a:extLst>
          </p:cNvPr>
          <p:cNvCxnSpPr>
            <a:cxnSpLocks/>
          </p:cNvCxnSpPr>
          <p:nvPr/>
        </p:nvCxnSpPr>
        <p:spPr>
          <a:xfrm flipV="1">
            <a:off x="3085726" y="3041696"/>
            <a:ext cx="252412" cy="3175"/>
          </a:xfrm>
          <a:prstGeom prst="straightConnector1">
            <a:avLst/>
          </a:prstGeom>
          <a:ln w="76200">
            <a:solidFill>
              <a:srgbClr val="002060"/>
            </a:solidFill>
            <a:headEnd type="oval"/>
            <a:tailEnd type="non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0403E4B3-EBB3-4DCB-B0FB-C5D81FF7016D}"/>
              </a:ext>
            </a:extLst>
          </p:cNvPr>
          <p:cNvCxnSpPr>
            <a:cxnSpLocks/>
          </p:cNvCxnSpPr>
          <p:nvPr/>
        </p:nvCxnSpPr>
        <p:spPr>
          <a:xfrm flipV="1">
            <a:off x="3108443" y="4064226"/>
            <a:ext cx="252412" cy="3175"/>
          </a:xfrm>
          <a:prstGeom prst="straightConnector1">
            <a:avLst/>
          </a:prstGeom>
          <a:ln w="76200">
            <a:solidFill>
              <a:srgbClr val="002060"/>
            </a:solidFill>
            <a:headEnd type="oval"/>
            <a:tailEnd type="non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328F7B43-68D9-4977-B8C0-3D334AA3D1FA}"/>
              </a:ext>
            </a:extLst>
          </p:cNvPr>
          <p:cNvCxnSpPr>
            <a:cxnSpLocks/>
          </p:cNvCxnSpPr>
          <p:nvPr/>
        </p:nvCxnSpPr>
        <p:spPr>
          <a:xfrm flipV="1">
            <a:off x="3108443" y="5124745"/>
            <a:ext cx="252412" cy="1588"/>
          </a:xfrm>
          <a:prstGeom prst="straightConnector1">
            <a:avLst/>
          </a:prstGeom>
          <a:ln w="76200">
            <a:solidFill>
              <a:srgbClr val="002060"/>
            </a:solidFill>
            <a:headEnd type="oval"/>
            <a:tailEnd type="non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42" name="グループ化 41">
            <a:extLst>
              <a:ext uri="{FF2B5EF4-FFF2-40B4-BE49-F238E27FC236}">
                <a16:creationId xmlns:a16="http://schemas.microsoft.com/office/drawing/2014/main" id="{93B694B6-3992-4A57-AF88-CC17C243E2DB}"/>
              </a:ext>
            </a:extLst>
          </p:cNvPr>
          <p:cNvGrpSpPr>
            <a:grpSpLocks noChangeAspect="1"/>
          </p:cNvGrpSpPr>
          <p:nvPr/>
        </p:nvGrpSpPr>
        <p:grpSpPr>
          <a:xfrm>
            <a:off x="6186556" y="2533921"/>
            <a:ext cx="5760000" cy="2995994"/>
            <a:chOff x="0" y="0"/>
            <a:chExt cx="5294619" cy="2753931"/>
          </a:xfrm>
        </p:grpSpPr>
        <p:sp>
          <p:nvSpPr>
            <p:cNvPr id="43" name="正方形/長方形 42">
              <a:extLst>
                <a:ext uri="{FF2B5EF4-FFF2-40B4-BE49-F238E27FC236}">
                  <a16:creationId xmlns:a16="http://schemas.microsoft.com/office/drawing/2014/main" id="{F3AB9E87-8FA9-4FCB-915C-73C6D8EA5195}"/>
                </a:ext>
              </a:extLst>
            </p:cNvPr>
            <p:cNvSpPr/>
            <p:nvPr/>
          </p:nvSpPr>
          <p:spPr>
            <a:xfrm>
              <a:off x="0" y="0"/>
              <a:ext cx="5294619" cy="2753931"/>
            </a:xfrm>
            <a:prstGeom prst="rect">
              <a:avLst/>
            </a:prstGeom>
            <a:solidFill>
              <a:srgbClr val="FFFFCC"/>
            </a:solidFill>
            <a:ln>
              <a:solidFill>
                <a:schemeClr val="tx1"/>
              </a:solidFill>
            </a:ln>
          </p:spPr>
          <p:txBody>
            <a:bodyPr/>
            <a:lstStyle/>
            <a:p>
              <a:endParaRPr lang="ja-JP" altLang="en-US"/>
            </a:p>
          </p:txBody>
        </p:sp>
        <p:sp>
          <p:nvSpPr>
            <p:cNvPr id="44" name="フリーフォーム: 図形 43">
              <a:extLst>
                <a:ext uri="{FF2B5EF4-FFF2-40B4-BE49-F238E27FC236}">
                  <a16:creationId xmlns:a16="http://schemas.microsoft.com/office/drawing/2014/main" id="{E8B519CE-C1B6-4155-B0B2-F16B9FCC5D42}"/>
                </a:ext>
              </a:extLst>
            </p:cNvPr>
            <p:cNvSpPr/>
            <p:nvPr/>
          </p:nvSpPr>
          <p:spPr>
            <a:xfrm>
              <a:off x="42382" y="43229"/>
              <a:ext cx="4070238" cy="476506"/>
            </a:xfrm>
            <a:custGeom>
              <a:avLst/>
              <a:gdLst>
                <a:gd name="connsiteX0" fmla="*/ 0 w 5142705"/>
                <a:gd name="connsiteY0" fmla="*/ 47651 h 476506"/>
                <a:gd name="connsiteX1" fmla="*/ 47651 w 5142705"/>
                <a:gd name="connsiteY1" fmla="*/ 0 h 476506"/>
                <a:gd name="connsiteX2" fmla="*/ 5095054 w 5142705"/>
                <a:gd name="connsiteY2" fmla="*/ 0 h 476506"/>
                <a:gd name="connsiteX3" fmla="*/ 5142705 w 5142705"/>
                <a:gd name="connsiteY3" fmla="*/ 47651 h 476506"/>
                <a:gd name="connsiteX4" fmla="*/ 5142705 w 5142705"/>
                <a:gd name="connsiteY4" fmla="*/ 428855 h 476506"/>
                <a:gd name="connsiteX5" fmla="*/ 5095054 w 5142705"/>
                <a:gd name="connsiteY5" fmla="*/ 476506 h 476506"/>
                <a:gd name="connsiteX6" fmla="*/ 47651 w 5142705"/>
                <a:gd name="connsiteY6" fmla="*/ 476506 h 476506"/>
                <a:gd name="connsiteX7" fmla="*/ 0 w 5142705"/>
                <a:gd name="connsiteY7" fmla="*/ 428855 h 476506"/>
                <a:gd name="connsiteX8" fmla="*/ 0 w 5142705"/>
                <a:gd name="connsiteY8" fmla="*/ 47651 h 47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2705" h="476506">
                  <a:moveTo>
                    <a:pt x="0" y="47651"/>
                  </a:moveTo>
                  <a:cubicBezTo>
                    <a:pt x="0" y="21334"/>
                    <a:pt x="21334" y="0"/>
                    <a:pt x="47651" y="0"/>
                  </a:cubicBezTo>
                  <a:lnTo>
                    <a:pt x="5095054" y="0"/>
                  </a:lnTo>
                  <a:cubicBezTo>
                    <a:pt x="5121371" y="0"/>
                    <a:pt x="5142705" y="21334"/>
                    <a:pt x="5142705" y="47651"/>
                  </a:cubicBezTo>
                  <a:lnTo>
                    <a:pt x="5142705" y="428855"/>
                  </a:lnTo>
                  <a:cubicBezTo>
                    <a:pt x="5142705" y="455172"/>
                    <a:pt x="5121371" y="476506"/>
                    <a:pt x="5095054" y="476506"/>
                  </a:cubicBezTo>
                  <a:lnTo>
                    <a:pt x="47651" y="476506"/>
                  </a:lnTo>
                  <a:cubicBezTo>
                    <a:pt x="21334" y="476506"/>
                    <a:pt x="0" y="455172"/>
                    <a:pt x="0" y="428855"/>
                  </a:cubicBezTo>
                  <a:lnTo>
                    <a:pt x="0" y="47651"/>
                  </a:lnTo>
                  <a:close/>
                </a:path>
              </a:pathLst>
            </a:custGeom>
            <a:pattFill prst="pct50">
              <a:fgClr>
                <a:schemeClr val="tx1"/>
              </a:fgClr>
              <a:bgClr>
                <a:schemeClr val="tx1">
                  <a:lumMod val="65000"/>
                  <a:lumOff val="35000"/>
                </a:schemeClr>
              </a:bgClr>
            </a:patt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296" tIns="49516" rIns="67296" bIns="49516"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lvl="0" indent="0" algn="dist" defTabSz="1244600">
                <a:lnSpc>
                  <a:spcPct val="90000"/>
                </a:lnSpc>
                <a:spcBef>
                  <a:spcPct val="0"/>
                </a:spcBef>
                <a:spcAft>
                  <a:spcPct val="35000"/>
                </a:spcAft>
                <a:buNone/>
              </a:pPr>
              <a:r>
                <a:rPr kumimoji="1" lang="ja-JP" altLang="en-US" sz="2800" b="1" kern="1200" dirty="0">
                  <a:solidFill>
                    <a:schemeClr val="bg1"/>
                  </a:solidFill>
                </a:rPr>
                <a:t>水道部災害対応マニュアル</a:t>
              </a:r>
            </a:p>
          </p:txBody>
        </p:sp>
        <p:sp>
          <p:nvSpPr>
            <p:cNvPr id="45" name="四角形: 角を丸くする 44" descr="波">
              <a:extLst>
                <a:ext uri="{FF2B5EF4-FFF2-40B4-BE49-F238E27FC236}">
                  <a16:creationId xmlns:a16="http://schemas.microsoft.com/office/drawing/2014/main" id="{833AE867-87F0-435A-B667-05E8CBC9D7C2}"/>
                </a:ext>
              </a:extLst>
            </p:cNvPr>
            <p:cNvSpPr/>
            <p:nvPr/>
          </p:nvSpPr>
          <p:spPr>
            <a:xfrm>
              <a:off x="80232" y="1686813"/>
              <a:ext cx="501570" cy="501570"/>
            </a:xfrm>
            <a:prstGeom prst="roundRect">
              <a:avLst>
                <a:gd name="adj" fmla="val 1667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chemeClr val="tx1">
                  <a:lumMod val="95000"/>
                  <a:lumOff val="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46" name="フリーフォーム: 図形 45">
              <a:extLst>
                <a:ext uri="{FF2B5EF4-FFF2-40B4-BE49-F238E27FC236}">
                  <a16:creationId xmlns:a16="http://schemas.microsoft.com/office/drawing/2014/main" id="{FB30CFED-2274-4093-A6F9-125D01E37E90}"/>
                </a:ext>
              </a:extLst>
            </p:cNvPr>
            <p:cNvSpPr/>
            <p:nvPr/>
          </p:nvSpPr>
          <p:spPr>
            <a:xfrm>
              <a:off x="607421" y="571656"/>
              <a:ext cx="3474594" cy="501570"/>
            </a:xfrm>
            <a:custGeom>
              <a:avLst/>
              <a:gdLst>
                <a:gd name="connsiteX0" fmla="*/ 0 w 3263360"/>
                <a:gd name="connsiteY0" fmla="*/ 83612 h 501570"/>
                <a:gd name="connsiteX1" fmla="*/ 83612 w 3263360"/>
                <a:gd name="connsiteY1" fmla="*/ 0 h 501570"/>
                <a:gd name="connsiteX2" fmla="*/ 3179748 w 3263360"/>
                <a:gd name="connsiteY2" fmla="*/ 0 h 501570"/>
                <a:gd name="connsiteX3" fmla="*/ 3263360 w 3263360"/>
                <a:gd name="connsiteY3" fmla="*/ 83612 h 501570"/>
                <a:gd name="connsiteX4" fmla="*/ 3263360 w 3263360"/>
                <a:gd name="connsiteY4" fmla="*/ 417958 h 501570"/>
                <a:gd name="connsiteX5" fmla="*/ 3179748 w 3263360"/>
                <a:gd name="connsiteY5" fmla="*/ 501570 h 501570"/>
                <a:gd name="connsiteX6" fmla="*/ 83612 w 3263360"/>
                <a:gd name="connsiteY6" fmla="*/ 501570 h 501570"/>
                <a:gd name="connsiteX7" fmla="*/ 0 w 3263360"/>
                <a:gd name="connsiteY7" fmla="*/ 417958 h 501570"/>
                <a:gd name="connsiteX8" fmla="*/ 0 w 3263360"/>
                <a:gd name="connsiteY8" fmla="*/ 83612 h 50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3360" h="501570">
                  <a:moveTo>
                    <a:pt x="0" y="83612"/>
                  </a:moveTo>
                  <a:cubicBezTo>
                    <a:pt x="0" y="37434"/>
                    <a:pt x="37434" y="0"/>
                    <a:pt x="83612" y="0"/>
                  </a:cubicBezTo>
                  <a:lnTo>
                    <a:pt x="3179748" y="0"/>
                  </a:lnTo>
                  <a:cubicBezTo>
                    <a:pt x="3225926" y="0"/>
                    <a:pt x="3263360" y="37434"/>
                    <a:pt x="3263360" y="83612"/>
                  </a:cubicBezTo>
                  <a:lnTo>
                    <a:pt x="3263360" y="417958"/>
                  </a:lnTo>
                  <a:cubicBezTo>
                    <a:pt x="3263360" y="464136"/>
                    <a:pt x="3225926" y="501570"/>
                    <a:pt x="3179748" y="501570"/>
                  </a:cubicBezTo>
                  <a:lnTo>
                    <a:pt x="83612" y="501570"/>
                  </a:lnTo>
                  <a:cubicBezTo>
                    <a:pt x="37434" y="501570"/>
                    <a:pt x="0" y="464136"/>
                    <a:pt x="0" y="417958"/>
                  </a:cubicBezTo>
                  <a:lnTo>
                    <a:pt x="0" y="83612"/>
                  </a:lnTo>
                  <a:close/>
                </a:path>
              </a:pathLst>
            </a:custGeom>
            <a:pattFill prst="pct50">
              <a:fgClr>
                <a:srgbClr val="F19B61"/>
              </a:fgClr>
              <a:bgClr>
                <a:schemeClr val="bg1"/>
              </a:bgClr>
            </a:pattFill>
            <a:ln>
              <a:solidFill>
                <a:schemeClr val="accent2">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rgbClr r="0" g="0" b="0"/>
            </a:lnRef>
            <a:fillRef idx="1">
              <a:scrgbClr r="0" g="0" b="0"/>
            </a:fillRef>
            <a:effectRef idx="0">
              <a:scrgbClr r="0" g="0" b="0"/>
            </a:effectRef>
            <a:fontRef idx="minor">
              <a:schemeClr val="lt1"/>
            </a:fontRef>
          </p:style>
          <p:txBody>
            <a:bodyPr spcFirstLastPara="0" vert="horz" wrap="square" lIns="195177" tIns="195177" rIns="195177" bIns="195177"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lvl="0" indent="0" algn="l" defTabSz="1066800">
                <a:lnSpc>
                  <a:spcPct val="90000"/>
                </a:lnSpc>
                <a:spcBef>
                  <a:spcPct val="0"/>
                </a:spcBef>
                <a:spcAft>
                  <a:spcPct val="35000"/>
                </a:spcAft>
                <a:buNone/>
              </a:pPr>
              <a:r>
                <a:rPr kumimoji="1" lang="ja-JP" altLang="en-US" sz="2400" b="1" kern="1200" dirty="0">
                  <a:solidFill>
                    <a:schemeClr val="tx1">
                      <a:lumMod val="85000"/>
                      <a:lumOff val="15000"/>
                    </a:schemeClr>
                  </a:solidFill>
                </a:rPr>
                <a:t>地震対策マニュアル</a:t>
              </a:r>
            </a:p>
          </p:txBody>
        </p:sp>
        <p:sp>
          <p:nvSpPr>
            <p:cNvPr id="47" name="四角形: 角を丸くする 46" descr="雨">
              <a:extLst>
                <a:ext uri="{FF2B5EF4-FFF2-40B4-BE49-F238E27FC236}">
                  <a16:creationId xmlns:a16="http://schemas.microsoft.com/office/drawing/2014/main" id="{CBBD9FA0-E748-4B36-A91D-69EC1A4CEB33}"/>
                </a:ext>
              </a:extLst>
            </p:cNvPr>
            <p:cNvSpPr/>
            <p:nvPr/>
          </p:nvSpPr>
          <p:spPr>
            <a:xfrm>
              <a:off x="57952" y="1118087"/>
              <a:ext cx="501570" cy="501570"/>
            </a:xfrm>
            <a:prstGeom prst="roundRect">
              <a:avLst>
                <a:gd name="adj" fmla="val 16670"/>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48" name="フリーフォーム: 図形 47">
              <a:extLst>
                <a:ext uri="{FF2B5EF4-FFF2-40B4-BE49-F238E27FC236}">
                  <a16:creationId xmlns:a16="http://schemas.microsoft.com/office/drawing/2014/main" id="{3D6065F3-2503-48DC-A7F8-990C6E97E2A6}"/>
                </a:ext>
              </a:extLst>
            </p:cNvPr>
            <p:cNvSpPr/>
            <p:nvPr/>
          </p:nvSpPr>
          <p:spPr>
            <a:xfrm>
              <a:off x="593919" y="1130340"/>
              <a:ext cx="3474594" cy="501570"/>
            </a:xfrm>
            <a:custGeom>
              <a:avLst/>
              <a:gdLst>
                <a:gd name="connsiteX0" fmla="*/ 0 w 3263360"/>
                <a:gd name="connsiteY0" fmla="*/ 83612 h 501570"/>
                <a:gd name="connsiteX1" fmla="*/ 83612 w 3263360"/>
                <a:gd name="connsiteY1" fmla="*/ 0 h 501570"/>
                <a:gd name="connsiteX2" fmla="*/ 3179748 w 3263360"/>
                <a:gd name="connsiteY2" fmla="*/ 0 h 501570"/>
                <a:gd name="connsiteX3" fmla="*/ 3263360 w 3263360"/>
                <a:gd name="connsiteY3" fmla="*/ 83612 h 501570"/>
                <a:gd name="connsiteX4" fmla="*/ 3263360 w 3263360"/>
                <a:gd name="connsiteY4" fmla="*/ 417958 h 501570"/>
                <a:gd name="connsiteX5" fmla="*/ 3179748 w 3263360"/>
                <a:gd name="connsiteY5" fmla="*/ 501570 h 501570"/>
                <a:gd name="connsiteX6" fmla="*/ 83612 w 3263360"/>
                <a:gd name="connsiteY6" fmla="*/ 501570 h 501570"/>
                <a:gd name="connsiteX7" fmla="*/ 0 w 3263360"/>
                <a:gd name="connsiteY7" fmla="*/ 417958 h 501570"/>
                <a:gd name="connsiteX8" fmla="*/ 0 w 3263360"/>
                <a:gd name="connsiteY8" fmla="*/ 83612 h 50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3360" h="501570">
                  <a:moveTo>
                    <a:pt x="0" y="83612"/>
                  </a:moveTo>
                  <a:cubicBezTo>
                    <a:pt x="0" y="37434"/>
                    <a:pt x="37434" y="0"/>
                    <a:pt x="83612" y="0"/>
                  </a:cubicBezTo>
                  <a:lnTo>
                    <a:pt x="3179748" y="0"/>
                  </a:lnTo>
                  <a:cubicBezTo>
                    <a:pt x="3225926" y="0"/>
                    <a:pt x="3263360" y="37434"/>
                    <a:pt x="3263360" y="83612"/>
                  </a:cubicBezTo>
                  <a:lnTo>
                    <a:pt x="3263360" y="417958"/>
                  </a:lnTo>
                  <a:cubicBezTo>
                    <a:pt x="3263360" y="464136"/>
                    <a:pt x="3225926" y="501570"/>
                    <a:pt x="3179748" y="501570"/>
                  </a:cubicBezTo>
                  <a:lnTo>
                    <a:pt x="83612" y="501570"/>
                  </a:lnTo>
                  <a:cubicBezTo>
                    <a:pt x="37434" y="501570"/>
                    <a:pt x="0" y="464136"/>
                    <a:pt x="0" y="417958"/>
                  </a:cubicBezTo>
                  <a:lnTo>
                    <a:pt x="0" y="83612"/>
                  </a:lnTo>
                  <a:close/>
                </a:path>
              </a:pathLst>
            </a:custGeom>
            <a:pattFill prst="pct50">
              <a:fgClr>
                <a:srgbClr val="D9D9D9"/>
              </a:fgClr>
              <a:bgClr>
                <a:schemeClr val="bg1"/>
              </a:bgClr>
            </a:pattFill>
            <a:ln>
              <a:solidFill>
                <a:schemeClr val="bg1">
                  <a:lumMod val="6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rgbClr r="0" g="0" b="0"/>
            </a:lnRef>
            <a:fillRef idx="1">
              <a:scrgbClr r="0" g="0" b="0"/>
            </a:fillRef>
            <a:effectRef idx="0">
              <a:scrgbClr r="0" g="0" b="0"/>
            </a:effectRef>
            <a:fontRef idx="minor">
              <a:schemeClr val="lt1"/>
            </a:fontRef>
          </p:style>
          <p:txBody>
            <a:bodyPr spcFirstLastPara="0" vert="horz" wrap="square" lIns="152505" tIns="152505" rIns="152505" bIns="152505"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lvl="0" indent="0" algn="l" defTabSz="800100">
                <a:lnSpc>
                  <a:spcPct val="90000"/>
                </a:lnSpc>
                <a:spcBef>
                  <a:spcPct val="0"/>
                </a:spcBef>
                <a:spcAft>
                  <a:spcPct val="35000"/>
                </a:spcAft>
                <a:buNone/>
              </a:pPr>
              <a:r>
                <a:rPr kumimoji="1" lang="ja-JP" altLang="en-US" sz="2400" b="1" kern="1200" dirty="0">
                  <a:solidFill>
                    <a:schemeClr val="tx1">
                      <a:lumMod val="85000"/>
                      <a:lumOff val="15000"/>
                    </a:schemeClr>
                  </a:solidFill>
                </a:rPr>
                <a:t>風水害対策マニュアル</a:t>
              </a:r>
            </a:p>
          </p:txBody>
        </p:sp>
        <p:sp>
          <p:nvSpPr>
            <p:cNvPr id="49" name="四角形: 角を丸くする 48" descr="走る">
              <a:extLst>
                <a:ext uri="{FF2B5EF4-FFF2-40B4-BE49-F238E27FC236}">
                  <a16:creationId xmlns:a16="http://schemas.microsoft.com/office/drawing/2014/main" id="{F5473596-C026-474B-957C-C0859965B0A7}"/>
                </a:ext>
              </a:extLst>
            </p:cNvPr>
            <p:cNvSpPr/>
            <p:nvPr/>
          </p:nvSpPr>
          <p:spPr>
            <a:xfrm>
              <a:off x="53759" y="570869"/>
              <a:ext cx="501570" cy="501570"/>
            </a:xfrm>
            <a:prstGeom prst="roundRect">
              <a:avLst>
                <a:gd name="adj" fmla="val 16670"/>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50" name="フリーフォーム: 図形 49">
              <a:extLst>
                <a:ext uri="{FF2B5EF4-FFF2-40B4-BE49-F238E27FC236}">
                  <a16:creationId xmlns:a16="http://schemas.microsoft.com/office/drawing/2014/main" id="{6036F159-A0E9-4E20-8613-254CDFB438BD}"/>
                </a:ext>
              </a:extLst>
            </p:cNvPr>
            <p:cNvSpPr/>
            <p:nvPr/>
          </p:nvSpPr>
          <p:spPr>
            <a:xfrm>
              <a:off x="608950" y="1666855"/>
              <a:ext cx="3474594" cy="501570"/>
            </a:xfrm>
            <a:custGeom>
              <a:avLst/>
              <a:gdLst>
                <a:gd name="connsiteX0" fmla="*/ 0 w 3263360"/>
                <a:gd name="connsiteY0" fmla="*/ 83612 h 501570"/>
                <a:gd name="connsiteX1" fmla="*/ 83612 w 3263360"/>
                <a:gd name="connsiteY1" fmla="*/ 0 h 501570"/>
                <a:gd name="connsiteX2" fmla="*/ 3179748 w 3263360"/>
                <a:gd name="connsiteY2" fmla="*/ 0 h 501570"/>
                <a:gd name="connsiteX3" fmla="*/ 3263360 w 3263360"/>
                <a:gd name="connsiteY3" fmla="*/ 83612 h 501570"/>
                <a:gd name="connsiteX4" fmla="*/ 3263360 w 3263360"/>
                <a:gd name="connsiteY4" fmla="*/ 417958 h 501570"/>
                <a:gd name="connsiteX5" fmla="*/ 3179748 w 3263360"/>
                <a:gd name="connsiteY5" fmla="*/ 501570 h 501570"/>
                <a:gd name="connsiteX6" fmla="*/ 83612 w 3263360"/>
                <a:gd name="connsiteY6" fmla="*/ 501570 h 501570"/>
                <a:gd name="connsiteX7" fmla="*/ 0 w 3263360"/>
                <a:gd name="connsiteY7" fmla="*/ 417958 h 501570"/>
                <a:gd name="connsiteX8" fmla="*/ 0 w 3263360"/>
                <a:gd name="connsiteY8" fmla="*/ 83612 h 50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3360" h="501570">
                  <a:moveTo>
                    <a:pt x="0" y="83612"/>
                  </a:moveTo>
                  <a:cubicBezTo>
                    <a:pt x="0" y="37434"/>
                    <a:pt x="37434" y="0"/>
                    <a:pt x="83612" y="0"/>
                  </a:cubicBezTo>
                  <a:lnTo>
                    <a:pt x="3179748" y="0"/>
                  </a:lnTo>
                  <a:cubicBezTo>
                    <a:pt x="3225926" y="0"/>
                    <a:pt x="3263360" y="37434"/>
                    <a:pt x="3263360" y="83612"/>
                  </a:cubicBezTo>
                  <a:lnTo>
                    <a:pt x="3263360" y="417958"/>
                  </a:lnTo>
                  <a:cubicBezTo>
                    <a:pt x="3263360" y="464136"/>
                    <a:pt x="3225926" y="501570"/>
                    <a:pt x="3179748" y="501570"/>
                  </a:cubicBezTo>
                  <a:lnTo>
                    <a:pt x="83612" y="501570"/>
                  </a:lnTo>
                  <a:cubicBezTo>
                    <a:pt x="37434" y="501570"/>
                    <a:pt x="0" y="464136"/>
                    <a:pt x="0" y="417958"/>
                  </a:cubicBezTo>
                  <a:lnTo>
                    <a:pt x="0" y="83612"/>
                  </a:lnTo>
                  <a:close/>
                </a:path>
              </a:pathLst>
            </a:custGeom>
            <a:pattFill prst="pct50">
              <a:fgClr>
                <a:srgbClr val="FFE48F"/>
              </a:fgClr>
              <a:bgClr>
                <a:srgbClr val="FFFF99"/>
              </a:bgClr>
            </a:pattFill>
            <a:ln>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rgbClr r="0" g="0" b="0"/>
            </a:lnRef>
            <a:fillRef idx="1">
              <a:scrgbClr r="0" g="0" b="0"/>
            </a:fillRef>
            <a:effectRef idx="0">
              <a:scrgbClr r="0" g="0" b="0"/>
            </a:effectRef>
            <a:fontRef idx="minor">
              <a:schemeClr val="lt1"/>
            </a:fontRef>
          </p:style>
          <p:txBody>
            <a:bodyPr spcFirstLastPara="0" vert="horz" wrap="square" lIns="195177" tIns="195177" rIns="195177" bIns="195177"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lvl="0" indent="0" algn="l" defTabSz="1066800">
                <a:lnSpc>
                  <a:spcPct val="90000"/>
                </a:lnSpc>
                <a:spcBef>
                  <a:spcPct val="0"/>
                </a:spcBef>
                <a:spcAft>
                  <a:spcPct val="35000"/>
                </a:spcAft>
                <a:buNone/>
              </a:pPr>
              <a:r>
                <a:rPr kumimoji="1" lang="ja-JP" altLang="en-US" sz="2400" b="1" kern="1200" dirty="0">
                  <a:solidFill>
                    <a:schemeClr val="tx1">
                      <a:lumMod val="85000"/>
                      <a:lumOff val="15000"/>
                    </a:schemeClr>
                  </a:solidFill>
                </a:rPr>
                <a:t>津波対策マニュアル</a:t>
              </a:r>
            </a:p>
          </p:txBody>
        </p:sp>
        <p:sp>
          <p:nvSpPr>
            <p:cNvPr id="51" name="四角形: 角を丸くする 50" descr="注射針">
              <a:extLst>
                <a:ext uri="{FF2B5EF4-FFF2-40B4-BE49-F238E27FC236}">
                  <a16:creationId xmlns:a16="http://schemas.microsoft.com/office/drawing/2014/main" id="{5365350F-F4DC-40FE-BCE1-A6BFACAA8DA9}"/>
                </a:ext>
              </a:extLst>
            </p:cNvPr>
            <p:cNvSpPr/>
            <p:nvPr/>
          </p:nvSpPr>
          <p:spPr>
            <a:xfrm>
              <a:off x="94747" y="2222781"/>
              <a:ext cx="501570" cy="501570"/>
            </a:xfrm>
            <a:prstGeom prst="roundRect">
              <a:avLst>
                <a:gd name="adj" fmla="val 16670"/>
              </a:avLst>
            </a:prstGeom>
            <a:blipFill>
              <a:blip r:embed="rId9">
                <a:extLst>
                  <a:ext uri="{96DAC541-7B7A-43D3-8B79-37D633B846F1}">
                    <asvg:svgBlip xmlns:asvg="http://schemas.microsoft.com/office/drawing/2016/SVG/main" r:embed="rId10"/>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rgbClr r="0" g="0" b="0"/>
            </a:lnRef>
            <a:fillRef idx="1">
              <a:scrgbClr r="0" g="0" b="0"/>
            </a:fillRef>
            <a:effectRef idx="0">
              <a:scrgbClr r="0" g="0" b="0"/>
            </a:effectRef>
            <a:fontRef idx="minor">
              <a:schemeClr val="lt1"/>
            </a:fontRef>
          </p:style>
          <p:txBody>
            <a:bodyPr/>
            <a:lstStyle/>
            <a:p>
              <a:endParaRPr lang="ja-JP" altLang="en-US"/>
            </a:p>
          </p:txBody>
        </p:sp>
        <p:sp>
          <p:nvSpPr>
            <p:cNvPr id="52" name="フリーフォーム: 図形 51">
              <a:extLst>
                <a:ext uri="{FF2B5EF4-FFF2-40B4-BE49-F238E27FC236}">
                  <a16:creationId xmlns:a16="http://schemas.microsoft.com/office/drawing/2014/main" id="{EED8338C-097D-41FF-972D-F8399A3C0869}"/>
                </a:ext>
              </a:extLst>
            </p:cNvPr>
            <p:cNvSpPr/>
            <p:nvPr/>
          </p:nvSpPr>
          <p:spPr>
            <a:xfrm>
              <a:off x="627573" y="2231458"/>
              <a:ext cx="3474594" cy="501570"/>
            </a:xfrm>
            <a:custGeom>
              <a:avLst/>
              <a:gdLst>
                <a:gd name="connsiteX0" fmla="*/ 0 w 3263360"/>
                <a:gd name="connsiteY0" fmla="*/ 83612 h 501570"/>
                <a:gd name="connsiteX1" fmla="*/ 83612 w 3263360"/>
                <a:gd name="connsiteY1" fmla="*/ 0 h 501570"/>
                <a:gd name="connsiteX2" fmla="*/ 3179748 w 3263360"/>
                <a:gd name="connsiteY2" fmla="*/ 0 h 501570"/>
                <a:gd name="connsiteX3" fmla="*/ 3263360 w 3263360"/>
                <a:gd name="connsiteY3" fmla="*/ 83612 h 501570"/>
                <a:gd name="connsiteX4" fmla="*/ 3263360 w 3263360"/>
                <a:gd name="connsiteY4" fmla="*/ 417958 h 501570"/>
                <a:gd name="connsiteX5" fmla="*/ 3179748 w 3263360"/>
                <a:gd name="connsiteY5" fmla="*/ 501570 h 501570"/>
                <a:gd name="connsiteX6" fmla="*/ 83612 w 3263360"/>
                <a:gd name="connsiteY6" fmla="*/ 501570 h 501570"/>
                <a:gd name="connsiteX7" fmla="*/ 0 w 3263360"/>
                <a:gd name="connsiteY7" fmla="*/ 417958 h 501570"/>
                <a:gd name="connsiteX8" fmla="*/ 0 w 3263360"/>
                <a:gd name="connsiteY8" fmla="*/ 83612 h 50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3360" h="501570">
                  <a:moveTo>
                    <a:pt x="0" y="83612"/>
                  </a:moveTo>
                  <a:cubicBezTo>
                    <a:pt x="0" y="37434"/>
                    <a:pt x="37434" y="0"/>
                    <a:pt x="83612" y="0"/>
                  </a:cubicBezTo>
                  <a:lnTo>
                    <a:pt x="3179748" y="0"/>
                  </a:lnTo>
                  <a:cubicBezTo>
                    <a:pt x="3225926" y="0"/>
                    <a:pt x="3263360" y="37434"/>
                    <a:pt x="3263360" y="83612"/>
                  </a:cubicBezTo>
                  <a:lnTo>
                    <a:pt x="3263360" y="417958"/>
                  </a:lnTo>
                  <a:cubicBezTo>
                    <a:pt x="3263360" y="464136"/>
                    <a:pt x="3225926" y="501570"/>
                    <a:pt x="3179748" y="501570"/>
                  </a:cubicBezTo>
                  <a:lnTo>
                    <a:pt x="83612" y="501570"/>
                  </a:lnTo>
                  <a:cubicBezTo>
                    <a:pt x="37434" y="501570"/>
                    <a:pt x="0" y="464136"/>
                    <a:pt x="0" y="417958"/>
                  </a:cubicBezTo>
                  <a:lnTo>
                    <a:pt x="0" y="83612"/>
                  </a:lnTo>
                  <a:close/>
                </a:path>
              </a:pathLst>
            </a:custGeom>
            <a:pattFill prst="pct50">
              <a:fgClr>
                <a:srgbClr val="B9D4ED"/>
              </a:fgClr>
              <a:bgClr>
                <a:schemeClr val="bg1"/>
              </a:bgClr>
            </a:pattFill>
            <a:ln>
              <a:solidFill>
                <a:srgbClr val="00B0F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rgbClr r="0" g="0" b="0"/>
            </a:lnRef>
            <a:fillRef idx="1">
              <a:scrgbClr r="0" g="0" b="0"/>
            </a:fillRef>
            <a:effectRef idx="0">
              <a:scrgbClr r="0" g="0" b="0"/>
            </a:effectRef>
            <a:fontRef idx="minor">
              <a:schemeClr val="lt1"/>
            </a:fontRef>
          </p:style>
          <p:txBody>
            <a:bodyPr spcFirstLastPara="0" vert="horz" wrap="square" lIns="124057" tIns="124057" rIns="124057" bIns="124057"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lvl="0" indent="0" algn="l" defTabSz="622300">
                <a:lnSpc>
                  <a:spcPct val="90000"/>
                </a:lnSpc>
                <a:spcBef>
                  <a:spcPct val="0"/>
                </a:spcBef>
                <a:spcAft>
                  <a:spcPct val="35000"/>
                </a:spcAft>
                <a:buNone/>
              </a:pPr>
              <a:r>
                <a:rPr kumimoji="1" lang="ja-JP" altLang="en-US" sz="1600" b="1" kern="1200" dirty="0">
                  <a:solidFill>
                    <a:schemeClr val="tx1">
                      <a:lumMod val="85000"/>
                      <a:lumOff val="15000"/>
                    </a:schemeClr>
                  </a:solidFill>
                </a:rPr>
                <a:t>新型インフルエンザ対策マニュアル</a:t>
              </a:r>
            </a:p>
          </p:txBody>
        </p:sp>
      </p:grpSp>
      <p:sp>
        <p:nvSpPr>
          <p:cNvPr id="56" name="フローチャート: 代替処理 55">
            <a:extLst>
              <a:ext uri="{FF2B5EF4-FFF2-40B4-BE49-F238E27FC236}">
                <a16:creationId xmlns:a16="http://schemas.microsoft.com/office/drawing/2014/main" id="{096EF1A0-1E7E-4980-9DA8-9F65C6D08C20}"/>
              </a:ext>
            </a:extLst>
          </p:cNvPr>
          <p:cNvSpPr/>
          <p:nvPr/>
        </p:nvSpPr>
        <p:spPr>
          <a:xfrm>
            <a:off x="10717334" y="2580951"/>
            <a:ext cx="1198608" cy="2916784"/>
          </a:xfrm>
          <a:prstGeom prst="flowChartAlternateProcess">
            <a:avLst/>
          </a:prstGeom>
          <a:pattFill prst="pct70">
            <a:fgClr>
              <a:srgbClr val="C00000"/>
            </a:fgClr>
            <a:bgClr>
              <a:srgbClr val="FF0909"/>
            </a:bgClr>
          </a:pattFill>
          <a:ln>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400" b="1" dirty="0">
                <a:effectLst>
                  <a:outerShdw blurRad="38100" dist="38100" dir="2700000" algn="tl">
                    <a:srgbClr val="000000">
                      <a:alpha val="43137"/>
                    </a:srgbClr>
                  </a:outerShdw>
                </a:effectLst>
              </a:rPr>
              <a:t>応急活動</a:t>
            </a:r>
            <a:endParaRPr kumimoji="1" lang="en-US" altLang="ja-JP" sz="1400" b="1" dirty="0">
              <a:effectLst>
                <a:outerShdw blurRad="38100" dist="38100" dir="2700000" algn="tl">
                  <a:srgbClr val="000000">
                    <a:alpha val="43137"/>
                  </a:srgbClr>
                </a:outerShdw>
              </a:effectLst>
            </a:endParaRPr>
          </a:p>
          <a:p>
            <a:pPr algn="ctr"/>
            <a:r>
              <a:rPr kumimoji="1" lang="ja-JP" altLang="en-US" sz="1400" b="1" dirty="0">
                <a:effectLst>
                  <a:outerShdw blurRad="38100" dist="38100" dir="2700000" algn="tl">
                    <a:srgbClr val="000000">
                      <a:alpha val="43137"/>
                    </a:srgbClr>
                  </a:outerShdw>
                </a:effectLst>
              </a:rPr>
              <a:t>マニュアル</a:t>
            </a:r>
          </a:p>
        </p:txBody>
      </p:sp>
      <p:cxnSp>
        <p:nvCxnSpPr>
          <p:cNvPr id="41" name="直線矢印コネクタ 40">
            <a:extLst>
              <a:ext uri="{FF2B5EF4-FFF2-40B4-BE49-F238E27FC236}">
                <a16:creationId xmlns:a16="http://schemas.microsoft.com/office/drawing/2014/main" id="{5745E63D-41E0-4C87-99E5-6E3F24BCAE3A}"/>
              </a:ext>
            </a:extLst>
          </p:cNvPr>
          <p:cNvCxnSpPr>
            <a:cxnSpLocks/>
          </p:cNvCxnSpPr>
          <p:nvPr/>
        </p:nvCxnSpPr>
        <p:spPr>
          <a:xfrm flipV="1">
            <a:off x="5678138" y="4063074"/>
            <a:ext cx="508419" cy="2303"/>
          </a:xfrm>
          <a:prstGeom prst="straightConnector1">
            <a:avLst/>
          </a:prstGeom>
          <a:ln w="117475">
            <a:solidFill>
              <a:srgbClr val="002060"/>
            </a:solidFill>
            <a:headEnd type="diamond" w="med" len="med"/>
            <a:tailEnd type="diamon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5" name="フローチャート: 代替処理 54">
            <a:extLst>
              <a:ext uri="{FF2B5EF4-FFF2-40B4-BE49-F238E27FC236}">
                <a16:creationId xmlns:a16="http://schemas.microsoft.com/office/drawing/2014/main" id="{E83D9AEF-2C5C-441C-A0FA-A6D49729B198}"/>
              </a:ext>
            </a:extLst>
          </p:cNvPr>
          <p:cNvSpPr>
            <a:spLocks/>
          </p:cNvSpPr>
          <p:nvPr/>
        </p:nvSpPr>
        <p:spPr>
          <a:xfrm>
            <a:off x="10826572" y="4742310"/>
            <a:ext cx="1027033" cy="638745"/>
          </a:xfrm>
          <a:prstGeom prst="flowChartAlternateProcess">
            <a:avLst/>
          </a:prstGeom>
          <a:solidFill>
            <a:schemeClr val="bg1"/>
          </a:solidFill>
          <a:ln>
            <a:solidFill>
              <a:srgbClr val="C0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b="1" dirty="0">
                <a:solidFill>
                  <a:srgbClr val="C00000"/>
                </a:solidFill>
              </a:rPr>
              <a:t>受　援</a:t>
            </a:r>
            <a:endParaRPr kumimoji="1" lang="en-US" altLang="ja-JP" sz="1100" b="1" dirty="0">
              <a:solidFill>
                <a:srgbClr val="C00000"/>
              </a:solidFill>
            </a:endParaRPr>
          </a:p>
          <a:p>
            <a:pPr algn="ctr"/>
            <a:r>
              <a:rPr kumimoji="1" lang="ja-JP" altLang="en-US" sz="1100" b="1" dirty="0">
                <a:solidFill>
                  <a:srgbClr val="C00000"/>
                </a:solidFill>
              </a:rPr>
              <a:t>マニュアル</a:t>
            </a:r>
          </a:p>
        </p:txBody>
      </p:sp>
      <p:sp>
        <p:nvSpPr>
          <p:cNvPr id="54" name="フローチャート: 代替処理 53">
            <a:extLst>
              <a:ext uri="{FF2B5EF4-FFF2-40B4-BE49-F238E27FC236}">
                <a16:creationId xmlns:a16="http://schemas.microsoft.com/office/drawing/2014/main" id="{E83D9AEF-2C5C-441C-A0FA-A6D49729B198}"/>
              </a:ext>
            </a:extLst>
          </p:cNvPr>
          <p:cNvSpPr>
            <a:spLocks/>
          </p:cNvSpPr>
          <p:nvPr/>
        </p:nvSpPr>
        <p:spPr>
          <a:xfrm>
            <a:off x="10818508" y="3995255"/>
            <a:ext cx="1027033" cy="638745"/>
          </a:xfrm>
          <a:prstGeom prst="flowChartAlternateProcess">
            <a:avLst/>
          </a:prstGeom>
          <a:solidFill>
            <a:schemeClr val="bg1"/>
          </a:solidFill>
          <a:ln>
            <a:solidFill>
              <a:srgbClr val="C0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b="1" dirty="0">
                <a:solidFill>
                  <a:srgbClr val="C00000"/>
                </a:solidFill>
              </a:rPr>
              <a:t>応急復旧</a:t>
            </a:r>
            <a:endParaRPr kumimoji="1" lang="en-US" altLang="ja-JP" sz="1100" b="1" dirty="0">
              <a:solidFill>
                <a:srgbClr val="C00000"/>
              </a:solidFill>
            </a:endParaRPr>
          </a:p>
          <a:p>
            <a:pPr algn="ctr"/>
            <a:r>
              <a:rPr kumimoji="1" lang="ja-JP" altLang="en-US" sz="1100" b="1" dirty="0">
                <a:solidFill>
                  <a:srgbClr val="C00000"/>
                </a:solidFill>
              </a:rPr>
              <a:t>マニュアル</a:t>
            </a:r>
          </a:p>
        </p:txBody>
      </p:sp>
      <p:sp>
        <p:nvSpPr>
          <p:cNvPr id="53" name="フローチャート: 代替処理 52">
            <a:extLst>
              <a:ext uri="{FF2B5EF4-FFF2-40B4-BE49-F238E27FC236}">
                <a16:creationId xmlns:a16="http://schemas.microsoft.com/office/drawing/2014/main" id="{0F02BF50-5612-4B37-B0EF-1F3FAC6B5E92}"/>
              </a:ext>
            </a:extLst>
          </p:cNvPr>
          <p:cNvSpPr>
            <a:spLocks/>
          </p:cNvSpPr>
          <p:nvPr/>
        </p:nvSpPr>
        <p:spPr>
          <a:xfrm>
            <a:off x="10834386" y="3221177"/>
            <a:ext cx="995274" cy="638745"/>
          </a:xfrm>
          <a:prstGeom prst="flowChartAlternateProcess">
            <a:avLst/>
          </a:prstGeom>
          <a:solidFill>
            <a:schemeClr val="bg1"/>
          </a:solidFill>
          <a:ln>
            <a:solidFill>
              <a:srgbClr val="C0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b="1" dirty="0">
                <a:solidFill>
                  <a:srgbClr val="C00000"/>
                </a:solidFill>
              </a:rPr>
              <a:t>応急給水</a:t>
            </a:r>
            <a:endParaRPr kumimoji="1" lang="en-US" altLang="ja-JP" sz="1100" b="1" dirty="0">
              <a:solidFill>
                <a:srgbClr val="C00000"/>
              </a:solidFill>
            </a:endParaRPr>
          </a:p>
          <a:p>
            <a:pPr algn="ctr"/>
            <a:r>
              <a:rPr kumimoji="1" lang="ja-JP" altLang="en-US" sz="1100" b="1" dirty="0">
                <a:solidFill>
                  <a:srgbClr val="C00000"/>
                </a:solidFill>
              </a:rPr>
              <a:t>マニュアル</a:t>
            </a:r>
          </a:p>
        </p:txBody>
      </p:sp>
      <p:sp>
        <p:nvSpPr>
          <p:cNvPr id="57" name="矢印: 山形 56">
            <a:extLst>
              <a:ext uri="{FF2B5EF4-FFF2-40B4-BE49-F238E27FC236}">
                <a16:creationId xmlns:a16="http://schemas.microsoft.com/office/drawing/2014/main" id="{C658B10E-6C11-45C1-8101-E3493DBD56B7}"/>
              </a:ext>
            </a:extLst>
          </p:cNvPr>
          <p:cNvSpPr/>
          <p:nvPr/>
        </p:nvSpPr>
        <p:spPr>
          <a:xfrm rot="5400000">
            <a:off x="5821360" y="807813"/>
            <a:ext cx="549275" cy="1090613"/>
          </a:xfrm>
          <a:prstGeom prst="chevron">
            <a:avLst/>
          </a:prstGeom>
          <a:solidFill>
            <a:srgbClr val="C0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chemeClr val="tx1"/>
              </a:solidFill>
            </a:endParaRPr>
          </a:p>
        </p:txBody>
      </p:sp>
      <p:sp>
        <p:nvSpPr>
          <p:cNvPr id="2" name="正方形/長方形 1">
            <a:extLst>
              <a:ext uri="{FF2B5EF4-FFF2-40B4-BE49-F238E27FC236}">
                <a16:creationId xmlns:a16="http://schemas.microsoft.com/office/drawing/2014/main" id="{341F688E-9018-4BAC-84B5-FF578ED1651C}"/>
              </a:ext>
            </a:extLst>
          </p:cNvPr>
          <p:cNvSpPr/>
          <p:nvPr/>
        </p:nvSpPr>
        <p:spPr>
          <a:xfrm>
            <a:off x="6378599" y="5538752"/>
            <a:ext cx="5100629" cy="113169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b="1" dirty="0">
                <a:solidFill>
                  <a:srgbClr val="002060"/>
                </a:solidFill>
                <a:effectLst>
                  <a:outerShdw blurRad="38100" dist="38100" dir="2700000" algn="tl">
                    <a:srgbClr val="000000">
                      <a:alpha val="43137"/>
                    </a:srgbClr>
                  </a:outerShdw>
                </a:effectLst>
              </a:rPr>
              <a:t>・施設事故・停電対策マニュアル</a:t>
            </a:r>
            <a:endParaRPr kumimoji="1" lang="en-US" altLang="ja-JP" sz="2000" b="1" dirty="0">
              <a:solidFill>
                <a:srgbClr val="002060"/>
              </a:solidFill>
              <a:effectLst>
                <a:outerShdw blurRad="38100" dist="38100" dir="2700000" algn="tl">
                  <a:srgbClr val="000000">
                    <a:alpha val="43137"/>
                  </a:srgbClr>
                </a:outerShdw>
              </a:effectLst>
            </a:endParaRPr>
          </a:p>
          <a:p>
            <a:r>
              <a:rPr kumimoji="1" lang="ja-JP" altLang="en-US" sz="2000" b="1" dirty="0">
                <a:solidFill>
                  <a:srgbClr val="002060"/>
                </a:solidFill>
                <a:effectLst>
                  <a:outerShdw blurRad="38100" dist="38100" dir="2700000" algn="tl">
                    <a:srgbClr val="000000">
                      <a:alpha val="43137"/>
                    </a:srgbClr>
                  </a:outerShdw>
                </a:effectLst>
              </a:rPr>
              <a:t>・管路事故・給水装置凍結対策マニュアル</a:t>
            </a:r>
            <a:endParaRPr kumimoji="1" lang="en-US" altLang="ja-JP" sz="2000" b="1" dirty="0">
              <a:solidFill>
                <a:srgbClr val="002060"/>
              </a:solidFill>
              <a:effectLst>
                <a:outerShdw blurRad="38100" dist="38100" dir="2700000" algn="tl">
                  <a:srgbClr val="000000">
                    <a:alpha val="43137"/>
                  </a:srgbClr>
                </a:outerShdw>
              </a:effectLst>
            </a:endParaRPr>
          </a:p>
          <a:p>
            <a:pPr algn="ctr"/>
            <a:r>
              <a:rPr kumimoji="1" lang="ja-JP" altLang="en-US" sz="2000" b="1" dirty="0">
                <a:solidFill>
                  <a:srgbClr val="002060"/>
                </a:solidFill>
                <a:effectLst>
                  <a:outerShdw blurRad="38100" dist="38100" dir="2700000" algn="tl">
                    <a:srgbClr val="000000">
                      <a:alpha val="43137"/>
                    </a:srgbClr>
                  </a:outerShdw>
                </a:effectLst>
              </a:rPr>
              <a:t>・</a:t>
            </a:r>
            <a:endParaRPr kumimoji="1" lang="en-US" altLang="ja-JP" sz="2000" b="1" dirty="0">
              <a:solidFill>
                <a:srgbClr val="002060"/>
              </a:solidFill>
              <a:effectLst>
                <a:outerShdw blurRad="38100" dist="38100" dir="2700000" algn="tl">
                  <a:srgbClr val="000000">
                    <a:alpha val="43137"/>
                  </a:srgbClr>
                </a:outerShdw>
              </a:effectLst>
            </a:endParaRPr>
          </a:p>
          <a:p>
            <a:pPr algn="ctr"/>
            <a:r>
              <a:rPr lang="ja-JP" altLang="en-US" sz="2000" b="1" dirty="0">
                <a:solidFill>
                  <a:srgbClr val="002060"/>
                </a:solidFill>
                <a:effectLst>
                  <a:outerShdw blurRad="38100" dist="38100" dir="2700000" algn="tl">
                    <a:srgbClr val="000000">
                      <a:alpha val="43137"/>
                    </a:srgbClr>
                  </a:outerShdw>
                </a:effectLst>
              </a:rPr>
              <a:t>・</a:t>
            </a:r>
            <a:endParaRPr kumimoji="1" lang="ja-JP" altLang="en-US" sz="2000" b="1" dirty="0">
              <a:solidFill>
                <a:srgbClr val="002060"/>
              </a:solidFill>
              <a:effectLst>
                <a:outerShdw blurRad="38100" dist="38100" dir="2700000" algn="tl">
                  <a:srgbClr val="000000">
                    <a:alpha val="43137"/>
                  </a:srgbClr>
                </a:outerShdw>
              </a:effectLst>
            </a:endParaRPr>
          </a:p>
        </p:txBody>
      </p:sp>
      <p:sp>
        <p:nvSpPr>
          <p:cNvPr id="58" name="字幕 2">
            <a:extLst>
              <a:ext uri="{FF2B5EF4-FFF2-40B4-BE49-F238E27FC236}">
                <a16:creationId xmlns:a16="http://schemas.microsoft.com/office/drawing/2014/main" id="{C256A4E5-6EEA-4043-97B0-B22F19EC64BB}"/>
              </a:ext>
            </a:extLst>
          </p:cNvPr>
          <p:cNvSpPr txBox="1">
            <a:spLocks/>
          </p:cNvSpPr>
          <p:nvPr/>
        </p:nvSpPr>
        <p:spPr>
          <a:xfrm>
            <a:off x="53007" y="51830"/>
            <a:ext cx="1440000" cy="648000"/>
          </a:xfrm>
          <a:prstGeom prst="rect">
            <a:avLst/>
          </a:prstGeom>
          <a:pattFill prst="pct50">
            <a:fgClr>
              <a:srgbClr val="002B82"/>
            </a:fgClr>
            <a:bgClr>
              <a:srgbClr val="004D86"/>
            </a:bgClr>
          </a:pattFill>
          <a:ln>
            <a:solidFill>
              <a:srgbClr val="00206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b="1" dirty="0">
                <a:solidFill>
                  <a:schemeClr val="bg1"/>
                </a:solidFill>
              </a:rPr>
              <a:t>参考</a:t>
            </a:r>
            <a:endParaRPr lang="en-US" altLang="ja-JP" sz="4000" b="1" dirty="0">
              <a:solidFill>
                <a:schemeClr val="bg1"/>
              </a:solidFill>
            </a:endParaRPr>
          </a:p>
        </p:txBody>
      </p:sp>
    </p:spTree>
    <p:extLst>
      <p:ext uri="{BB962C8B-B14F-4D97-AF65-F5344CB8AC3E}">
        <p14:creationId xmlns:p14="http://schemas.microsoft.com/office/powerpoint/2010/main" val="1361939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0">
          <a:fgClr>
            <a:srgbClr val="E7F9FF"/>
          </a:fgClr>
          <a:bgClr>
            <a:schemeClr val="bg1"/>
          </a:bgClr>
        </a:pattFill>
        <a:effectLst/>
      </p:bgPr>
    </p:bg>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277625E5-1514-4F62-A2CC-10686560436A}"/>
              </a:ext>
            </a:extLst>
          </p:cNvPr>
          <p:cNvSpPr/>
          <p:nvPr/>
        </p:nvSpPr>
        <p:spPr>
          <a:xfrm>
            <a:off x="366220" y="1976167"/>
            <a:ext cx="5927584" cy="4197384"/>
          </a:xfrm>
          <a:prstGeom prst="roundRect">
            <a:avLst/>
          </a:prstGeom>
          <a:solidFill>
            <a:schemeClr val="bg1">
              <a:lumMod val="95000"/>
            </a:schemeClr>
          </a:solidFill>
          <a:ln>
            <a:solidFill>
              <a:schemeClr val="bg1">
                <a:lumMod val="75000"/>
              </a:schemeClr>
            </a:solidFill>
          </a:ln>
          <a:effectLst>
            <a:outerShdw blurRad="50800" dist="38100" dir="2700000" algn="tl" rotWithShape="0">
              <a:prstClr val="black">
                <a:alpha val="40000"/>
              </a:prstClr>
            </a:outerShdw>
          </a:effectLst>
          <a:scene3d>
            <a:camera prst="orthographicFront"/>
            <a:lightRig rig="chilly"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22</a:t>
            </a:fld>
            <a:endParaRPr kumimoji="1" lang="ja-JP" altLang="en-US" dirty="0"/>
          </a:p>
        </p:txBody>
      </p:sp>
      <p:sp>
        <p:nvSpPr>
          <p:cNvPr id="8" name="字幕 2">
            <a:extLst>
              <a:ext uri="{FF2B5EF4-FFF2-40B4-BE49-F238E27FC236}">
                <a16:creationId xmlns:a16="http://schemas.microsoft.com/office/drawing/2014/main" id="{46B1F2E0-B676-4342-A5F1-3E2247D5A15E}"/>
              </a:ext>
            </a:extLst>
          </p:cNvPr>
          <p:cNvSpPr txBox="1">
            <a:spLocks/>
          </p:cNvSpPr>
          <p:nvPr/>
        </p:nvSpPr>
        <p:spPr>
          <a:xfrm>
            <a:off x="1523998" y="68289"/>
            <a:ext cx="9144000" cy="1260000"/>
          </a:xfrm>
          <a:prstGeom prst="rect">
            <a:avLst/>
          </a:prstGeom>
          <a:pattFill prst="pct50">
            <a:fgClr>
              <a:srgbClr val="0070C0"/>
            </a:fgClr>
            <a:bgClr>
              <a:srgbClr val="00B0F0"/>
            </a:bgClr>
          </a:pattFill>
          <a:ln>
            <a:solidFill>
              <a:srgbClr val="002060"/>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3200" b="1" dirty="0">
                <a:solidFill>
                  <a:schemeClr val="bg1"/>
                </a:solidFill>
              </a:rPr>
              <a:t>平常時より応急体制「応急活動マニュアル等」</a:t>
            </a:r>
            <a:endParaRPr lang="en-US" altLang="ja-JP" sz="3200" b="1" dirty="0">
              <a:solidFill>
                <a:schemeClr val="bg1"/>
              </a:solidFill>
            </a:endParaRPr>
          </a:p>
          <a:p>
            <a:pPr algn="dist">
              <a:lnSpc>
                <a:spcPct val="100000"/>
              </a:lnSpc>
            </a:pPr>
            <a:r>
              <a:rPr lang="ja-JP" altLang="en-US" sz="3200" b="1" dirty="0">
                <a:solidFill>
                  <a:schemeClr val="bg1"/>
                </a:solidFill>
              </a:rPr>
              <a:t>について検討し整備③</a:t>
            </a:r>
            <a:endParaRPr lang="en-US" altLang="ja-JP" sz="3200" b="1" dirty="0">
              <a:solidFill>
                <a:schemeClr val="bg1"/>
              </a:solidFill>
            </a:endParaRPr>
          </a:p>
        </p:txBody>
      </p:sp>
      <p:graphicFrame>
        <p:nvGraphicFramePr>
          <p:cNvPr id="2" name="図表 1">
            <a:extLst>
              <a:ext uri="{FF2B5EF4-FFF2-40B4-BE49-F238E27FC236}">
                <a16:creationId xmlns:a16="http://schemas.microsoft.com/office/drawing/2014/main" id="{971FC244-F981-4169-9241-83B0895E0822}"/>
              </a:ext>
            </a:extLst>
          </p:cNvPr>
          <p:cNvGraphicFramePr/>
          <p:nvPr>
            <p:extLst>
              <p:ext uri="{D42A27DB-BD31-4B8C-83A1-F6EECF244321}">
                <p14:modId xmlns:p14="http://schemas.microsoft.com/office/powerpoint/2010/main" val="1988358382"/>
              </p:ext>
            </p:extLst>
          </p:nvPr>
        </p:nvGraphicFramePr>
        <p:xfrm>
          <a:off x="686203" y="1121356"/>
          <a:ext cx="5287618" cy="4995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吹き出し: 左矢印 2">
            <a:extLst>
              <a:ext uri="{FF2B5EF4-FFF2-40B4-BE49-F238E27FC236}">
                <a16:creationId xmlns:a16="http://schemas.microsoft.com/office/drawing/2014/main" id="{B932244E-9C8F-4FA4-BEE8-D28D6EBA80DE}"/>
              </a:ext>
            </a:extLst>
          </p:cNvPr>
          <p:cNvSpPr/>
          <p:nvPr/>
        </p:nvSpPr>
        <p:spPr>
          <a:xfrm>
            <a:off x="6293804" y="1976167"/>
            <a:ext cx="5356912" cy="4430150"/>
          </a:xfrm>
          <a:prstGeom prst="leftArrowCallout">
            <a:avLst/>
          </a:prstGeom>
          <a:pattFill prst="pct50">
            <a:fgClr>
              <a:srgbClr val="02F00D"/>
            </a:fgClr>
            <a:bgClr>
              <a:srgbClr val="9BFFC8"/>
            </a:bgClr>
          </a:pattFill>
          <a:ln w="31750">
            <a:solidFill>
              <a:schemeClr val="accent6">
                <a:lumMod val="50000"/>
              </a:schemeClr>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代替処理 9">
            <a:extLst>
              <a:ext uri="{FF2B5EF4-FFF2-40B4-BE49-F238E27FC236}">
                <a16:creationId xmlns:a16="http://schemas.microsoft.com/office/drawing/2014/main" id="{F0FC42F3-7619-42F7-9995-EBBAA3E7E299}"/>
              </a:ext>
            </a:extLst>
          </p:cNvPr>
          <p:cNvSpPr>
            <a:spLocks/>
          </p:cNvSpPr>
          <p:nvPr/>
        </p:nvSpPr>
        <p:spPr>
          <a:xfrm>
            <a:off x="8886165" y="3054169"/>
            <a:ext cx="2592000" cy="900000"/>
          </a:xfrm>
          <a:prstGeom prst="flowChartAlternateProcess">
            <a:avLst/>
          </a:prstGeom>
          <a:solidFill>
            <a:schemeClr val="bg1"/>
          </a:solidFill>
          <a:ln w="31750">
            <a:solidFill>
              <a:srgbClr val="C0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000" b="1" u="sng" dirty="0">
                <a:solidFill>
                  <a:srgbClr val="C00000"/>
                </a:solidFill>
              </a:rPr>
              <a:t>応急給水</a:t>
            </a:r>
            <a:r>
              <a:rPr kumimoji="1" lang="ja-JP" altLang="en-US" sz="2000" b="1" dirty="0">
                <a:solidFill>
                  <a:srgbClr val="C00000"/>
                </a:solidFill>
              </a:rPr>
              <a:t>マニュアル </a:t>
            </a:r>
            <a:r>
              <a:rPr kumimoji="1" lang="ja-JP" altLang="en-US" sz="2000" b="1" u="sng" dirty="0">
                <a:solidFill>
                  <a:srgbClr val="C00000"/>
                </a:solidFill>
              </a:rPr>
              <a:t>手引き </a:t>
            </a:r>
            <a:r>
              <a:rPr kumimoji="1" lang="en-US" altLang="ja-JP" sz="2000" b="1" u="sng" dirty="0">
                <a:solidFill>
                  <a:srgbClr val="C00000"/>
                </a:solidFill>
              </a:rPr>
              <a:t>P42</a:t>
            </a:r>
            <a:r>
              <a:rPr kumimoji="1" lang="ja-JP" altLang="en-US" sz="2000" b="1" u="sng" dirty="0">
                <a:solidFill>
                  <a:srgbClr val="C00000"/>
                </a:solidFill>
              </a:rPr>
              <a:t>～</a:t>
            </a:r>
          </a:p>
        </p:txBody>
      </p:sp>
      <p:sp>
        <p:nvSpPr>
          <p:cNvPr id="11" name="フローチャート: 代替処理 10">
            <a:extLst>
              <a:ext uri="{FF2B5EF4-FFF2-40B4-BE49-F238E27FC236}">
                <a16:creationId xmlns:a16="http://schemas.microsoft.com/office/drawing/2014/main" id="{D6AA9A8C-6B2C-43EF-8D39-F2570FC00F28}"/>
              </a:ext>
            </a:extLst>
          </p:cNvPr>
          <p:cNvSpPr>
            <a:spLocks/>
          </p:cNvSpPr>
          <p:nvPr/>
        </p:nvSpPr>
        <p:spPr>
          <a:xfrm>
            <a:off x="8886165" y="4171168"/>
            <a:ext cx="2592000" cy="900000"/>
          </a:xfrm>
          <a:prstGeom prst="flowChartAlternateProcess">
            <a:avLst/>
          </a:prstGeom>
          <a:solidFill>
            <a:schemeClr val="bg1"/>
          </a:solidFill>
          <a:ln w="31750">
            <a:solidFill>
              <a:srgbClr val="C0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000" b="1" u="sng" dirty="0">
                <a:solidFill>
                  <a:srgbClr val="C00000"/>
                </a:solidFill>
              </a:rPr>
              <a:t>応急</a:t>
            </a:r>
            <a:r>
              <a:rPr lang="ja-JP" altLang="en-US" sz="2000" b="1" u="sng" dirty="0">
                <a:solidFill>
                  <a:srgbClr val="C00000"/>
                </a:solidFill>
              </a:rPr>
              <a:t>復旧</a:t>
            </a:r>
            <a:r>
              <a:rPr lang="ja-JP" altLang="en-US" sz="2000" b="1" dirty="0">
                <a:solidFill>
                  <a:srgbClr val="C00000"/>
                </a:solidFill>
              </a:rPr>
              <a:t>マニュアル</a:t>
            </a:r>
            <a:r>
              <a:rPr lang="ja-JP" altLang="en-US" sz="2000" b="1" u="sng" dirty="0">
                <a:solidFill>
                  <a:srgbClr val="C00000"/>
                </a:solidFill>
              </a:rPr>
              <a:t>手引き </a:t>
            </a:r>
            <a:r>
              <a:rPr kumimoji="1" lang="en-US" altLang="ja-JP" sz="2000" b="1" u="sng" dirty="0">
                <a:solidFill>
                  <a:srgbClr val="C00000"/>
                </a:solidFill>
              </a:rPr>
              <a:t>P62</a:t>
            </a:r>
            <a:r>
              <a:rPr kumimoji="1" lang="ja-JP" altLang="en-US" sz="2000" b="1" u="sng" dirty="0">
                <a:solidFill>
                  <a:srgbClr val="C00000"/>
                </a:solidFill>
              </a:rPr>
              <a:t>～</a:t>
            </a:r>
          </a:p>
        </p:txBody>
      </p:sp>
      <p:sp>
        <p:nvSpPr>
          <p:cNvPr id="12" name="フローチャート: 代替処理 11">
            <a:extLst>
              <a:ext uri="{FF2B5EF4-FFF2-40B4-BE49-F238E27FC236}">
                <a16:creationId xmlns:a16="http://schemas.microsoft.com/office/drawing/2014/main" id="{90551115-B031-42ED-AE77-C3282601CDA7}"/>
              </a:ext>
            </a:extLst>
          </p:cNvPr>
          <p:cNvSpPr>
            <a:spLocks/>
          </p:cNvSpPr>
          <p:nvPr/>
        </p:nvSpPr>
        <p:spPr>
          <a:xfrm>
            <a:off x="8886165" y="5273551"/>
            <a:ext cx="2592000" cy="900000"/>
          </a:xfrm>
          <a:prstGeom prst="flowChartAlternateProcess">
            <a:avLst/>
          </a:prstGeom>
          <a:solidFill>
            <a:schemeClr val="bg1"/>
          </a:solidFill>
          <a:ln w="31750">
            <a:solidFill>
              <a:srgbClr val="C0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000" b="1" u="sng" dirty="0">
                <a:solidFill>
                  <a:srgbClr val="C00000"/>
                </a:solidFill>
              </a:rPr>
              <a:t>応援受入</a:t>
            </a:r>
            <a:r>
              <a:rPr kumimoji="1" lang="ja-JP" altLang="en-US" sz="2000" b="1" dirty="0">
                <a:solidFill>
                  <a:srgbClr val="C00000"/>
                </a:solidFill>
              </a:rPr>
              <a:t>マニュアル </a:t>
            </a:r>
            <a:endParaRPr kumimoji="1" lang="en-US" altLang="ja-JP" sz="2000" b="1" dirty="0">
              <a:solidFill>
                <a:srgbClr val="C00000"/>
              </a:solidFill>
            </a:endParaRPr>
          </a:p>
          <a:p>
            <a:pPr algn="ctr"/>
            <a:r>
              <a:rPr lang="ja-JP" altLang="en-US" sz="2000" b="1" u="sng" dirty="0">
                <a:solidFill>
                  <a:srgbClr val="C00000"/>
                </a:solidFill>
              </a:rPr>
              <a:t>手引き </a:t>
            </a:r>
            <a:r>
              <a:rPr kumimoji="1" lang="en-US" altLang="ja-JP" sz="2000" b="1" u="sng" dirty="0">
                <a:solidFill>
                  <a:srgbClr val="C00000"/>
                </a:solidFill>
              </a:rPr>
              <a:t>P52</a:t>
            </a:r>
            <a:r>
              <a:rPr kumimoji="1" lang="ja-JP" altLang="en-US" sz="2000" b="1" u="sng" dirty="0">
                <a:solidFill>
                  <a:srgbClr val="C00000"/>
                </a:solidFill>
              </a:rPr>
              <a:t>～</a:t>
            </a:r>
            <a:r>
              <a:rPr lang="ja-JP" altLang="en-US" sz="2000" b="1" u="sng" dirty="0">
                <a:solidFill>
                  <a:srgbClr val="C00000"/>
                </a:solidFill>
              </a:rPr>
              <a:t> </a:t>
            </a:r>
            <a:r>
              <a:rPr kumimoji="1" lang="ja-JP" altLang="en-US" sz="2000" b="1" u="sng" dirty="0">
                <a:solidFill>
                  <a:srgbClr val="C00000"/>
                </a:solidFill>
              </a:rPr>
              <a:t>表</a:t>
            </a:r>
            <a:r>
              <a:rPr kumimoji="1" lang="en-US" altLang="ja-JP" sz="2000" b="1" u="sng" dirty="0">
                <a:solidFill>
                  <a:srgbClr val="C00000"/>
                </a:solidFill>
              </a:rPr>
              <a:t>1-4</a:t>
            </a:r>
            <a:endParaRPr kumimoji="1" lang="ja-JP" altLang="en-US" sz="2000" b="1" u="sng" dirty="0">
              <a:solidFill>
                <a:srgbClr val="C00000"/>
              </a:solidFill>
            </a:endParaRPr>
          </a:p>
        </p:txBody>
      </p:sp>
      <p:sp>
        <p:nvSpPr>
          <p:cNvPr id="6" name="正方形/長方形 5">
            <a:extLst>
              <a:ext uri="{FF2B5EF4-FFF2-40B4-BE49-F238E27FC236}">
                <a16:creationId xmlns:a16="http://schemas.microsoft.com/office/drawing/2014/main" id="{0242D97D-05F0-4C10-9412-DDA95DD8906A}"/>
              </a:ext>
            </a:extLst>
          </p:cNvPr>
          <p:cNvSpPr/>
          <p:nvPr/>
        </p:nvSpPr>
        <p:spPr>
          <a:xfrm>
            <a:off x="7982589" y="2959854"/>
            <a:ext cx="1132838" cy="331200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n>
                  <a:solidFill>
                    <a:schemeClr val="tx1"/>
                  </a:solidFill>
                </a:ln>
                <a:solidFill>
                  <a:srgbClr val="C00000"/>
                </a:solidFill>
                <a:effectLst>
                  <a:outerShdw blurRad="38100" dist="38100" dir="2700000" algn="tl">
                    <a:srgbClr val="000000">
                      <a:alpha val="43137"/>
                    </a:srgbClr>
                  </a:outerShdw>
                </a:effectLst>
              </a:rPr>
              <a:t>具体化する</a:t>
            </a:r>
          </a:p>
        </p:txBody>
      </p:sp>
      <p:sp>
        <p:nvSpPr>
          <p:cNvPr id="7" name="正方形/長方形 6">
            <a:extLst>
              <a:ext uri="{FF2B5EF4-FFF2-40B4-BE49-F238E27FC236}">
                <a16:creationId xmlns:a16="http://schemas.microsoft.com/office/drawing/2014/main" id="{0DA99132-5C30-4784-A9CA-F7B898BDF80F}"/>
              </a:ext>
            </a:extLst>
          </p:cNvPr>
          <p:cNvSpPr/>
          <p:nvPr/>
        </p:nvSpPr>
        <p:spPr>
          <a:xfrm>
            <a:off x="8040703" y="1907675"/>
            <a:ext cx="3465094" cy="116111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ln w="3175">
                  <a:solidFill>
                    <a:schemeClr val="tx1"/>
                  </a:solidFill>
                  <a:prstDash val="solid"/>
                </a:ln>
                <a:solidFill>
                  <a:srgbClr val="C00000"/>
                </a:solidFill>
              </a:rPr>
              <a:t>「肉　付　け」</a:t>
            </a:r>
            <a:endParaRPr kumimoji="1" lang="en-US" altLang="ja-JP" sz="2800" dirty="0">
              <a:ln w="3175">
                <a:solidFill>
                  <a:schemeClr val="tx1"/>
                </a:solidFill>
                <a:prstDash val="solid"/>
              </a:ln>
              <a:solidFill>
                <a:srgbClr val="C00000"/>
              </a:solidFill>
            </a:endParaRPr>
          </a:p>
          <a:p>
            <a:pPr algn="ctr"/>
            <a:r>
              <a:rPr kumimoji="1" lang="ja-JP" altLang="en-US" sz="2800" dirty="0">
                <a:ln w="3175">
                  <a:solidFill>
                    <a:schemeClr val="tx1"/>
                  </a:solidFill>
                  <a:prstDash val="solid"/>
                </a:ln>
                <a:solidFill>
                  <a:srgbClr val="C00000"/>
                </a:solidFill>
              </a:rPr>
              <a:t>「実効性を高める」</a:t>
            </a:r>
          </a:p>
        </p:txBody>
      </p:sp>
      <p:sp>
        <p:nvSpPr>
          <p:cNvPr id="13" name="字幕 2">
            <a:extLst>
              <a:ext uri="{FF2B5EF4-FFF2-40B4-BE49-F238E27FC236}">
                <a16:creationId xmlns:a16="http://schemas.microsoft.com/office/drawing/2014/main" id="{B9F283CF-8F28-4047-A2E6-82B5A05206CE}"/>
              </a:ext>
            </a:extLst>
          </p:cNvPr>
          <p:cNvSpPr txBox="1">
            <a:spLocks/>
          </p:cNvSpPr>
          <p:nvPr/>
        </p:nvSpPr>
        <p:spPr>
          <a:xfrm>
            <a:off x="53007" y="51830"/>
            <a:ext cx="1440000" cy="648000"/>
          </a:xfrm>
          <a:prstGeom prst="rect">
            <a:avLst/>
          </a:prstGeom>
          <a:pattFill prst="pct50">
            <a:fgClr>
              <a:srgbClr val="002B82"/>
            </a:fgClr>
            <a:bgClr>
              <a:srgbClr val="004D86"/>
            </a:bgClr>
          </a:pattFill>
          <a:ln>
            <a:solidFill>
              <a:srgbClr val="00206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b="1" dirty="0">
                <a:solidFill>
                  <a:schemeClr val="bg1"/>
                </a:solidFill>
              </a:rPr>
              <a:t>参考</a:t>
            </a:r>
            <a:endParaRPr lang="en-US" altLang="ja-JP" sz="4000" b="1" dirty="0">
              <a:solidFill>
                <a:schemeClr val="bg1"/>
              </a:solidFill>
            </a:endParaRPr>
          </a:p>
        </p:txBody>
      </p:sp>
    </p:spTree>
    <p:extLst>
      <p:ext uri="{BB962C8B-B14F-4D97-AF65-F5344CB8AC3E}">
        <p14:creationId xmlns:p14="http://schemas.microsoft.com/office/powerpoint/2010/main" val="3751999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099326D9-830E-45B4-8D4D-8F169CF12DA3}"/>
              </a:ext>
            </a:extLst>
          </p:cNvPr>
          <p:cNvSpPr txBox="1">
            <a:spLocks/>
          </p:cNvSpPr>
          <p:nvPr/>
        </p:nvSpPr>
        <p:spPr>
          <a:xfrm>
            <a:off x="1093301" y="966531"/>
            <a:ext cx="10005392" cy="5389819"/>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lvl="1" algn="l"/>
            <a:r>
              <a:rPr lang="ja-JP" altLang="en-US" sz="3200" dirty="0">
                <a:solidFill>
                  <a:srgbClr val="002060"/>
                </a:solidFill>
              </a:rPr>
              <a:t>発災後の応援又は応援受け入れを想定した</a:t>
            </a:r>
            <a:r>
              <a:rPr lang="ja-JP" altLang="en-US" sz="3200" u="sng" dirty="0">
                <a:solidFill>
                  <a:srgbClr val="C00000"/>
                </a:solidFill>
              </a:rPr>
              <a:t>「応急</a:t>
            </a:r>
            <a:endParaRPr lang="en-US" altLang="ja-JP" sz="3200" u="sng" dirty="0">
              <a:solidFill>
                <a:srgbClr val="C00000"/>
              </a:solidFill>
            </a:endParaRPr>
          </a:p>
          <a:p>
            <a:pPr lvl="1" algn="l"/>
            <a:r>
              <a:rPr lang="ja-JP" altLang="en-US" sz="3200" u="sng" dirty="0">
                <a:solidFill>
                  <a:srgbClr val="C00000"/>
                </a:solidFill>
              </a:rPr>
              <a:t>給水マニュアル」「応急復旧マニュアル」</a:t>
            </a:r>
            <a:r>
              <a:rPr lang="ja-JP" altLang="en-US" sz="3200" dirty="0">
                <a:solidFill>
                  <a:srgbClr val="002060"/>
                </a:solidFill>
              </a:rPr>
              <a:t>の整備</a:t>
            </a:r>
            <a:endParaRPr lang="en-US" altLang="ja-JP" sz="3200" dirty="0">
              <a:solidFill>
                <a:srgbClr val="002060"/>
              </a:solidFill>
            </a:endParaRPr>
          </a:p>
          <a:p>
            <a:pPr lvl="1" algn="l"/>
            <a:endParaRPr lang="en-US" altLang="ja-JP" sz="3200" dirty="0">
              <a:solidFill>
                <a:srgbClr val="002060"/>
              </a:solidFill>
            </a:endParaRPr>
          </a:p>
          <a:p>
            <a:pPr algn="l"/>
            <a:endParaRPr lang="en-US" altLang="ja-JP" sz="3200" dirty="0">
              <a:solidFill>
                <a:srgbClr val="002060"/>
              </a:solidFill>
            </a:endParaRPr>
          </a:p>
          <a:p>
            <a:pPr algn="l"/>
            <a:r>
              <a:rPr lang="ja-JP" altLang="en-US" sz="3200" dirty="0">
                <a:solidFill>
                  <a:srgbClr val="002060"/>
                </a:solidFill>
              </a:rPr>
              <a:t>　</a:t>
            </a:r>
            <a:endParaRPr lang="en-US" altLang="ja-JP" sz="3200" dirty="0">
              <a:solidFill>
                <a:srgbClr val="002060"/>
              </a:solidFill>
            </a:endParaRPr>
          </a:p>
          <a:p>
            <a:pPr algn="l"/>
            <a:r>
              <a:rPr lang="ja-JP" altLang="en-US" sz="3200" dirty="0">
                <a:solidFill>
                  <a:srgbClr val="002060"/>
                </a:solidFill>
              </a:rPr>
              <a:t>・マニュアル作成時に必要となる基礎データの一例</a:t>
            </a:r>
            <a:endParaRPr lang="en-US" altLang="ja-JP" sz="3200" dirty="0">
              <a:solidFill>
                <a:srgbClr val="002060"/>
              </a:solidFill>
            </a:endParaRPr>
          </a:p>
          <a:p>
            <a:pPr algn="l"/>
            <a:r>
              <a:rPr lang="ja-JP" altLang="en-US" sz="3200" dirty="0">
                <a:solidFill>
                  <a:srgbClr val="002060"/>
                </a:solidFill>
              </a:rPr>
              <a:t>・給水基地一覧表及び位置図</a:t>
            </a:r>
            <a:endParaRPr lang="en-US" altLang="ja-JP" sz="3200" dirty="0">
              <a:solidFill>
                <a:srgbClr val="002060"/>
              </a:solidFill>
            </a:endParaRPr>
          </a:p>
          <a:p>
            <a:pPr algn="l"/>
            <a:r>
              <a:rPr lang="ja-JP" altLang="en-US" sz="3200" dirty="0">
                <a:solidFill>
                  <a:srgbClr val="002060"/>
                </a:solidFill>
              </a:rPr>
              <a:t>・必要な計画作業等（断水範囲の確認、漏水箇所の</a:t>
            </a:r>
            <a:endParaRPr lang="en-US" altLang="ja-JP" sz="3200" dirty="0">
              <a:solidFill>
                <a:srgbClr val="002060"/>
              </a:solidFill>
            </a:endParaRPr>
          </a:p>
          <a:p>
            <a:pPr algn="l"/>
            <a:r>
              <a:rPr lang="ja-JP" altLang="en-US" sz="3200" dirty="0">
                <a:solidFill>
                  <a:srgbClr val="002060"/>
                </a:solidFill>
              </a:rPr>
              <a:t>　確認・範囲、応急給水及び応急復旧体制の確立等）</a:t>
            </a:r>
            <a:endParaRPr lang="en-US" altLang="ja-JP" sz="3200" dirty="0">
              <a:solidFill>
                <a:srgbClr val="002060"/>
              </a:solidFill>
            </a:endParaRPr>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23</a:t>
            </a:fld>
            <a:endParaRPr kumimoji="1" lang="ja-JP" altLang="en-US"/>
          </a:p>
        </p:txBody>
      </p:sp>
      <p:sp>
        <p:nvSpPr>
          <p:cNvPr id="6" name="字幕 2">
            <a:extLst>
              <a:ext uri="{FF2B5EF4-FFF2-40B4-BE49-F238E27FC236}">
                <a16:creationId xmlns:a16="http://schemas.microsoft.com/office/drawing/2014/main" id="{DCA25099-C2D7-4197-8CFF-0F79CDE9B24A}"/>
              </a:ext>
            </a:extLst>
          </p:cNvPr>
          <p:cNvSpPr txBox="1">
            <a:spLocks/>
          </p:cNvSpPr>
          <p:nvPr/>
        </p:nvSpPr>
        <p:spPr>
          <a:xfrm>
            <a:off x="1653208" y="100636"/>
            <a:ext cx="9700592" cy="77387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dirty="0">
                <a:solidFill>
                  <a:srgbClr val="002060"/>
                </a:solidFill>
              </a:rPr>
              <a:t> 平常時における応急活動の準備</a:t>
            </a:r>
            <a:endParaRPr lang="en-US" altLang="ja-JP" sz="4000" dirty="0">
              <a:solidFill>
                <a:srgbClr val="002060"/>
              </a:solidFill>
            </a:endParaRPr>
          </a:p>
        </p:txBody>
      </p:sp>
      <p:sp>
        <p:nvSpPr>
          <p:cNvPr id="2" name="矢印: 下 1">
            <a:extLst>
              <a:ext uri="{FF2B5EF4-FFF2-40B4-BE49-F238E27FC236}">
                <a16:creationId xmlns:a16="http://schemas.microsoft.com/office/drawing/2014/main" id="{84048104-C6D7-4217-9F8A-BD295BF08971}"/>
              </a:ext>
            </a:extLst>
          </p:cNvPr>
          <p:cNvSpPr/>
          <p:nvPr/>
        </p:nvSpPr>
        <p:spPr>
          <a:xfrm>
            <a:off x="5261109" y="2313629"/>
            <a:ext cx="1669775" cy="1347812"/>
          </a:xfrm>
          <a:prstGeom prst="downArrow">
            <a:avLst/>
          </a:prstGeom>
          <a:solidFill>
            <a:srgbClr val="00B050"/>
          </a:solidFill>
          <a:ln>
            <a:solidFill>
              <a:srgbClr val="009E47"/>
            </a:solid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1316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a:xfrm>
            <a:off x="4038600" y="6356350"/>
            <a:ext cx="4114800" cy="365125"/>
          </a:xfrm>
        </p:spPr>
        <p:txBody>
          <a:bodyPr/>
          <a:lstStyle/>
          <a:p>
            <a:r>
              <a:rPr kumimoji="1" lang="en-US" altLang="ja-JP" dirty="0"/>
              <a:t>JWWA</a:t>
            </a:r>
            <a:endParaRPr kumimoji="1" lang="ja-JP" altLang="en-US" dirty="0"/>
          </a:p>
        </p:txBody>
      </p:sp>
      <p:sp>
        <p:nvSpPr>
          <p:cNvPr id="13" name="タイトル 1">
            <a:extLst>
              <a:ext uri="{FF2B5EF4-FFF2-40B4-BE49-F238E27FC236}">
                <a16:creationId xmlns:a16="http://schemas.microsoft.com/office/drawing/2014/main" id="{DB891C73-7584-49A7-BDAD-3D1937C2D76F}"/>
              </a:ext>
            </a:extLst>
          </p:cNvPr>
          <p:cNvSpPr txBox="1">
            <a:spLocks/>
          </p:cNvSpPr>
          <p:nvPr/>
        </p:nvSpPr>
        <p:spPr>
          <a:xfrm>
            <a:off x="6784499" y="5901935"/>
            <a:ext cx="5287634" cy="51491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2000" dirty="0">
                <a:solidFill>
                  <a:srgbClr val="002060"/>
                </a:solidFill>
              </a:rPr>
              <a:t>※</a:t>
            </a:r>
            <a:r>
              <a:rPr lang="ja-JP" altLang="en-US" sz="2000" dirty="0">
                <a:solidFill>
                  <a:srgbClr val="002060"/>
                </a:solidFill>
              </a:rPr>
              <a:t>令和元年房総半島台風　　日本水道新聞社</a:t>
            </a:r>
          </a:p>
        </p:txBody>
      </p:sp>
      <p:pic>
        <p:nvPicPr>
          <p:cNvPr id="9" name="図 8">
            <a:extLst>
              <a:ext uri="{FF2B5EF4-FFF2-40B4-BE49-F238E27FC236}">
                <a16:creationId xmlns:a16="http://schemas.microsoft.com/office/drawing/2014/main" id="{975FADA5-1B8B-4293-9759-4803612F8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7455" y="2126115"/>
            <a:ext cx="5769448" cy="3846299"/>
          </a:xfrm>
          <a:prstGeom prst="rect">
            <a:avLst/>
          </a:prstGeom>
          <a:ln w="19050">
            <a:solidFill>
              <a:srgbClr val="002060"/>
            </a:solidFill>
          </a:ln>
        </p:spPr>
      </p:pic>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24</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3174773" y="51466"/>
            <a:ext cx="5754901" cy="799202"/>
          </a:xfrm>
        </p:spPr>
        <p:txBody>
          <a:bodyPr>
            <a:normAutofit/>
          </a:bodyPr>
          <a:lstStyle/>
          <a:p>
            <a:pPr algn="dist"/>
            <a:r>
              <a:rPr kumimoji="1" lang="ja-JP" altLang="en-US" sz="4000" dirty="0">
                <a:solidFill>
                  <a:srgbClr val="002060"/>
                </a:solidFill>
              </a:rPr>
              <a:t>応急給水</a:t>
            </a:r>
          </a:p>
        </p:txBody>
      </p:sp>
      <p:sp>
        <p:nvSpPr>
          <p:cNvPr id="11" name="正方形/長方形 10">
            <a:extLst>
              <a:ext uri="{FF2B5EF4-FFF2-40B4-BE49-F238E27FC236}">
                <a16:creationId xmlns:a16="http://schemas.microsoft.com/office/drawing/2014/main" id="{EC985D82-24C3-4C3F-9B12-A5E82E5CEDC7}"/>
              </a:ext>
            </a:extLst>
          </p:cNvPr>
          <p:cNvSpPr/>
          <p:nvPr/>
        </p:nvSpPr>
        <p:spPr>
          <a:xfrm>
            <a:off x="6052224" y="1174741"/>
            <a:ext cx="6019909" cy="9127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2800" dirty="0">
                <a:ln w="3175">
                  <a:solidFill>
                    <a:srgbClr val="002060"/>
                  </a:solidFill>
                </a:ln>
                <a:solidFill>
                  <a:srgbClr val="002060"/>
                </a:solidFill>
                <a:effectLst>
                  <a:outerShdw blurRad="38100" dist="38100" dir="2700000" algn="tl">
                    <a:srgbClr val="000000">
                      <a:alpha val="43137"/>
                    </a:srgbClr>
                  </a:outerShdw>
                </a:effectLst>
              </a:rPr>
              <a:t>応援水道事業体による応急給水活動</a:t>
            </a:r>
            <a:endParaRPr kumimoji="1" lang="en-US" altLang="ja-JP" sz="2800" dirty="0">
              <a:ln w="3175">
                <a:solidFill>
                  <a:srgbClr val="002060"/>
                </a:solidFill>
              </a:ln>
              <a:solidFill>
                <a:srgbClr val="002060"/>
              </a:solidFill>
              <a:effectLst>
                <a:outerShdw blurRad="38100" dist="38100" dir="2700000" algn="tl">
                  <a:srgbClr val="000000">
                    <a:alpha val="43137"/>
                  </a:srgbClr>
                </a:outerShdw>
              </a:effectLst>
            </a:endParaRPr>
          </a:p>
          <a:p>
            <a:pPr algn="ctr"/>
            <a:r>
              <a:rPr lang="ja-JP" altLang="en-US" sz="2800" dirty="0">
                <a:ln w="3175">
                  <a:solidFill>
                    <a:srgbClr val="002060"/>
                  </a:solidFill>
                </a:ln>
                <a:solidFill>
                  <a:srgbClr val="002060"/>
                </a:solidFill>
                <a:effectLst>
                  <a:outerShdw blurRad="38100" dist="38100" dir="2700000" algn="tl">
                    <a:srgbClr val="000000">
                      <a:alpha val="43137"/>
                    </a:srgbClr>
                  </a:outerShdw>
                </a:effectLst>
              </a:rPr>
              <a:t>（</a:t>
            </a:r>
            <a:r>
              <a:rPr lang="en-US" altLang="ja-JP" sz="2800" dirty="0">
                <a:ln w="3175">
                  <a:solidFill>
                    <a:srgbClr val="002060"/>
                  </a:solidFill>
                </a:ln>
                <a:solidFill>
                  <a:srgbClr val="002060"/>
                </a:solidFill>
                <a:effectLst>
                  <a:outerShdw blurRad="38100" dist="38100" dir="2700000" algn="tl">
                    <a:srgbClr val="000000">
                      <a:alpha val="43137"/>
                    </a:srgbClr>
                  </a:outerShdw>
                </a:effectLst>
              </a:rPr>
              <a:t> R</a:t>
            </a:r>
            <a:r>
              <a:rPr lang="ja-JP" altLang="en-US" sz="2800" dirty="0">
                <a:ln w="3175">
                  <a:solidFill>
                    <a:srgbClr val="002060"/>
                  </a:solidFill>
                </a:ln>
                <a:solidFill>
                  <a:srgbClr val="002060"/>
                </a:solidFill>
                <a:effectLst>
                  <a:outerShdw blurRad="38100" dist="38100" dir="2700000" algn="tl">
                    <a:srgbClr val="000000">
                      <a:alpha val="43137"/>
                    </a:srgbClr>
                  </a:outerShdw>
                </a:effectLst>
              </a:rPr>
              <a:t>元 </a:t>
            </a:r>
            <a:r>
              <a:rPr lang="en-US" altLang="ja-JP" sz="2800" dirty="0">
                <a:ln w="3175">
                  <a:solidFill>
                    <a:srgbClr val="002060"/>
                  </a:solidFill>
                </a:ln>
                <a:solidFill>
                  <a:srgbClr val="002060"/>
                </a:solidFill>
                <a:effectLst>
                  <a:outerShdw blurRad="38100" dist="38100" dir="2700000" algn="tl">
                    <a:srgbClr val="000000">
                      <a:alpha val="43137"/>
                    </a:srgbClr>
                  </a:outerShdw>
                </a:effectLst>
              </a:rPr>
              <a:t>9/11 </a:t>
            </a:r>
            <a:r>
              <a:rPr lang="ja-JP" altLang="en-US" sz="2800" dirty="0">
                <a:ln w="3175">
                  <a:solidFill>
                    <a:srgbClr val="002060"/>
                  </a:solidFill>
                </a:ln>
                <a:solidFill>
                  <a:srgbClr val="002060"/>
                </a:solidFill>
                <a:effectLst>
                  <a:outerShdw blurRad="38100" dist="38100" dir="2700000" algn="tl">
                    <a:srgbClr val="000000">
                      <a:alpha val="43137"/>
                    </a:srgbClr>
                  </a:outerShdw>
                </a:effectLst>
              </a:rPr>
              <a:t> 千葉県君津市内）</a:t>
            </a:r>
            <a:endParaRPr kumimoji="1" lang="ja-JP" altLang="en-US" sz="2800" dirty="0">
              <a:ln w="3175">
                <a:solidFill>
                  <a:srgbClr val="002060"/>
                </a:solidFill>
              </a:ln>
              <a:solidFill>
                <a:srgbClr val="002060"/>
              </a:solidFill>
              <a:effectLst>
                <a:outerShdw blurRad="38100" dist="38100" dir="2700000" algn="tl">
                  <a:srgbClr val="000000">
                    <a:alpha val="43137"/>
                  </a:srgbClr>
                </a:outerShdw>
              </a:effectLst>
            </a:endParaRPr>
          </a:p>
        </p:txBody>
      </p:sp>
      <p:pic>
        <p:nvPicPr>
          <p:cNvPr id="10" name="図 9">
            <a:extLst>
              <a:ext uri="{FF2B5EF4-FFF2-40B4-BE49-F238E27FC236}">
                <a16:creationId xmlns:a16="http://schemas.microsoft.com/office/drawing/2014/main" id="{5ADB5ED7-4FC1-4A07-9864-46D71A673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369" y="2172943"/>
            <a:ext cx="5754901" cy="3837571"/>
          </a:xfrm>
          <a:prstGeom prst="rect">
            <a:avLst/>
          </a:prstGeom>
          <a:ln w="19050">
            <a:solidFill>
              <a:srgbClr val="002060"/>
            </a:solidFill>
          </a:ln>
        </p:spPr>
      </p:pic>
      <p:sp>
        <p:nvSpPr>
          <p:cNvPr id="12" name="正方形/長方形 11">
            <a:extLst>
              <a:ext uri="{FF2B5EF4-FFF2-40B4-BE49-F238E27FC236}">
                <a16:creationId xmlns:a16="http://schemas.microsoft.com/office/drawing/2014/main" id="{4E1A514A-682F-4A44-888F-4AD41C90747C}"/>
              </a:ext>
            </a:extLst>
          </p:cNvPr>
          <p:cNvSpPr/>
          <p:nvPr/>
        </p:nvSpPr>
        <p:spPr>
          <a:xfrm>
            <a:off x="141888" y="1084816"/>
            <a:ext cx="5754901" cy="107022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2800" dirty="0">
                <a:ln w="3175">
                  <a:solidFill>
                    <a:srgbClr val="002060"/>
                  </a:solidFill>
                </a:ln>
                <a:solidFill>
                  <a:srgbClr val="002060"/>
                </a:solidFill>
                <a:effectLst>
                  <a:outerShdw blurRad="38100" dist="38100" dir="2700000" algn="tl">
                    <a:srgbClr val="000000">
                      <a:alpha val="43137"/>
                    </a:srgbClr>
                  </a:outerShdw>
                </a:effectLst>
              </a:rPr>
              <a:t>応急給水に</a:t>
            </a:r>
            <a:r>
              <a:rPr lang="ja-JP" altLang="en-US" sz="2800" dirty="0">
                <a:ln w="3175">
                  <a:solidFill>
                    <a:srgbClr val="002060"/>
                  </a:solidFill>
                </a:ln>
                <a:solidFill>
                  <a:srgbClr val="002060"/>
                </a:solidFill>
                <a:effectLst>
                  <a:outerShdw blurRad="38100" dist="38100" dir="2700000" algn="tl">
                    <a:srgbClr val="000000">
                      <a:alpha val="43137"/>
                    </a:srgbClr>
                  </a:outerShdw>
                </a:effectLst>
              </a:rPr>
              <a:t>並ぶ長蛇の列</a:t>
            </a:r>
            <a:endParaRPr lang="en-US" altLang="ja-JP" sz="2800" dirty="0">
              <a:ln w="3175">
                <a:solidFill>
                  <a:srgbClr val="002060"/>
                </a:solidFill>
              </a:ln>
              <a:solidFill>
                <a:srgbClr val="002060"/>
              </a:solidFill>
              <a:effectLst>
                <a:outerShdw blurRad="38100" dist="38100" dir="2700000" algn="tl">
                  <a:srgbClr val="000000">
                    <a:alpha val="43137"/>
                  </a:srgbClr>
                </a:outerShdw>
              </a:effectLst>
            </a:endParaRPr>
          </a:p>
          <a:p>
            <a:pPr algn="dist"/>
            <a:r>
              <a:rPr lang="ja-JP" altLang="en-US" sz="2800" dirty="0">
                <a:ln w="3175">
                  <a:solidFill>
                    <a:srgbClr val="002060"/>
                  </a:solidFill>
                </a:ln>
                <a:solidFill>
                  <a:srgbClr val="002060"/>
                </a:solidFill>
                <a:effectLst>
                  <a:outerShdw blurRad="38100" dist="38100" dir="2700000" algn="tl">
                    <a:srgbClr val="000000">
                      <a:alpha val="43137"/>
                    </a:srgbClr>
                  </a:outerShdw>
                </a:effectLst>
              </a:rPr>
              <a:t>（</a:t>
            </a:r>
            <a:r>
              <a:rPr lang="en-US" altLang="ja-JP" sz="2800" dirty="0">
                <a:ln w="3175">
                  <a:solidFill>
                    <a:srgbClr val="002060"/>
                  </a:solidFill>
                </a:ln>
                <a:solidFill>
                  <a:srgbClr val="002060"/>
                </a:solidFill>
                <a:effectLst>
                  <a:outerShdw blurRad="38100" dist="38100" dir="2700000" algn="tl">
                    <a:srgbClr val="000000">
                      <a:alpha val="43137"/>
                    </a:srgbClr>
                  </a:outerShdw>
                </a:effectLst>
              </a:rPr>
              <a:t>R</a:t>
            </a:r>
            <a:r>
              <a:rPr lang="ja-JP" altLang="en-US" sz="2800" dirty="0">
                <a:ln w="3175">
                  <a:solidFill>
                    <a:srgbClr val="002060"/>
                  </a:solidFill>
                </a:ln>
                <a:solidFill>
                  <a:srgbClr val="002060"/>
                </a:solidFill>
                <a:effectLst>
                  <a:outerShdw blurRad="38100" dist="38100" dir="2700000" algn="tl">
                    <a:srgbClr val="000000">
                      <a:alpha val="43137"/>
                    </a:srgbClr>
                  </a:outerShdw>
                </a:effectLst>
              </a:rPr>
              <a:t>元 </a:t>
            </a:r>
            <a:r>
              <a:rPr lang="en-US" altLang="ja-JP" sz="2800" dirty="0">
                <a:ln w="3175">
                  <a:solidFill>
                    <a:srgbClr val="002060"/>
                  </a:solidFill>
                </a:ln>
                <a:solidFill>
                  <a:srgbClr val="002060"/>
                </a:solidFill>
                <a:effectLst>
                  <a:outerShdw blurRad="38100" dist="38100" dir="2700000" algn="tl">
                    <a:srgbClr val="000000">
                      <a:alpha val="43137"/>
                    </a:srgbClr>
                  </a:outerShdw>
                </a:effectLst>
              </a:rPr>
              <a:t>9/10 </a:t>
            </a:r>
            <a:r>
              <a:rPr lang="ja-JP" altLang="en-US" sz="2800" dirty="0">
                <a:ln w="3175">
                  <a:solidFill>
                    <a:srgbClr val="002060"/>
                  </a:solidFill>
                </a:ln>
                <a:solidFill>
                  <a:srgbClr val="002060"/>
                </a:solidFill>
                <a:effectLst>
                  <a:outerShdw blurRad="38100" dist="38100" dir="2700000" algn="tl">
                    <a:srgbClr val="000000">
                      <a:alpha val="43137"/>
                    </a:srgbClr>
                  </a:outerShdw>
                </a:effectLst>
              </a:rPr>
              <a:t>千葉県東金市役所）</a:t>
            </a:r>
            <a:endParaRPr kumimoji="1" lang="ja-JP" altLang="en-US" sz="2800" dirty="0">
              <a:ln w="3175">
                <a:solidFill>
                  <a:srgbClr val="002060"/>
                </a:solidFill>
              </a:ln>
              <a:solidFill>
                <a:srgbClr val="002060"/>
              </a:solidFill>
              <a:effectLst>
                <a:outerShdw blurRad="38100" dist="38100" dir="2700000" algn="tl">
                  <a:srgbClr val="000000">
                    <a:alpha val="43137"/>
                  </a:srgbClr>
                </a:outerShdw>
              </a:effectLst>
            </a:endParaRPr>
          </a:p>
        </p:txBody>
      </p:sp>
      <p:sp>
        <p:nvSpPr>
          <p:cNvPr id="14" name="タイトル 1">
            <a:extLst>
              <a:ext uri="{FF2B5EF4-FFF2-40B4-BE49-F238E27FC236}">
                <a16:creationId xmlns:a16="http://schemas.microsoft.com/office/drawing/2014/main" id="{929DFD48-DB0C-4446-80F8-798C4FB08DEA}"/>
              </a:ext>
            </a:extLst>
          </p:cNvPr>
          <p:cNvSpPr txBox="1">
            <a:spLocks/>
          </p:cNvSpPr>
          <p:nvPr/>
        </p:nvSpPr>
        <p:spPr>
          <a:xfrm>
            <a:off x="764589" y="5906926"/>
            <a:ext cx="5287634" cy="51491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2000" dirty="0">
                <a:solidFill>
                  <a:srgbClr val="002060"/>
                </a:solidFill>
              </a:rPr>
              <a:t>※</a:t>
            </a:r>
            <a:r>
              <a:rPr lang="ja-JP" altLang="en-US" sz="2000" dirty="0">
                <a:solidFill>
                  <a:srgbClr val="002060"/>
                </a:solidFill>
              </a:rPr>
              <a:t>令和元年房総半島台風　　日本水道新聞社</a:t>
            </a:r>
          </a:p>
        </p:txBody>
      </p:sp>
    </p:spTree>
    <p:extLst>
      <p:ext uri="{BB962C8B-B14F-4D97-AF65-F5344CB8AC3E}">
        <p14:creationId xmlns:p14="http://schemas.microsoft.com/office/powerpoint/2010/main" val="317107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25</a:t>
            </a:fld>
            <a:endParaRPr kumimoji="1" lang="ja-JP" altLang="en-US" dirty="0"/>
          </a:p>
        </p:txBody>
      </p:sp>
      <p:sp>
        <p:nvSpPr>
          <p:cNvPr id="4" name="タイトル 1">
            <a:extLst>
              <a:ext uri="{FF2B5EF4-FFF2-40B4-BE49-F238E27FC236}">
                <a16:creationId xmlns:a16="http://schemas.microsoft.com/office/drawing/2014/main" id="{2A79F1FC-0DA6-47B2-9C93-DB1E005214D6}"/>
              </a:ext>
            </a:extLst>
          </p:cNvPr>
          <p:cNvSpPr>
            <a:spLocks noGrp="1"/>
          </p:cNvSpPr>
          <p:nvPr>
            <p:ph type="ctrTitle"/>
          </p:nvPr>
        </p:nvSpPr>
        <p:spPr>
          <a:xfrm>
            <a:off x="1648482" y="80696"/>
            <a:ext cx="9144000" cy="728600"/>
          </a:xfrm>
          <a:pattFill prst="pct25">
            <a:fgClr>
              <a:schemeClr val="accent5">
                <a:lumMod val="20000"/>
                <a:lumOff val="80000"/>
              </a:schemeClr>
            </a:fgClr>
            <a:bgClr>
              <a:schemeClr val="bg1"/>
            </a:bgClr>
          </a:pattFill>
          <a:effectLst/>
        </p:spPr>
        <p:txBody>
          <a:bodyPr anchor="ctr">
            <a:normAutofit fontScale="90000"/>
          </a:bodyPr>
          <a:lstStyle/>
          <a:p>
            <a:pPr algn="dist"/>
            <a:r>
              <a:rPr kumimoji="1" lang="ja-JP" altLang="en-US" sz="4000" dirty="0">
                <a:solidFill>
                  <a:srgbClr val="002060"/>
                </a:solidFill>
                <a:effectLst>
                  <a:outerShdw blurRad="38100" dist="38100" dir="2700000" algn="tl">
                    <a:srgbClr val="000000">
                      <a:alpha val="43137"/>
                    </a:srgbClr>
                  </a:outerShdw>
                </a:effectLst>
              </a:rPr>
              <a:t>第</a:t>
            </a:r>
            <a:r>
              <a:rPr kumimoji="1" lang="en-US" altLang="ja-JP" sz="4000" dirty="0">
                <a:solidFill>
                  <a:srgbClr val="002060"/>
                </a:solidFill>
                <a:effectLst>
                  <a:outerShdw blurRad="38100" dist="38100" dir="2700000" algn="tl">
                    <a:srgbClr val="000000">
                      <a:alpha val="43137"/>
                    </a:srgbClr>
                  </a:outerShdw>
                </a:effectLst>
              </a:rPr>
              <a:t>2</a:t>
            </a:r>
            <a:r>
              <a:rPr kumimoji="1" lang="ja-JP" altLang="en-US" sz="4000" dirty="0">
                <a:solidFill>
                  <a:srgbClr val="002060"/>
                </a:solidFill>
                <a:effectLst>
                  <a:outerShdw blurRad="38100" dist="38100" dir="2700000" algn="tl">
                    <a:srgbClr val="000000">
                      <a:alpha val="43137"/>
                    </a:srgbClr>
                  </a:outerShdw>
                </a:effectLst>
              </a:rPr>
              <a:t>章　平常時における応急活動の準備 ①</a:t>
            </a:r>
          </a:p>
        </p:txBody>
      </p:sp>
      <p:sp>
        <p:nvSpPr>
          <p:cNvPr id="2" name="正方形/長方形 1">
            <a:extLst>
              <a:ext uri="{FF2B5EF4-FFF2-40B4-BE49-F238E27FC236}">
                <a16:creationId xmlns:a16="http://schemas.microsoft.com/office/drawing/2014/main" id="{FD73602D-42A2-457D-BF5E-D91CE497D646}"/>
              </a:ext>
            </a:extLst>
          </p:cNvPr>
          <p:cNvSpPr/>
          <p:nvPr/>
        </p:nvSpPr>
        <p:spPr>
          <a:xfrm>
            <a:off x="1399518" y="763923"/>
            <a:ext cx="9392964" cy="5456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1" lang="ja-JP" altLang="en-US" sz="4000" dirty="0">
                <a:solidFill>
                  <a:srgbClr val="002060"/>
                </a:solidFill>
              </a:rPr>
              <a:t>１．応急給水について</a:t>
            </a:r>
            <a:endParaRPr kumimoji="1" lang="en-US" altLang="ja-JP" sz="4000" dirty="0">
              <a:solidFill>
                <a:srgbClr val="002060"/>
              </a:solidFill>
            </a:endParaRPr>
          </a:p>
          <a:p>
            <a:pPr lvl="1"/>
            <a:r>
              <a:rPr lang="en-US" altLang="ja-JP" sz="3200" dirty="0">
                <a:solidFill>
                  <a:srgbClr val="002060"/>
                </a:solidFill>
              </a:rPr>
              <a:t>1-1</a:t>
            </a:r>
            <a:r>
              <a:rPr lang="ja-JP" altLang="en-US" sz="3200" dirty="0">
                <a:solidFill>
                  <a:srgbClr val="002060"/>
                </a:solidFill>
              </a:rPr>
              <a:t>　応急給水の資機材等の準備</a:t>
            </a:r>
            <a:endParaRPr lang="en-US" altLang="ja-JP" sz="3200" dirty="0">
              <a:solidFill>
                <a:srgbClr val="002060"/>
              </a:solidFill>
            </a:endParaRPr>
          </a:p>
          <a:p>
            <a:pPr lvl="1"/>
            <a:r>
              <a:rPr lang="en-US" altLang="ja-JP" sz="3200" dirty="0">
                <a:solidFill>
                  <a:srgbClr val="C00000"/>
                </a:solidFill>
              </a:rPr>
              <a:t>1-2</a:t>
            </a:r>
            <a:r>
              <a:rPr lang="ja-JP" altLang="en-US" sz="3200" dirty="0">
                <a:solidFill>
                  <a:srgbClr val="002060"/>
                </a:solidFill>
              </a:rPr>
              <a:t>　</a:t>
            </a:r>
            <a:r>
              <a:rPr lang="ja-JP" altLang="en-US" sz="3200" u="sng" dirty="0">
                <a:solidFill>
                  <a:srgbClr val="C00000"/>
                </a:solidFill>
              </a:rPr>
              <a:t>給水基地・応急給水拠点及び</a:t>
            </a:r>
            <a:endParaRPr lang="en-US" altLang="ja-JP" sz="3200" u="sng" dirty="0">
              <a:solidFill>
                <a:srgbClr val="C00000"/>
              </a:solidFill>
            </a:endParaRPr>
          </a:p>
          <a:p>
            <a:pPr lvl="1"/>
            <a:r>
              <a:rPr lang="ja-JP" altLang="en-US" sz="3200" dirty="0">
                <a:solidFill>
                  <a:srgbClr val="C00000"/>
                </a:solidFill>
              </a:rPr>
              <a:t>　　　　　</a:t>
            </a:r>
            <a:r>
              <a:rPr lang="ja-JP" altLang="en-US" sz="3200" u="sng" dirty="0">
                <a:solidFill>
                  <a:srgbClr val="C00000"/>
                </a:solidFill>
              </a:rPr>
              <a:t>救急病院等重要施設等の情報の整理</a:t>
            </a:r>
            <a:endParaRPr lang="en-US" altLang="ja-JP" sz="3200" u="sng" dirty="0">
              <a:solidFill>
                <a:srgbClr val="C00000"/>
              </a:solidFill>
            </a:endParaRPr>
          </a:p>
          <a:p>
            <a:pPr lvl="1"/>
            <a:r>
              <a:rPr lang="en-US" altLang="ja-JP" sz="3200" dirty="0">
                <a:solidFill>
                  <a:srgbClr val="002060"/>
                </a:solidFill>
              </a:rPr>
              <a:t>1-3</a:t>
            </a:r>
            <a:r>
              <a:rPr lang="ja-JP" altLang="en-US" sz="3200" dirty="0">
                <a:solidFill>
                  <a:srgbClr val="002060"/>
                </a:solidFill>
              </a:rPr>
              <a:t>　情報連絡の確保</a:t>
            </a:r>
            <a:endParaRPr lang="en-US" altLang="ja-JP" sz="3200" dirty="0">
              <a:solidFill>
                <a:srgbClr val="002060"/>
              </a:solidFill>
            </a:endParaRPr>
          </a:p>
          <a:p>
            <a:pPr lvl="1"/>
            <a:r>
              <a:rPr lang="en-US" altLang="ja-JP" sz="3200" dirty="0">
                <a:solidFill>
                  <a:srgbClr val="002060"/>
                </a:solidFill>
              </a:rPr>
              <a:t>1-4</a:t>
            </a:r>
            <a:r>
              <a:rPr lang="ja-JP" altLang="en-US" sz="3200" dirty="0">
                <a:solidFill>
                  <a:srgbClr val="002060"/>
                </a:solidFill>
              </a:rPr>
              <a:t>　応急給水の関係機関との連絡調整</a:t>
            </a:r>
            <a:endParaRPr lang="en-US" altLang="ja-JP" sz="3200" dirty="0">
              <a:solidFill>
                <a:srgbClr val="002060"/>
              </a:solidFill>
            </a:endParaRPr>
          </a:p>
          <a:p>
            <a:pPr lvl="1"/>
            <a:r>
              <a:rPr lang="en-US" altLang="ja-JP" sz="3200" dirty="0">
                <a:solidFill>
                  <a:srgbClr val="C00000"/>
                </a:solidFill>
              </a:rPr>
              <a:t>1-5</a:t>
            </a:r>
            <a:r>
              <a:rPr lang="ja-JP" altLang="en-US" sz="3200" dirty="0">
                <a:solidFill>
                  <a:srgbClr val="002060"/>
                </a:solidFill>
              </a:rPr>
              <a:t>　</a:t>
            </a:r>
            <a:r>
              <a:rPr lang="ja-JP" altLang="en-US" sz="3200" u="sng" dirty="0">
                <a:solidFill>
                  <a:srgbClr val="C00000"/>
                </a:solidFill>
              </a:rPr>
              <a:t>応急給水マニュアルの整備</a:t>
            </a:r>
            <a:endParaRPr lang="en-US" altLang="ja-JP" sz="3200" u="sng" dirty="0">
              <a:solidFill>
                <a:srgbClr val="C00000"/>
              </a:solidFill>
            </a:endParaRPr>
          </a:p>
          <a:p>
            <a:pPr lvl="1"/>
            <a:r>
              <a:rPr lang="en-US" altLang="ja-JP" sz="3200" dirty="0">
                <a:solidFill>
                  <a:srgbClr val="002060"/>
                </a:solidFill>
              </a:rPr>
              <a:t>1-6</a:t>
            </a:r>
            <a:r>
              <a:rPr lang="ja-JP" altLang="en-US" sz="3200" dirty="0">
                <a:solidFill>
                  <a:srgbClr val="002060"/>
                </a:solidFill>
              </a:rPr>
              <a:t>　救急病院等重要施設への給水</a:t>
            </a:r>
            <a:endParaRPr lang="en-US" altLang="ja-JP" sz="3200" dirty="0">
              <a:solidFill>
                <a:srgbClr val="002060"/>
              </a:solidFill>
            </a:endParaRPr>
          </a:p>
          <a:p>
            <a:pPr lvl="1"/>
            <a:r>
              <a:rPr lang="en-US" altLang="ja-JP" sz="3200" dirty="0">
                <a:solidFill>
                  <a:srgbClr val="C00000"/>
                </a:solidFill>
              </a:rPr>
              <a:t>1-7</a:t>
            </a:r>
            <a:r>
              <a:rPr lang="ja-JP" altLang="en-US" sz="3200" dirty="0">
                <a:solidFill>
                  <a:srgbClr val="002060"/>
                </a:solidFill>
              </a:rPr>
              <a:t>　</a:t>
            </a:r>
            <a:r>
              <a:rPr lang="ja-JP" altLang="en-US" sz="3200" u="sng" dirty="0">
                <a:solidFill>
                  <a:srgbClr val="C00000"/>
                </a:solidFill>
              </a:rPr>
              <a:t>応援隊の受け入れ体制</a:t>
            </a:r>
            <a:endParaRPr lang="en-US" altLang="ja-JP" sz="3200" u="sng" dirty="0">
              <a:solidFill>
                <a:srgbClr val="C00000"/>
              </a:solidFill>
            </a:endParaRPr>
          </a:p>
        </p:txBody>
      </p:sp>
      <p:pic>
        <p:nvPicPr>
          <p:cNvPr id="7" name="図 6">
            <a:extLst>
              <a:ext uri="{FF2B5EF4-FFF2-40B4-BE49-F238E27FC236}">
                <a16:creationId xmlns:a16="http://schemas.microsoft.com/office/drawing/2014/main" id="{BBE7111C-6D09-4A96-9ED2-87E945A9C73B}"/>
              </a:ext>
            </a:extLst>
          </p:cNvPr>
          <p:cNvPicPr>
            <a:picLocks noChangeAspect="1"/>
          </p:cNvPicPr>
          <p:nvPr/>
        </p:nvPicPr>
        <p:blipFill rotWithShape="1">
          <a:blip r:embed="rId3"/>
          <a:srcRect t="42303"/>
          <a:stretch/>
        </p:blipFill>
        <p:spPr>
          <a:xfrm>
            <a:off x="6897413" y="5236998"/>
            <a:ext cx="4860000" cy="11786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106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26</a:t>
            </a:fld>
            <a:endParaRPr kumimoji="1" lang="ja-JP" altLang="en-US" dirty="0"/>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2496000" y="65854"/>
            <a:ext cx="7200000" cy="900000"/>
          </a:xfrm>
          <a:prstGeom prst="rect">
            <a:avLst/>
          </a:prstGeom>
          <a:pattFill prst="pct50">
            <a:fgClr>
              <a:srgbClr val="0070C0"/>
            </a:fgClr>
            <a:bgClr>
              <a:srgbClr val="00B0F0"/>
            </a:bgClr>
          </a:pattFill>
          <a:ln>
            <a:solidFill>
              <a:srgbClr val="002060"/>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dirty="0">
                <a:solidFill>
                  <a:schemeClr val="bg1"/>
                </a:solidFill>
              </a:rPr>
              <a:t>１応急給水について</a:t>
            </a:r>
            <a:endParaRPr lang="en-US" altLang="ja-JP" sz="4000" dirty="0">
              <a:solidFill>
                <a:schemeClr val="bg1"/>
              </a:solidFill>
            </a:endParaRPr>
          </a:p>
        </p:txBody>
      </p:sp>
      <p:sp>
        <p:nvSpPr>
          <p:cNvPr id="7" name="正方形/長方形 6">
            <a:extLst>
              <a:ext uri="{FF2B5EF4-FFF2-40B4-BE49-F238E27FC236}">
                <a16:creationId xmlns:a16="http://schemas.microsoft.com/office/drawing/2014/main" id="{436E81CB-48B6-4A94-8178-2DC9548E902F}"/>
              </a:ext>
            </a:extLst>
          </p:cNvPr>
          <p:cNvSpPr/>
          <p:nvPr/>
        </p:nvSpPr>
        <p:spPr>
          <a:xfrm>
            <a:off x="1284011" y="986416"/>
            <a:ext cx="9623978" cy="5509200"/>
          </a:xfrm>
          <a:prstGeom prst="rect">
            <a:avLst/>
          </a:prstGeom>
        </p:spPr>
        <p:txBody>
          <a:bodyPr wrap="square">
            <a:spAutoFit/>
          </a:bodyPr>
          <a:lstStyle/>
          <a:p>
            <a:r>
              <a:rPr lang="ja-JP" altLang="en-US" sz="3200" dirty="0">
                <a:solidFill>
                  <a:srgbClr val="002060"/>
                </a:solidFill>
                <a:latin typeface="MS-Mincho"/>
              </a:rPr>
              <a:t>　水道事業体は、応急給水について、</a:t>
            </a:r>
            <a:r>
              <a:rPr lang="ja-JP" altLang="en-US" sz="3200" dirty="0">
                <a:solidFill>
                  <a:srgbClr val="002060"/>
                </a:solidFill>
                <a:latin typeface="MS-Gothic"/>
              </a:rPr>
              <a:t>図</a:t>
            </a:r>
            <a:r>
              <a:rPr lang="en-US" altLang="ja-JP" sz="3200" dirty="0">
                <a:solidFill>
                  <a:srgbClr val="002060"/>
                </a:solidFill>
                <a:latin typeface="MS-Gothic"/>
              </a:rPr>
              <a:t>1-1 </a:t>
            </a:r>
            <a:r>
              <a:rPr lang="ja-JP" altLang="en-US" sz="3200" dirty="0">
                <a:solidFill>
                  <a:srgbClr val="002060"/>
                </a:solidFill>
                <a:latin typeface="MS-Mincho"/>
              </a:rPr>
              <a:t>に示すような</a:t>
            </a:r>
            <a:r>
              <a:rPr lang="ja-JP" altLang="en-US" sz="3200" u="sng" dirty="0">
                <a:solidFill>
                  <a:srgbClr val="C00000"/>
                </a:solidFill>
                <a:latin typeface="MS-Mincho"/>
              </a:rPr>
              <a:t>具体的な応急給水の方法を想定</a:t>
            </a:r>
            <a:r>
              <a:rPr lang="ja-JP" altLang="en-US" sz="3200" dirty="0">
                <a:solidFill>
                  <a:srgbClr val="002060"/>
                </a:solidFill>
                <a:latin typeface="MS-Mincho"/>
              </a:rPr>
              <a:t>し、それらに必要な準備を行う。</a:t>
            </a:r>
          </a:p>
          <a:p>
            <a:r>
              <a:rPr lang="ja-JP" altLang="en-US" sz="3200" dirty="0">
                <a:solidFill>
                  <a:srgbClr val="002060"/>
                </a:solidFill>
                <a:latin typeface="MS-Mincho"/>
              </a:rPr>
              <a:t>　応急給水の一般的な対応として運搬給水が挙げられるが、給水車（加圧式・無加圧式）により応急給水拠点への給水方法が異なることから、各水道事業体において対象となる</a:t>
            </a:r>
            <a:r>
              <a:rPr lang="ja-JP" altLang="en-US" sz="3200" u="sng" dirty="0">
                <a:solidFill>
                  <a:srgbClr val="C00000"/>
                </a:solidFill>
                <a:latin typeface="MS-Mincho"/>
              </a:rPr>
              <a:t>応急給水拠点を事前に確認し、運搬給水のあり方について精査</a:t>
            </a:r>
            <a:r>
              <a:rPr lang="ja-JP" altLang="en-US" sz="3200" dirty="0">
                <a:solidFill>
                  <a:srgbClr val="002060"/>
                </a:solidFill>
                <a:latin typeface="MS-Mincho"/>
              </a:rPr>
              <a:t>しておく。</a:t>
            </a:r>
          </a:p>
          <a:p>
            <a:r>
              <a:rPr lang="ja-JP" altLang="en-US" sz="3200" dirty="0">
                <a:solidFill>
                  <a:srgbClr val="002060"/>
                </a:solidFill>
                <a:latin typeface="MS-Mincho"/>
              </a:rPr>
              <a:t>　また、救急病院等重要施設への運搬給水についても、各水道事業体において</a:t>
            </a:r>
            <a:r>
              <a:rPr lang="ja-JP" altLang="en-US" sz="3200" u="sng" dirty="0">
                <a:solidFill>
                  <a:srgbClr val="C00000"/>
                </a:solidFill>
                <a:latin typeface="MS-Mincho"/>
              </a:rPr>
              <a:t>対象となる施設を事前に確認し、運搬給水のあり方について精査</a:t>
            </a:r>
            <a:r>
              <a:rPr lang="ja-JP" altLang="en-US" sz="3200" dirty="0">
                <a:solidFill>
                  <a:srgbClr val="002060"/>
                </a:solidFill>
                <a:latin typeface="MS-Mincho"/>
              </a:rPr>
              <a:t>しておく。</a:t>
            </a:r>
            <a:endParaRPr lang="ja-JP" altLang="en-US" sz="3200" dirty="0">
              <a:solidFill>
                <a:srgbClr val="002060"/>
              </a:solidFill>
            </a:endParaRPr>
          </a:p>
        </p:txBody>
      </p:sp>
      <p:sp>
        <p:nvSpPr>
          <p:cNvPr id="58" name="正方形/長方形 57">
            <a:extLst>
              <a:ext uri="{FF2B5EF4-FFF2-40B4-BE49-F238E27FC236}">
                <a16:creationId xmlns:a16="http://schemas.microsoft.com/office/drawing/2014/main" id="{FBFC37BC-231F-481D-984F-32D36F327337}"/>
              </a:ext>
            </a:extLst>
          </p:cNvPr>
          <p:cNvSpPr/>
          <p:nvPr/>
        </p:nvSpPr>
        <p:spPr>
          <a:xfrm>
            <a:off x="5259895" y="6376912"/>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P34</a:t>
            </a:r>
            <a:endParaRPr kumimoji="1" lang="ja-JP" altLang="en-US" dirty="0">
              <a:solidFill>
                <a:srgbClr val="002060"/>
              </a:solidFill>
            </a:endParaRPr>
          </a:p>
        </p:txBody>
      </p:sp>
    </p:spTree>
    <p:extLst>
      <p:ext uri="{BB962C8B-B14F-4D97-AF65-F5344CB8AC3E}">
        <p14:creationId xmlns:p14="http://schemas.microsoft.com/office/powerpoint/2010/main" val="2117683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27</a:t>
            </a:fld>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6" name="正方形/長方形 5">
            <a:extLst>
              <a:ext uri="{FF2B5EF4-FFF2-40B4-BE49-F238E27FC236}">
                <a16:creationId xmlns:a16="http://schemas.microsoft.com/office/drawing/2014/main" id="{1DF50DDA-9709-4CCC-ACF5-F2916FF2D6A0}"/>
              </a:ext>
            </a:extLst>
          </p:cNvPr>
          <p:cNvSpPr/>
          <p:nvPr/>
        </p:nvSpPr>
        <p:spPr>
          <a:xfrm>
            <a:off x="5194824" y="5882336"/>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P44</a:t>
            </a:r>
            <a:endParaRPr kumimoji="1" lang="ja-JP" altLang="en-US" dirty="0">
              <a:solidFill>
                <a:srgbClr val="002060"/>
              </a:solidFill>
            </a:endParaRPr>
          </a:p>
        </p:txBody>
      </p:sp>
      <p:graphicFrame>
        <p:nvGraphicFramePr>
          <p:cNvPr id="2" name="表 1">
            <a:extLst>
              <a:ext uri="{FF2B5EF4-FFF2-40B4-BE49-F238E27FC236}">
                <a16:creationId xmlns:a16="http://schemas.microsoft.com/office/drawing/2014/main" id="{9A9E4679-4FD1-4352-95BB-D6DF03140130}"/>
              </a:ext>
            </a:extLst>
          </p:cNvPr>
          <p:cNvGraphicFramePr>
            <a:graphicFrameLocks noGrp="1"/>
          </p:cNvGraphicFramePr>
          <p:nvPr>
            <p:extLst>
              <p:ext uri="{D42A27DB-BD31-4B8C-83A1-F6EECF244321}">
                <p14:modId xmlns:p14="http://schemas.microsoft.com/office/powerpoint/2010/main" val="616399970"/>
              </p:ext>
            </p:extLst>
          </p:nvPr>
        </p:nvGraphicFramePr>
        <p:xfrm>
          <a:off x="788604" y="853268"/>
          <a:ext cx="10614792" cy="4440504"/>
        </p:xfrm>
        <a:graphic>
          <a:graphicData uri="http://schemas.openxmlformats.org/drawingml/2006/table">
            <a:tbl>
              <a:tblPr firstRow="1" bandRow="1">
                <a:tableStyleId>{5940675A-B579-460E-94D1-54222C63F5DA}</a:tableStyleId>
              </a:tblPr>
              <a:tblGrid>
                <a:gridCol w="2087439">
                  <a:extLst>
                    <a:ext uri="{9D8B030D-6E8A-4147-A177-3AD203B41FA5}">
                      <a16:colId xmlns:a16="http://schemas.microsoft.com/office/drawing/2014/main" val="3266794753"/>
                    </a:ext>
                  </a:extLst>
                </a:gridCol>
                <a:gridCol w="5104573">
                  <a:extLst>
                    <a:ext uri="{9D8B030D-6E8A-4147-A177-3AD203B41FA5}">
                      <a16:colId xmlns:a16="http://schemas.microsoft.com/office/drawing/2014/main" val="1554523347"/>
                    </a:ext>
                  </a:extLst>
                </a:gridCol>
                <a:gridCol w="3422780">
                  <a:extLst>
                    <a:ext uri="{9D8B030D-6E8A-4147-A177-3AD203B41FA5}">
                      <a16:colId xmlns:a16="http://schemas.microsoft.com/office/drawing/2014/main" val="565660735"/>
                    </a:ext>
                  </a:extLst>
                </a:gridCol>
              </a:tblGrid>
              <a:tr h="790496">
                <a:tc>
                  <a:txBody>
                    <a:bodyPr/>
                    <a:lstStyle/>
                    <a:p>
                      <a:pPr algn="ctr"/>
                      <a:r>
                        <a:rPr kumimoji="1" lang="ja-JP" altLang="en-US" sz="2800" dirty="0">
                          <a:solidFill>
                            <a:srgbClr val="002060"/>
                          </a:solidFill>
                        </a:rPr>
                        <a:t>分　類</a:t>
                      </a:r>
                    </a:p>
                  </a:txBody>
                  <a:tcPr anchor="ctr">
                    <a:pattFill prst="pct50">
                      <a:fgClr>
                        <a:srgbClr val="C7F1C7"/>
                      </a:fgClr>
                      <a:bgClr>
                        <a:schemeClr val="bg1"/>
                      </a:bgClr>
                    </a:pattFill>
                  </a:tcPr>
                </a:tc>
                <a:tc>
                  <a:txBody>
                    <a:bodyPr/>
                    <a:lstStyle/>
                    <a:p>
                      <a:pPr algn="ctr"/>
                      <a:r>
                        <a:rPr kumimoji="1" lang="ja-JP" altLang="en-US" sz="2800" dirty="0">
                          <a:solidFill>
                            <a:srgbClr val="002060"/>
                          </a:solidFill>
                        </a:rPr>
                        <a:t>内　容</a:t>
                      </a:r>
                    </a:p>
                  </a:txBody>
                  <a:tcPr anchor="ctr">
                    <a:pattFill prst="pct50">
                      <a:fgClr>
                        <a:srgbClr val="C7F1C7"/>
                      </a:fgClr>
                      <a:bgClr>
                        <a:schemeClr val="bg1"/>
                      </a:bgClr>
                    </a:pattFill>
                  </a:tcPr>
                </a:tc>
                <a:tc>
                  <a:txBody>
                    <a:bodyPr/>
                    <a:lstStyle/>
                    <a:p>
                      <a:pPr algn="ctr"/>
                      <a:r>
                        <a:rPr kumimoji="1" lang="ja-JP" altLang="en-US" sz="2800" dirty="0">
                          <a:solidFill>
                            <a:srgbClr val="002060"/>
                          </a:solidFill>
                        </a:rPr>
                        <a:t>備　考</a:t>
                      </a:r>
                    </a:p>
                  </a:txBody>
                  <a:tcPr anchor="ctr">
                    <a:pattFill prst="pct50">
                      <a:fgClr>
                        <a:srgbClr val="C7F1C7"/>
                      </a:fgClr>
                      <a:bgClr>
                        <a:schemeClr val="bg1"/>
                      </a:bgClr>
                    </a:pattFill>
                  </a:tcPr>
                </a:tc>
                <a:extLst>
                  <a:ext uri="{0D108BD9-81ED-4DB2-BD59-A6C34878D82A}">
                    <a16:rowId xmlns:a16="http://schemas.microsoft.com/office/drawing/2014/main" val="2032513969"/>
                  </a:ext>
                </a:extLst>
              </a:tr>
              <a:tr h="1584644">
                <a:tc>
                  <a:txBody>
                    <a:bodyPr/>
                    <a:lstStyle/>
                    <a:p>
                      <a:pPr algn="ctr"/>
                      <a:r>
                        <a:rPr kumimoji="1" lang="ja-JP" altLang="en-US" sz="2800" dirty="0">
                          <a:solidFill>
                            <a:srgbClr val="002060"/>
                          </a:solidFill>
                        </a:rPr>
                        <a:t>拠　点</a:t>
                      </a:r>
                      <a:endParaRPr kumimoji="1" lang="en-US" altLang="ja-JP" sz="2800" dirty="0">
                        <a:solidFill>
                          <a:srgbClr val="002060"/>
                        </a:solidFill>
                      </a:endParaRPr>
                    </a:p>
                    <a:p>
                      <a:pPr algn="ctr"/>
                      <a:r>
                        <a:rPr kumimoji="1" lang="ja-JP" altLang="en-US" sz="2800" dirty="0">
                          <a:solidFill>
                            <a:srgbClr val="002060"/>
                          </a:solidFill>
                        </a:rPr>
                        <a:t>給水方式</a:t>
                      </a:r>
                    </a:p>
                  </a:txBody>
                  <a:tcPr anchor="ctr"/>
                </a:tc>
                <a:tc>
                  <a:txBody>
                    <a:bodyPr/>
                    <a:lstStyle/>
                    <a:p>
                      <a:r>
                        <a:rPr kumimoji="1" lang="ja-JP" altLang="en-US" sz="2400" b="1" u="sng" dirty="0">
                          <a:solidFill>
                            <a:srgbClr val="002060"/>
                          </a:solidFill>
                        </a:rPr>
                        <a:t>応急給水拠点において給水</a:t>
                      </a:r>
                      <a:r>
                        <a:rPr kumimoji="1" lang="ja-JP" altLang="en-US" sz="2400" dirty="0">
                          <a:solidFill>
                            <a:srgbClr val="002060"/>
                          </a:solidFill>
                        </a:rPr>
                        <a:t>する方式。このほか、仮設水槽を設置した場所も応急給水拠点となる。</a:t>
                      </a:r>
                    </a:p>
                  </a:txBody>
                  <a:tcPr anchor="ctr"/>
                </a:tc>
                <a:tc>
                  <a:txBody>
                    <a:bodyPr/>
                    <a:lstStyle/>
                    <a:p>
                      <a:pPr algn="l"/>
                      <a:r>
                        <a:rPr kumimoji="1" lang="ja-JP" altLang="en-US" sz="2400" b="1" u="sng" dirty="0">
                          <a:solidFill>
                            <a:srgbClr val="002060"/>
                          </a:solidFill>
                        </a:rPr>
                        <a:t>耐震性貯水槽</a:t>
                      </a:r>
                      <a:r>
                        <a:rPr kumimoji="1" lang="ja-JP" altLang="en-US" sz="2400" dirty="0">
                          <a:solidFill>
                            <a:srgbClr val="002060"/>
                          </a:solidFill>
                        </a:rPr>
                        <a:t>や</a:t>
                      </a:r>
                      <a:r>
                        <a:rPr kumimoji="1" lang="ja-JP" altLang="en-US" sz="2400" b="1" u="sng" dirty="0">
                          <a:solidFill>
                            <a:srgbClr val="002060"/>
                          </a:solidFill>
                        </a:rPr>
                        <a:t>消火栓</a:t>
                      </a:r>
                      <a:r>
                        <a:rPr kumimoji="1" lang="ja-JP" altLang="en-US" sz="2400" dirty="0">
                          <a:solidFill>
                            <a:srgbClr val="002060"/>
                          </a:solidFill>
                        </a:rPr>
                        <a:t>も応急給水拠点となる場合がある。</a:t>
                      </a:r>
                    </a:p>
                  </a:txBody>
                  <a:tcPr anchor="ctr"/>
                </a:tc>
                <a:extLst>
                  <a:ext uri="{0D108BD9-81ED-4DB2-BD59-A6C34878D82A}">
                    <a16:rowId xmlns:a16="http://schemas.microsoft.com/office/drawing/2014/main" val="3920300446"/>
                  </a:ext>
                </a:extLst>
              </a:tr>
              <a:tr h="2065364">
                <a:tc>
                  <a:txBody>
                    <a:bodyPr/>
                    <a:lstStyle/>
                    <a:p>
                      <a:pPr algn="ctr"/>
                      <a:r>
                        <a:rPr kumimoji="1" lang="ja-JP" altLang="en-US" sz="2800" dirty="0">
                          <a:solidFill>
                            <a:srgbClr val="002060"/>
                          </a:solidFill>
                        </a:rPr>
                        <a:t>巡　回</a:t>
                      </a:r>
                      <a:endParaRPr kumimoji="1" lang="en-US" altLang="ja-JP" sz="2800" dirty="0">
                        <a:solidFill>
                          <a:srgbClr val="002060"/>
                        </a:solidFill>
                      </a:endParaRPr>
                    </a:p>
                    <a:p>
                      <a:pPr algn="ctr"/>
                      <a:r>
                        <a:rPr kumimoji="1" lang="ja-JP" altLang="en-US" sz="2800" dirty="0">
                          <a:solidFill>
                            <a:srgbClr val="002060"/>
                          </a:solidFill>
                        </a:rPr>
                        <a:t>給水方式</a:t>
                      </a:r>
                    </a:p>
                  </a:txBody>
                  <a:tcPr anchor="ctr"/>
                </a:tc>
                <a:tc>
                  <a:txBody>
                    <a:bodyPr/>
                    <a:lstStyle/>
                    <a:p>
                      <a:r>
                        <a:rPr kumimoji="1" lang="ja-JP" altLang="en-US" sz="2400" dirty="0">
                          <a:solidFill>
                            <a:srgbClr val="002060"/>
                          </a:solidFill>
                        </a:rPr>
                        <a:t>指定された場所に</a:t>
                      </a:r>
                      <a:r>
                        <a:rPr kumimoji="1" lang="ja-JP" altLang="en-US" sz="2400" b="1" u="sng" dirty="0">
                          <a:solidFill>
                            <a:srgbClr val="002060"/>
                          </a:solidFill>
                        </a:rPr>
                        <a:t>給水車で巡回</a:t>
                      </a:r>
                      <a:r>
                        <a:rPr kumimoji="1" lang="ja-JP" altLang="en-US" sz="2400" dirty="0">
                          <a:solidFill>
                            <a:srgbClr val="002060"/>
                          </a:solidFill>
                        </a:rPr>
                        <a:t>し、給水車から</a:t>
                      </a:r>
                      <a:r>
                        <a:rPr kumimoji="1" lang="ja-JP" altLang="en-US" sz="2400" b="1" u="sng" dirty="0">
                          <a:solidFill>
                            <a:srgbClr val="002060"/>
                          </a:solidFill>
                        </a:rPr>
                        <a:t>直接応急給水</a:t>
                      </a:r>
                      <a:r>
                        <a:rPr kumimoji="1" lang="ja-JP" altLang="en-US" sz="2400" dirty="0">
                          <a:solidFill>
                            <a:srgbClr val="002060"/>
                          </a:solidFill>
                        </a:rPr>
                        <a:t>を行う方式であり、状況に応じて場所を移動し、住民へきめ細かく給水することができる。</a:t>
                      </a:r>
                    </a:p>
                  </a:txBody>
                  <a:tcPr anchor="ctr"/>
                </a:tc>
                <a:tc>
                  <a:txBody>
                    <a:bodyPr/>
                    <a:lstStyle/>
                    <a:p>
                      <a:pPr algn="l"/>
                      <a:r>
                        <a:rPr kumimoji="1" lang="ja-JP" altLang="en-US" sz="2400" dirty="0">
                          <a:solidFill>
                            <a:srgbClr val="002060"/>
                          </a:solidFill>
                        </a:rPr>
                        <a:t>トラック等により</a:t>
                      </a:r>
                      <a:r>
                        <a:rPr kumimoji="1" lang="ja-JP" altLang="en-US" sz="2400" b="1" u="sng" dirty="0">
                          <a:solidFill>
                            <a:srgbClr val="002060"/>
                          </a:solidFill>
                        </a:rPr>
                        <a:t>簡易容器で直接配布</a:t>
                      </a:r>
                      <a:r>
                        <a:rPr kumimoji="1" lang="ja-JP" altLang="en-US" sz="2400" dirty="0">
                          <a:solidFill>
                            <a:srgbClr val="002060"/>
                          </a:solidFill>
                        </a:rPr>
                        <a:t>する方法もある。</a:t>
                      </a:r>
                    </a:p>
                  </a:txBody>
                  <a:tcPr anchor="ctr"/>
                </a:tc>
                <a:extLst>
                  <a:ext uri="{0D108BD9-81ED-4DB2-BD59-A6C34878D82A}">
                    <a16:rowId xmlns:a16="http://schemas.microsoft.com/office/drawing/2014/main" val="1612300054"/>
                  </a:ext>
                </a:extLst>
              </a:tr>
            </a:tbl>
          </a:graphicData>
        </a:graphic>
      </p:graphicFrame>
      <p:sp>
        <p:nvSpPr>
          <p:cNvPr id="3" name="正方形/長方形 2">
            <a:extLst>
              <a:ext uri="{FF2B5EF4-FFF2-40B4-BE49-F238E27FC236}">
                <a16:creationId xmlns:a16="http://schemas.microsoft.com/office/drawing/2014/main" id="{410CFE23-56ED-446D-8535-FE426527D69B}"/>
              </a:ext>
            </a:extLst>
          </p:cNvPr>
          <p:cNvSpPr/>
          <p:nvPr/>
        </p:nvSpPr>
        <p:spPr>
          <a:xfrm>
            <a:off x="2665686" y="-50731"/>
            <a:ext cx="6860628" cy="90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002060"/>
                </a:solidFill>
              </a:rPr>
              <a:t>表 </a:t>
            </a:r>
            <a:r>
              <a:rPr kumimoji="1" lang="en-US" altLang="ja-JP" sz="4000" dirty="0">
                <a:solidFill>
                  <a:srgbClr val="002060"/>
                </a:solidFill>
              </a:rPr>
              <a:t>1 - </a:t>
            </a:r>
            <a:r>
              <a:rPr kumimoji="1" lang="ja-JP" altLang="en-US" sz="4000" dirty="0">
                <a:solidFill>
                  <a:srgbClr val="002060"/>
                </a:solidFill>
              </a:rPr>
              <a:t>３　　応急給水の方式</a:t>
            </a:r>
          </a:p>
        </p:txBody>
      </p:sp>
      <p:sp>
        <p:nvSpPr>
          <p:cNvPr id="9" name="正方形/長方形 8">
            <a:extLst>
              <a:ext uri="{FF2B5EF4-FFF2-40B4-BE49-F238E27FC236}">
                <a16:creationId xmlns:a16="http://schemas.microsoft.com/office/drawing/2014/main" id="{1CDA47F9-BA03-403E-85E4-C0EC7A8CE581}"/>
              </a:ext>
            </a:extLst>
          </p:cNvPr>
          <p:cNvSpPr/>
          <p:nvPr/>
        </p:nvSpPr>
        <p:spPr>
          <a:xfrm>
            <a:off x="2002221" y="5370466"/>
            <a:ext cx="9732250" cy="365125"/>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rgbClr val="002060"/>
                </a:solidFill>
              </a:rPr>
              <a:t>※</a:t>
            </a:r>
            <a:r>
              <a:rPr kumimoji="1" lang="ja-JP" altLang="en-US" sz="2400" dirty="0">
                <a:solidFill>
                  <a:srgbClr val="002060"/>
                </a:solidFill>
              </a:rPr>
              <a:t>島</a:t>
            </a:r>
            <a:r>
              <a:rPr kumimoji="1" lang="ja-JP" altLang="en-US" sz="2400" dirty="0" err="1">
                <a:solidFill>
                  <a:srgbClr val="002060"/>
                </a:solidFill>
              </a:rPr>
              <a:t>しょ</a:t>
            </a:r>
            <a:r>
              <a:rPr kumimoji="1" lang="ja-JP" altLang="en-US" sz="2400" dirty="0">
                <a:solidFill>
                  <a:srgbClr val="002060"/>
                </a:solidFill>
              </a:rPr>
              <a:t>部においては、給水船から給水車等に給水する方法もある。</a:t>
            </a:r>
          </a:p>
        </p:txBody>
      </p:sp>
    </p:spTree>
    <p:extLst>
      <p:ext uri="{BB962C8B-B14F-4D97-AF65-F5344CB8AC3E}">
        <p14:creationId xmlns:p14="http://schemas.microsoft.com/office/powerpoint/2010/main" val="1704947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28</a:t>
            </a:fld>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pic>
        <p:nvPicPr>
          <p:cNvPr id="10" name="図 9">
            <a:extLst>
              <a:ext uri="{FF2B5EF4-FFF2-40B4-BE49-F238E27FC236}">
                <a16:creationId xmlns:a16="http://schemas.microsoft.com/office/drawing/2014/main" id="{0492693F-8CE6-4563-B524-473BE926A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808" y="740959"/>
            <a:ext cx="9216381" cy="5615391"/>
          </a:xfrm>
          <a:prstGeom prst="rect">
            <a:avLst/>
          </a:prstGeom>
          <a:solidFill>
            <a:schemeClr val="bg1"/>
          </a:solidFill>
          <a:ln>
            <a:solidFill>
              <a:srgbClr val="002060"/>
            </a:solidFill>
          </a:ln>
        </p:spPr>
      </p:pic>
      <p:sp>
        <p:nvSpPr>
          <p:cNvPr id="7" name="正方形/長方形 6">
            <a:extLst>
              <a:ext uri="{FF2B5EF4-FFF2-40B4-BE49-F238E27FC236}">
                <a16:creationId xmlns:a16="http://schemas.microsoft.com/office/drawing/2014/main" id="{9ACBECAC-B645-4302-99E6-410E897BE78A}"/>
              </a:ext>
            </a:extLst>
          </p:cNvPr>
          <p:cNvSpPr/>
          <p:nvPr/>
        </p:nvSpPr>
        <p:spPr>
          <a:xfrm>
            <a:off x="2045999" y="0"/>
            <a:ext cx="810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図</a:t>
            </a:r>
            <a:r>
              <a:rPr kumimoji="1" lang="en-US" altLang="ja-JP" sz="4000" dirty="0">
                <a:solidFill>
                  <a:srgbClr val="002060"/>
                </a:solidFill>
              </a:rPr>
              <a:t>1-1</a:t>
            </a:r>
            <a:r>
              <a:rPr kumimoji="1" lang="ja-JP" altLang="en-US" sz="4000" dirty="0">
                <a:solidFill>
                  <a:srgbClr val="002060"/>
                </a:solidFill>
              </a:rPr>
              <a:t>　応急給水の方法（概念図）</a:t>
            </a:r>
          </a:p>
        </p:txBody>
      </p:sp>
      <p:sp>
        <p:nvSpPr>
          <p:cNvPr id="6" name="正方形/長方形 5">
            <a:extLst>
              <a:ext uri="{FF2B5EF4-FFF2-40B4-BE49-F238E27FC236}">
                <a16:creationId xmlns:a16="http://schemas.microsoft.com/office/drawing/2014/main" id="{1DF50DDA-9709-4CCC-ACF5-F2916FF2D6A0}"/>
              </a:ext>
            </a:extLst>
          </p:cNvPr>
          <p:cNvSpPr/>
          <p:nvPr/>
        </p:nvSpPr>
        <p:spPr>
          <a:xfrm>
            <a:off x="4296189" y="6426602"/>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P34</a:t>
            </a:r>
            <a:endParaRPr kumimoji="1" lang="ja-JP" altLang="en-US" dirty="0">
              <a:solidFill>
                <a:srgbClr val="002060"/>
              </a:solidFill>
            </a:endParaRPr>
          </a:p>
        </p:txBody>
      </p:sp>
    </p:spTree>
    <p:extLst>
      <p:ext uri="{BB962C8B-B14F-4D97-AF65-F5344CB8AC3E}">
        <p14:creationId xmlns:p14="http://schemas.microsoft.com/office/powerpoint/2010/main" val="405944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右矢印 17">
            <a:extLst>
              <a:ext uri="{FF2B5EF4-FFF2-40B4-BE49-F238E27FC236}">
                <a16:creationId xmlns:a16="http://schemas.microsoft.com/office/drawing/2014/main" id="{90C3F55C-CA3B-4CCE-9C92-766E563EF8A7}"/>
              </a:ext>
            </a:extLst>
          </p:cNvPr>
          <p:cNvSpPr/>
          <p:nvPr/>
        </p:nvSpPr>
        <p:spPr>
          <a:xfrm>
            <a:off x="1614238" y="4195940"/>
            <a:ext cx="1230502" cy="1695032"/>
          </a:xfrm>
          <a:prstGeom prst="rightArrow">
            <a:avLst/>
          </a:prstGeom>
          <a:solidFill>
            <a:srgbClr val="007635"/>
          </a:solidFill>
          <a:ln>
            <a:no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2000" b="1" dirty="0"/>
          </a:p>
        </p:txBody>
      </p:sp>
      <p:sp>
        <p:nvSpPr>
          <p:cNvPr id="21" name="右矢印 17">
            <a:extLst>
              <a:ext uri="{FF2B5EF4-FFF2-40B4-BE49-F238E27FC236}">
                <a16:creationId xmlns:a16="http://schemas.microsoft.com/office/drawing/2014/main" id="{D8EAA507-50F3-438E-9154-1AA39E5DBB35}"/>
              </a:ext>
            </a:extLst>
          </p:cNvPr>
          <p:cNvSpPr>
            <a:spLocks noChangeAspect="1"/>
          </p:cNvSpPr>
          <p:nvPr/>
        </p:nvSpPr>
        <p:spPr>
          <a:xfrm>
            <a:off x="1713894" y="4356339"/>
            <a:ext cx="1008000" cy="1388540"/>
          </a:xfrm>
          <a:prstGeom prst="rightArrow">
            <a:avLst/>
          </a:prstGeom>
          <a:pattFill prst="pct50">
            <a:fgClr>
              <a:srgbClr val="007635"/>
            </a:fgClr>
            <a:bgClr>
              <a:srgbClr val="FFFF00"/>
            </a:bgClr>
          </a:pattFill>
          <a:ln>
            <a:no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2000" b="1" dirty="0"/>
          </a:p>
        </p:txBody>
      </p:sp>
      <p:sp>
        <p:nvSpPr>
          <p:cNvPr id="22" name="右矢印 17">
            <a:extLst>
              <a:ext uri="{FF2B5EF4-FFF2-40B4-BE49-F238E27FC236}">
                <a16:creationId xmlns:a16="http://schemas.microsoft.com/office/drawing/2014/main" id="{D247B5E4-532D-43F1-A5F8-5DB7F5AA17B0}"/>
              </a:ext>
            </a:extLst>
          </p:cNvPr>
          <p:cNvSpPr>
            <a:spLocks noChangeAspect="1"/>
          </p:cNvSpPr>
          <p:nvPr/>
        </p:nvSpPr>
        <p:spPr>
          <a:xfrm>
            <a:off x="1591048" y="4356339"/>
            <a:ext cx="1008000" cy="1388540"/>
          </a:xfrm>
          <a:prstGeom prst="rightArrow">
            <a:avLst/>
          </a:prstGeom>
          <a:pattFill prst="pct50">
            <a:fgClr>
              <a:srgbClr val="00B050"/>
            </a:fgClr>
            <a:bgClr>
              <a:schemeClr val="bg1"/>
            </a:bgClr>
          </a:pattFill>
          <a:ln>
            <a:no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2000" b="1" dirty="0"/>
          </a:p>
        </p:txBody>
      </p:sp>
      <p:sp>
        <p:nvSpPr>
          <p:cNvPr id="10" name="四角形: 角を丸くする 9">
            <a:extLst>
              <a:ext uri="{FF2B5EF4-FFF2-40B4-BE49-F238E27FC236}">
                <a16:creationId xmlns:a16="http://schemas.microsoft.com/office/drawing/2014/main" id="{25178E43-76E9-4972-85E2-0C71742AE2CE}"/>
              </a:ext>
            </a:extLst>
          </p:cNvPr>
          <p:cNvSpPr/>
          <p:nvPr/>
        </p:nvSpPr>
        <p:spPr>
          <a:xfrm>
            <a:off x="115698" y="4004441"/>
            <a:ext cx="2167971" cy="2090250"/>
          </a:xfrm>
          <a:prstGeom prst="roundRect">
            <a:avLst/>
          </a:prstGeom>
          <a:pattFill prst="pct50">
            <a:fgClr>
              <a:srgbClr val="4FFF9F"/>
            </a:fgClr>
            <a:bgClr>
              <a:srgbClr val="FFFF66"/>
            </a:bgClr>
          </a:pattFill>
          <a:ln w="19050">
            <a:no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11EA8999-637E-442B-9157-268F7B51E929}"/>
              </a:ext>
            </a:extLst>
          </p:cNvPr>
          <p:cNvPicPr>
            <a:picLocks noChangeAspect="1"/>
          </p:cNvPicPr>
          <p:nvPr/>
        </p:nvPicPr>
        <p:blipFill rotWithShape="1">
          <a:blip r:embed="rId3"/>
          <a:srcRect l="2326" t="1712" r="1270" b="-1"/>
          <a:stretch/>
        </p:blipFill>
        <p:spPr>
          <a:xfrm>
            <a:off x="2475345" y="3758987"/>
            <a:ext cx="6884106" cy="2578302"/>
          </a:xfrm>
          <a:prstGeom prst="rect">
            <a:avLst/>
          </a:prstGeom>
          <a:noFill/>
        </p:spPr>
      </p:pic>
      <p:pic>
        <p:nvPicPr>
          <p:cNvPr id="18" name="図 17">
            <a:extLst>
              <a:ext uri="{FF2B5EF4-FFF2-40B4-BE49-F238E27FC236}">
                <a16:creationId xmlns:a16="http://schemas.microsoft.com/office/drawing/2014/main" id="{36DA880A-DB87-46C9-BDBB-55C8CC882902}"/>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1683" y="4250700"/>
            <a:ext cx="2016000" cy="1344885"/>
          </a:xfrm>
          <a:prstGeom prst="rect">
            <a:avLst/>
          </a:prstGeom>
          <a:noFill/>
          <a:ln w="25400">
            <a:solidFill>
              <a:schemeClr val="tx1"/>
            </a:solidFill>
          </a:ln>
        </p:spPr>
      </p:pic>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29</a:t>
            </a:fld>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7" name="正方形/長方形 6">
            <a:extLst>
              <a:ext uri="{FF2B5EF4-FFF2-40B4-BE49-F238E27FC236}">
                <a16:creationId xmlns:a16="http://schemas.microsoft.com/office/drawing/2014/main" id="{9ACBECAC-B645-4302-99E6-410E897BE78A}"/>
              </a:ext>
            </a:extLst>
          </p:cNvPr>
          <p:cNvSpPr/>
          <p:nvPr/>
        </p:nvSpPr>
        <p:spPr>
          <a:xfrm>
            <a:off x="912000" y="0"/>
            <a:ext cx="10368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概念図：応急給水の方法（拠点</a:t>
            </a:r>
            <a:r>
              <a:rPr kumimoji="1" lang="ja-JP" altLang="en-US" sz="4000">
                <a:solidFill>
                  <a:srgbClr val="002060"/>
                </a:solidFill>
              </a:rPr>
              <a:t>給水方式①）</a:t>
            </a:r>
            <a:endParaRPr kumimoji="1" lang="ja-JP" altLang="en-US" sz="4000" dirty="0">
              <a:solidFill>
                <a:srgbClr val="002060"/>
              </a:solidFill>
            </a:endParaRPr>
          </a:p>
        </p:txBody>
      </p:sp>
      <p:sp>
        <p:nvSpPr>
          <p:cNvPr id="6" name="正方形/長方形 5">
            <a:extLst>
              <a:ext uri="{FF2B5EF4-FFF2-40B4-BE49-F238E27FC236}">
                <a16:creationId xmlns:a16="http://schemas.microsoft.com/office/drawing/2014/main" id="{1DF50DDA-9709-4CCC-ACF5-F2916FF2D6A0}"/>
              </a:ext>
            </a:extLst>
          </p:cNvPr>
          <p:cNvSpPr/>
          <p:nvPr/>
        </p:nvSpPr>
        <p:spPr>
          <a:xfrm>
            <a:off x="5532958" y="6402275"/>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P44</a:t>
            </a:r>
            <a:endParaRPr kumimoji="1" lang="ja-JP" altLang="en-US" dirty="0">
              <a:solidFill>
                <a:srgbClr val="002060"/>
              </a:solidFill>
            </a:endParaRPr>
          </a:p>
        </p:txBody>
      </p:sp>
      <p:pic>
        <p:nvPicPr>
          <p:cNvPr id="2" name="図 1">
            <a:extLst>
              <a:ext uri="{FF2B5EF4-FFF2-40B4-BE49-F238E27FC236}">
                <a16:creationId xmlns:a16="http://schemas.microsoft.com/office/drawing/2014/main" id="{9C330085-C8F6-4CCB-94F3-F65F1CD5DB49}"/>
              </a:ext>
            </a:extLst>
          </p:cNvPr>
          <p:cNvPicPr>
            <a:picLocks noChangeAspect="1"/>
          </p:cNvPicPr>
          <p:nvPr/>
        </p:nvPicPr>
        <p:blipFill rotWithShape="1">
          <a:blip r:embed="rId6"/>
          <a:srcRect l="2143" t="2591" r="1346"/>
          <a:stretch/>
        </p:blipFill>
        <p:spPr>
          <a:xfrm>
            <a:off x="272097" y="1073034"/>
            <a:ext cx="5000814" cy="2413261"/>
          </a:xfrm>
          <a:prstGeom prst="rect">
            <a:avLst/>
          </a:prstGeom>
        </p:spPr>
      </p:pic>
      <p:pic>
        <p:nvPicPr>
          <p:cNvPr id="3" name="図 2">
            <a:extLst>
              <a:ext uri="{FF2B5EF4-FFF2-40B4-BE49-F238E27FC236}">
                <a16:creationId xmlns:a16="http://schemas.microsoft.com/office/drawing/2014/main" id="{3E370E05-8403-4858-B36B-14DDC265C4D1}"/>
              </a:ext>
            </a:extLst>
          </p:cNvPr>
          <p:cNvPicPr>
            <a:picLocks noChangeAspect="1"/>
          </p:cNvPicPr>
          <p:nvPr/>
        </p:nvPicPr>
        <p:blipFill rotWithShape="1">
          <a:blip r:embed="rId7"/>
          <a:srcRect l="2355" t="7474" r="440"/>
          <a:stretch/>
        </p:blipFill>
        <p:spPr>
          <a:xfrm>
            <a:off x="6462669" y="1109888"/>
            <a:ext cx="5729331" cy="2292288"/>
          </a:xfrm>
          <a:prstGeom prst="rect">
            <a:avLst/>
          </a:prstGeom>
          <a:noFill/>
        </p:spPr>
      </p:pic>
      <p:sp>
        <p:nvSpPr>
          <p:cNvPr id="11" name="左右矢印 9">
            <a:extLst>
              <a:ext uri="{FF2B5EF4-FFF2-40B4-BE49-F238E27FC236}">
                <a16:creationId xmlns:a16="http://schemas.microsoft.com/office/drawing/2014/main" id="{00000000-0008-0000-0000-00000A000000}"/>
              </a:ext>
            </a:extLst>
          </p:cNvPr>
          <p:cNvSpPr/>
          <p:nvPr/>
        </p:nvSpPr>
        <p:spPr>
          <a:xfrm>
            <a:off x="5126718" y="2645029"/>
            <a:ext cx="1440000" cy="648000"/>
          </a:xfrm>
          <a:prstGeom prst="leftRightArrow">
            <a:avLst/>
          </a:prstGeom>
          <a:solidFill>
            <a:srgbClr val="FFFF00"/>
          </a:solidFill>
          <a:ln>
            <a:solidFill>
              <a:schemeClr val="accent4">
                <a:lumMod val="50000"/>
              </a:schemeClr>
            </a:solid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000" b="1" dirty="0">
                <a:solidFill>
                  <a:schemeClr val="tx1">
                    <a:lumMod val="75000"/>
                    <a:lumOff val="25000"/>
                  </a:schemeClr>
                </a:solidFill>
              </a:rPr>
              <a:t>運　搬</a:t>
            </a:r>
          </a:p>
        </p:txBody>
      </p:sp>
      <p:sp>
        <p:nvSpPr>
          <p:cNvPr id="14" name="右矢印 10">
            <a:extLst>
              <a:ext uri="{FF2B5EF4-FFF2-40B4-BE49-F238E27FC236}">
                <a16:creationId xmlns:a16="http://schemas.microsoft.com/office/drawing/2014/main" id="{00000000-0008-0000-0000-00000B000000}"/>
              </a:ext>
            </a:extLst>
          </p:cNvPr>
          <p:cNvSpPr/>
          <p:nvPr/>
        </p:nvSpPr>
        <p:spPr>
          <a:xfrm rot="2821370">
            <a:off x="3060461" y="3739292"/>
            <a:ext cx="1260000" cy="720000"/>
          </a:xfrm>
          <a:prstGeom prst="rightArrow">
            <a:avLst/>
          </a:prstGeom>
          <a:solidFill>
            <a:srgbClr val="00B050"/>
          </a:solidFill>
          <a:ln>
            <a:solidFill>
              <a:srgbClr val="253917"/>
            </a:solid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000" b="1" dirty="0"/>
              <a:t>運　搬</a:t>
            </a:r>
          </a:p>
        </p:txBody>
      </p:sp>
      <p:sp>
        <p:nvSpPr>
          <p:cNvPr id="15" name="角丸四角形 16">
            <a:extLst>
              <a:ext uri="{FF2B5EF4-FFF2-40B4-BE49-F238E27FC236}">
                <a16:creationId xmlns:a16="http://schemas.microsoft.com/office/drawing/2014/main" id="{00000000-0008-0000-0000-000011000000}"/>
              </a:ext>
            </a:extLst>
          </p:cNvPr>
          <p:cNvSpPr/>
          <p:nvPr/>
        </p:nvSpPr>
        <p:spPr>
          <a:xfrm>
            <a:off x="10572971" y="4923143"/>
            <a:ext cx="1561657" cy="1051955"/>
          </a:xfrm>
          <a:prstGeom prst="roundRect">
            <a:avLst/>
          </a:prstGeom>
          <a:solidFill>
            <a:schemeClr val="accent6">
              <a:lumMod val="20000"/>
              <a:lumOff val="80000"/>
            </a:schemeClr>
          </a:solid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dirty="0">
                <a:solidFill>
                  <a:srgbClr val="253917"/>
                </a:solidFill>
              </a:rPr>
              <a:t>次　の</a:t>
            </a:r>
            <a:endParaRPr kumimoji="1" lang="en-US" altLang="ja-JP" sz="1800" b="1" dirty="0">
              <a:solidFill>
                <a:srgbClr val="253917"/>
              </a:solidFill>
            </a:endParaRPr>
          </a:p>
          <a:p>
            <a:pPr algn="ctr"/>
            <a:r>
              <a:rPr kumimoji="1" lang="ja-JP" altLang="en-US" sz="1800" b="1" dirty="0">
                <a:solidFill>
                  <a:srgbClr val="253917"/>
                </a:solidFill>
              </a:rPr>
              <a:t>給水拠点へ</a:t>
            </a:r>
            <a:endParaRPr kumimoji="1" lang="en-US" altLang="ja-JP" sz="1800" b="1" dirty="0">
              <a:solidFill>
                <a:srgbClr val="253917"/>
              </a:solidFill>
            </a:endParaRPr>
          </a:p>
          <a:p>
            <a:pPr algn="ctr"/>
            <a:r>
              <a:rPr kumimoji="1" lang="ja-JP" altLang="en-US" sz="1800" b="1" dirty="0">
                <a:solidFill>
                  <a:srgbClr val="253917"/>
                </a:solidFill>
              </a:rPr>
              <a:t>移　動</a:t>
            </a:r>
          </a:p>
        </p:txBody>
      </p:sp>
      <p:sp>
        <p:nvSpPr>
          <p:cNvPr id="16" name="右矢印 17">
            <a:extLst>
              <a:ext uri="{FF2B5EF4-FFF2-40B4-BE49-F238E27FC236}">
                <a16:creationId xmlns:a16="http://schemas.microsoft.com/office/drawing/2014/main" id="{00000000-0008-0000-0000-000012000000}"/>
              </a:ext>
            </a:extLst>
          </p:cNvPr>
          <p:cNvSpPr/>
          <p:nvPr/>
        </p:nvSpPr>
        <p:spPr>
          <a:xfrm>
            <a:off x="9274346" y="5150130"/>
            <a:ext cx="1260000" cy="720000"/>
          </a:xfrm>
          <a:prstGeom prst="rightArrow">
            <a:avLst/>
          </a:prstGeom>
          <a:solidFill>
            <a:srgbClr val="00B050"/>
          </a:solidFill>
          <a:ln>
            <a:solidFill>
              <a:srgbClr val="253917"/>
            </a:solidFill>
          </a:ln>
          <a:effectLst>
            <a:outerShdw blurRad="50800" dist="38100" dir="2700000" algn="tl" rotWithShape="0">
              <a:prstClr val="black">
                <a:alpha val="40000"/>
              </a:prstClr>
            </a:outerShdw>
          </a:effectLst>
          <a:scene3d>
            <a:camera prst="orthographicFront"/>
            <a:lightRig rig="threePt" dir="t"/>
          </a:scene3d>
          <a:sp3d>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2000" b="1" dirty="0"/>
              <a:t>運　搬</a:t>
            </a:r>
          </a:p>
        </p:txBody>
      </p:sp>
      <p:sp>
        <p:nvSpPr>
          <p:cNvPr id="9" name="四角形: 角を丸くする 8">
            <a:extLst>
              <a:ext uri="{FF2B5EF4-FFF2-40B4-BE49-F238E27FC236}">
                <a16:creationId xmlns:a16="http://schemas.microsoft.com/office/drawing/2014/main" id="{1A047691-7C05-459E-8E98-2F008B5A9E72}"/>
              </a:ext>
            </a:extLst>
          </p:cNvPr>
          <p:cNvSpPr/>
          <p:nvPr/>
        </p:nvSpPr>
        <p:spPr>
          <a:xfrm>
            <a:off x="8047359" y="2972576"/>
            <a:ext cx="2664000" cy="252000"/>
          </a:xfrm>
          <a:prstGeom prst="roundRect">
            <a:avLst/>
          </a:prstGeom>
          <a:solidFill>
            <a:srgbClr val="C00000">
              <a:alpha val="5000"/>
            </a:srgbClr>
          </a:solid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DF595C41-2BD8-48EC-9A55-37B2E7CF80AA}"/>
              </a:ext>
            </a:extLst>
          </p:cNvPr>
          <p:cNvSpPr/>
          <p:nvPr/>
        </p:nvSpPr>
        <p:spPr>
          <a:xfrm>
            <a:off x="3694882" y="5936687"/>
            <a:ext cx="3948656" cy="252000"/>
          </a:xfrm>
          <a:prstGeom prst="roundRect">
            <a:avLst/>
          </a:prstGeom>
          <a:solidFill>
            <a:srgbClr val="C00000">
              <a:alpha val="5000"/>
            </a:srgbClr>
          </a:solid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2">
            <a:extLst>
              <a:ext uri="{FF2B5EF4-FFF2-40B4-BE49-F238E27FC236}">
                <a16:creationId xmlns:a16="http://schemas.microsoft.com/office/drawing/2014/main" id="{E19ADF20-CCE2-4052-83A5-DD468F69A655}"/>
              </a:ext>
            </a:extLst>
          </p:cNvPr>
          <p:cNvSpPr txBox="1">
            <a:spLocks noChangeArrowheads="1"/>
          </p:cNvSpPr>
          <p:nvPr/>
        </p:nvSpPr>
        <p:spPr bwMode="auto">
          <a:xfrm>
            <a:off x="115699" y="5509916"/>
            <a:ext cx="2256614" cy="58477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ja-JP" sz="3200" b="1" kern="100" dirty="0">
                <a:ln w="6350">
                  <a:solidFill>
                    <a:schemeClr val="tx1"/>
                  </a:solidFill>
                </a:ln>
                <a:solidFill>
                  <a:schemeClr val="bg1"/>
                </a:solidFill>
                <a:effectLst/>
                <a:latin typeface="ＭＳ 明朝" panose="02020609040205080304" pitchFamily="17" charset="-128"/>
                <a:ea typeface="ＭＳ ゴシック" panose="020B0609070205080204" pitchFamily="49" charset="-128"/>
                <a:cs typeface="Times New Roman" panose="02020603050405020304" pitchFamily="18" charset="0"/>
              </a:rPr>
              <a:t>仮設水槽</a:t>
            </a:r>
            <a:endParaRPr lang="ja-JP" sz="3200" b="1" kern="100" dirty="0">
              <a:ln w="6350">
                <a:solidFill>
                  <a:schemeClr val="tx1"/>
                </a:solidFill>
              </a:ln>
              <a:solidFill>
                <a:schemeClr val="bg1"/>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0295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7FCD552-1AD3-43FC-B137-24788C2A25C9}"/>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36554" y="1875191"/>
            <a:ext cx="6918884" cy="4500000"/>
          </a:xfrm>
          <a:prstGeom prst="rect">
            <a:avLst/>
          </a:prstGeom>
          <a:effectLst>
            <a:softEdge rad="127000"/>
          </a:effectLst>
        </p:spPr>
      </p:pic>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3</a:t>
            </a:fld>
            <a:endParaRPr kumimoji="1" lang="ja-JP" altLang="en-US"/>
          </a:p>
        </p:txBody>
      </p:sp>
      <p:sp>
        <p:nvSpPr>
          <p:cNvPr id="16" name="正方形/長方形 15">
            <a:extLst>
              <a:ext uri="{FF2B5EF4-FFF2-40B4-BE49-F238E27FC236}">
                <a16:creationId xmlns:a16="http://schemas.microsoft.com/office/drawing/2014/main" id="{7F91A2F2-4AA6-44FC-A14E-521FE98B26EA}"/>
              </a:ext>
            </a:extLst>
          </p:cNvPr>
          <p:cNvSpPr/>
          <p:nvPr/>
        </p:nvSpPr>
        <p:spPr>
          <a:xfrm>
            <a:off x="3872483" y="38297"/>
            <a:ext cx="3600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dist">
              <a:buFont typeface="+mj-lt"/>
              <a:buAutoNum type="arabicPeriod"/>
            </a:pPr>
            <a:r>
              <a:rPr lang="ja-JP" altLang="en-US" sz="4000" dirty="0">
                <a:solidFill>
                  <a:srgbClr val="002060"/>
                </a:solidFill>
              </a:rPr>
              <a:t>はじめに</a:t>
            </a:r>
            <a:endParaRPr lang="en-US" altLang="ja-JP" sz="4000" dirty="0">
              <a:solidFill>
                <a:srgbClr val="002060"/>
              </a:solidFill>
            </a:endParaRPr>
          </a:p>
        </p:txBody>
      </p:sp>
      <p:sp>
        <p:nvSpPr>
          <p:cNvPr id="17" name="正方形/長方形 16">
            <a:extLst>
              <a:ext uri="{FF2B5EF4-FFF2-40B4-BE49-F238E27FC236}">
                <a16:creationId xmlns:a16="http://schemas.microsoft.com/office/drawing/2014/main" id="{5A31A918-FC00-4FA4-B767-AC899BABCEB4}"/>
              </a:ext>
            </a:extLst>
          </p:cNvPr>
          <p:cNvSpPr/>
          <p:nvPr/>
        </p:nvSpPr>
        <p:spPr>
          <a:xfrm>
            <a:off x="1451167" y="826290"/>
            <a:ext cx="9289655" cy="1067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ja-JP" altLang="en-US" sz="4000" dirty="0">
                <a:solidFill>
                  <a:srgbClr val="002060"/>
                </a:solidFill>
              </a:rPr>
              <a:t>地震等緊急時対応の手引きとは</a:t>
            </a:r>
            <a:endParaRPr lang="en-US" altLang="ja-JP" sz="4000" dirty="0">
              <a:solidFill>
                <a:srgbClr val="002060"/>
              </a:solidFill>
            </a:endParaRPr>
          </a:p>
        </p:txBody>
      </p:sp>
      <p:grpSp>
        <p:nvGrpSpPr>
          <p:cNvPr id="8" name="グループ化 7">
            <a:extLst>
              <a:ext uri="{FF2B5EF4-FFF2-40B4-BE49-F238E27FC236}">
                <a16:creationId xmlns:a16="http://schemas.microsoft.com/office/drawing/2014/main" id="{915B8735-43DC-41A7-9CD3-FAEC8AF8EDB1}"/>
              </a:ext>
            </a:extLst>
          </p:cNvPr>
          <p:cNvGrpSpPr/>
          <p:nvPr/>
        </p:nvGrpSpPr>
        <p:grpSpPr>
          <a:xfrm>
            <a:off x="925916" y="1787601"/>
            <a:ext cx="10340158" cy="1423805"/>
            <a:chOff x="107939" y="1038774"/>
            <a:chExt cx="9598021" cy="981241"/>
          </a:xfrm>
        </p:grpSpPr>
        <p:sp>
          <p:nvSpPr>
            <p:cNvPr id="9" name="角丸四角形 10">
              <a:extLst>
                <a:ext uri="{FF2B5EF4-FFF2-40B4-BE49-F238E27FC236}">
                  <a16:creationId xmlns:a16="http://schemas.microsoft.com/office/drawing/2014/main" id="{6706C35F-EF40-476D-ABBD-798C4591733E}"/>
                </a:ext>
              </a:extLst>
            </p:cNvPr>
            <p:cNvSpPr/>
            <p:nvPr/>
          </p:nvSpPr>
          <p:spPr>
            <a:xfrm>
              <a:off x="107939" y="1038774"/>
              <a:ext cx="9598021" cy="484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defRPr/>
              </a:pPr>
              <a:r>
                <a:rPr lang="ja-JP" altLang="en-US" sz="4000" b="1" dirty="0">
                  <a:solidFill>
                    <a:srgbClr val="002060"/>
                  </a:solidFill>
                  <a:latin typeface="+mj-ea"/>
                  <a:ea typeface="+mj-ea"/>
                </a:rPr>
                <a:t>平成７年１月　兵庫県南部地震</a:t>
              </a:r>
              <a:r>
                <a:rPr lang="ja-JP" altLang="en-US" sz="2400" b="1" dirty="0">
                  <a:solidFill>
                    <a:srgbClr val="002060"/>
                  </a:solidFill>
                  <a:latin typeface="+mj-ea"/>
                  <a:ea typeface="+mj-ea"/>
                </a:rPr>
                <a:t>（阪神・淡路大震災）</a:t>
              </a:r>
            </a:p>
          </p:txBody>
        </p:sp>
        <p:sp>
          <p:nvSpPr>
            <p:cNvPr id="10" name="テキスト ボックス 9">
              <a:extLst>
                <a:ext uri="{FF2B5EF4-FFF2-40B4-BE49-F238E27FC236}">
                  <a16:creationId xmlns:a16="http://schemas.microsoft.com/office/drawing/2014/main" id="{B577E14E-94D4-4206-AB91-D0B23F0B55A7}"/>
                </a:ext>
              </a:extLst>
            </p:cNvPr>
            <p:cNvSpPr txBox="1"/>
            <p:nvPr/>
          </p:nvSpPr>
          <p:spPr>
            <a:xfrm>
              <a:off x="2197860" y="1532162"/>
              <a:ext cx="4631946" cy="487853"/>
            </a:xfrm>
            <a:prstGeom prst="rect">
              <a:avLst/>
            </a:prstGeom>
            <a:noFill/>
          </p:spPr>
          <p:txBody>
            <a:bodyPr wrap="square" rtlCol="0">
              <a:spAutoFit/>
            </a:bodyPr>
            <a:lstStyle/>
            <a:p>
              <a:pPr algn="dist" fontAlgn="auto">
                <a:spcBef>
                  <a:spcPts val="0"/>
                </a:spcBef>
                <a:spcAft>
                  <a:spcPts val="0"/>
                </a:spcAft>
              </a:pPr>
              <a:r>
                <a:rPr lang="ja-JP" altLang="en-US" sz="4000" b="1" i="0" dirty="0">
                  <a:solidFill>
                    <a:srgbClr val="002060"/>
                  </a:solidFill>
                  <a:effectLst>
                    <a:outerShdw blurRad="38100" dist="38100" dir="2700000" algn="tl">
                      <a:srgbClr val="000000">
                        <a:alpha val="43137"/>
                      </a:srgbClr>
                    </a:outerShdw>
                  </a:effectLst>
                  <a:latin typeface="+mj-ea"/>
                  <a:ea typeface="+mj-ea"/>
                </a:rPr>
                <a:t>応援活動の教訓</a:t>
              </a:r>
            </a:p>
          </p:txBody>
        </p:sp>
      </p:grpSp>
      <p:sp>
        <p:nvSpPr>
          <p:cNvPr id="11" name="正方形/長方形 10">
            <a:extLst>
              <a:ext uri="{FF2B5EF4-FFF2-40B4-BE49-F238E27FC236}">
                <a16:creationId xmlns:a16="http://schemas.microsoft.com/office/drawing/2014/main" id="{41D8E449-D4BD-44A8-8513-31939EAC7D48}"/>
              </a:ext>
            </a:extLst>
          </p:cNvPr>
          <p:cNvSpPr/>
          <p:nvPr/>
        </p:nvSpPr>
        <p:spPr>
          <a:xfrm>
            <a:off x="1013642" y="4488098"/>
            <a:ext cx="10164708" cy="2039451"/>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4000" b="1" dirty="0">
                <a:solidFill>
                  <a:srgbClr val="002060"/>
                </a:solidFill>
                <a:latin typeface="+mj-ea"/>
                <a:ea typeface="+mj-ea"/>
              </a:rPr>
              <a:t>平 成   </a:t>
            </a:r>
            <a:r>
              <a:rPr kumimoji="1" lang="en-US" altLang="ja-JP" sz="4000" b="1" dirty="0">
                <a:solidFill>
                  <a:srgbClr val="002060"/>
                </a:solidFill>
                <a:latin typeface="+mj-ea"/>
                <a:ea typeface="+mj-ea"/>
              </a:rPr>
              <a:t>8   </a:t>
            </a:r>
            <a:r>
              <a:rPr kumimoji="1" lang="ja-JP" altLang="en-US" sz="4000" b="1" dirty="0">
                <a:solidFill>
                  <a:srgbClr val="002060"/>
                </a:solidFill>
                <a:latin typeface="+mj-ea"/>
                <a:ea typeface="+mj-ea"/>
              </a:rPr>
              <a:t>年  ２  月 </a:t>
            </a:r>
            <a:r>
              <a:rPr kumimoji="1" lang="en-US" altLang="ja-JP" sz="4000" b="1" dirty="0">
                <a:solidFill>
                  <a:srgbClr val="002060"/>
                </a:solidFill>
                <a:latin typeface="+mj-ea"/>
                <a:ea typeface="+mj-ea"/>
              </a:rPr>
              <a:t>15 </a:t>
            </a:r>
            <a:r>
              <a:rPr kumimoji="1" lang="ja-JP" altLang="en-US" sz="4000" b="1" dirty="0">
                <a:solidFill>
                  <a:srgbClr val="002060"/>
                </a:solidFill>
                <a:latin typeface="+mj-ea"/>
                <a:ea typeface="+mj-ea"/>
              </a:rPr>
              <a:t>日</a:t>
            </a:r>
            <a:endParaRPr kumimoji="1" lang="en-US" altLang="ja-JP" sz="4000" b="1" dirty="0">
              <a:solidFill>
                <a:srgbClr val="002060"/>
              </a:solidFill>
              <a:latin typeface="+mj-ea"/>
              <a:ea typeface="+mj-ea"/>
            </a:endParaRPr>
          </a:p>
          <a:p>
            <a:pPr algn="ctr"/>
            <a:r>
              <a:rPr lang="ja-JP" altLang="en-US" sz="4000" dirty="0">
                <a:solidFill>
                  <a:srgbClr val="002060"/>
                </a:solidFill>
                <a:latin typeface="+mj-ea"/>
              </a:rPr>
              <a:t>緊急時における連絡応援体制の手順を示す</a:t>
            </a:r>
          </a:p>
          <a:p>
            <a:pPr algn="ctr"/>
            <a:r>
              <a:rPr kumimoji="1" lang="ja-JP" altLang="en-US" sz="4000" b="1" dirty="0">
                <a:solidFill>
                  <a:srgbClr val="C00000"/>
                </a:solidFill>
                <a:latin typeface="+mj-ea"/>
                <a:ea typeface="+mj-ea"/>
              </a:rPr>
              <a:t>「地震等緊急時対応に関する報告書」</a:t>
            </a:r>
            <a:endParaRPr kumimoji="1" lang="ja-JP" altLang="en-US" sz="4000" b="1" dirty="0">
              <a:solidFill>
                <a:srgbClr val="002060"/>
              </a:solidFill>
              <a:latin typeface="+mj-ea"/>
              <a:ea typeface="+mj-ea"/>
            </a:endParaRPr>
          </a:p>
        </p:txBody>
      </p:sp>
      <p:sp>
        <p:nvSpPr>
          <p:cNvPr id="3" name="矢印: ストライプ 2">
            <a:extLst>
              <a:ext uri="{FF2B5EF4-FFF2-40B4-BE49-F238E27FC236}">
                <a16:creationId xmlns:a16="http://schemas.microsoft.com/office/drawing/2014/main" id="{05CEF380-562A-4C4E-BEF9-21B597A78F09}"/>
              </a:ext>
            </a:extLst>
          </p:cNvPr>
          <p:cNvSpPr/>
          <p:nvPr/>
        </p:nvSpPr>
        <p:spPr>
          <a:xfrm rot="5400000">
            <a:off x="5460838" y="2283764"/>
            <a:ext cx="1080000" cy="3240000"/>
          </a:xfrm>
          <a:prstGeom prst="stripedRightArrow">
            <a:avLst/>
          </a:prstGeom>
          <a:solidFill>
            <a:srgbClr val="0070C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w="1587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4257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30</a:t>
            </a:fld>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7" name="正方形/長方形 6">
            <a:extLst>
              <a:ext uri="{FF2B5EF4-FFF2-40B4-BE49-F238E27FC236}">
                <a16:creationId xmlns:a16="http://schemas.microsoft.com/office/drawing/2014/main" id="{9ACBECAC-B645-4302-99E6-410E897BE78A}"/>
              </a:ext>
            </a:extLst>
          </p:cNvPr>
          <p:cNvSpPr/>
          <p:nvPr/>
        </p:nvSpPr>
        <p:spPr>
          <a:xfrm>
            <a:off x="1044571" y="15304"/>
            <a:ext cx="10368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概念図：応急給水の方法（拠点給水方式②）</a:t>
            </a:r>
          </a:p>
        </p:txBody>
      </p:sp>
      <p:sp>
        <p:nvSpPr>
          <p:cNvPr id="6" name="正方形/長方形 5">
            <a:extLst>
              <a:ext uri="{FF2B5EF4-FFF2-40B4-BE49-F238E27FC236}">
                <a16:creationId xmlns:a16="http://schemas.microsoft.com/office/drawing/2014/main" id="{1DF50DDA-9709-4CCC-ACF5-F2916FF2D6A0}"/>
              </a:ext>
            </a:extLst>
          </p:cNvPr>
          <p:cNvSpPr/>
          <p:nvPr/>
        </p:nvSpPr>
        <p:spPr>
          <a:xfrm>
            <a:off x="4869600" y="6439290"/>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P44</a:t>
            </a:r>
            <a:endParaRPr kumimoji="1" lang="ja-JP" altLang="en-US" dirty="0">
              <a:solidFill>
                <a:srgbClr val="002060"/>
              </a:solidFill>
            </a:endParaRPr>
          </a:p>
        </p:txBody>
      </p:sp>
      <p:sp>
        <p:nvSpPr>
          <p:cNvPr id="16" name="テキスト ボックス 2">
            <a:extLst>
              <a:ext uri="{FF2B5EF4-FFF2-40B4-BE49-F238E27FC236}">
                <a16:creationId xmlns:a16="http://schemas.microsoft.com/office/drawing/2014/main" id="{FDEC7EA1-8E78-42CE-B91A-DFEBBC3F3E17}"/>
              </a:ext>
            </a:extLst>
          </p:cNvPr>
          <p:cNvSpPr txBox="1">
            <a:spLocks noChangeArrowheads="1"/>
          </p:cNvSpPr>
          <p:nvPr/>
        </p:nvSpPr>
        <p:spPr bwMode="auto">
          <a:xfrm>
            <a:off x="1447196" y="562052"/>
            <a:ext cx="9297608" cy="58477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耐震性貯水槽からの応急給水</a:t>
            </a:r>
            <a:endParaRPr lang="ja-JP" sz="32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14" name="図 13">
            <a:extLst>
              <a:ext uri="{FF2B5EF4-FFF2-40B4-BE49-F238E27FC236}">
                <a16:creationId xmlns:a16="http://schemas.microsoft.com/office/drawing/2014/main" id="{39C41699-A644-470C-AF00-120EF5CBE3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7956" y="1097575"/>
            <a:ext cx="9841230" cy="5383530"/>
          </a:xfrm>
          <a:prstGeom prst="rect">
            <a:avLst/>
          </a:prstGeom>
          <a:noFill/>
          <a:ln>
            <a:noFill/>
          </a:ln>
        </p:spPr>
      </p:pic>
    </p:spTree>
    <p:extLst>
      <p:ext uri="{BB962C8B-B14F-4D97-AF65-F5344CB8AC3E}">
        <p14:creationId xmlns:p14="http://schemas.microsoft.com/office/powerpoint/2010/main" val="1294371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31</a:t>
            </a:fld>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7" name="正方形/長方形 6">
            <a:extLst>
              <a:ext uri="{FF2B5EF4-FFF2-40B4-BE49-F238E27FC236}">
                <a16:creationId xmlns:a16="http://schemas.microsoft.com/office/drawing/2014/main" id="{9ACBECAC-B645-4302-99E6-410E897BE78A}"/>
              </a:ext>
            </a:extLst>
          </p:cNvPr>
          <p:cNvSpPr/>
          <p:nvPr/>
        </p:nvSpPr>
        <p:spPr>
          <a:xfrm>
            <a:off x="1044571" y="15304"/>
            <a:ext cx="10368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概念図：応急給水の方法（拠点給水方式③）</a:t>
            </a:r>
          </a:p>
        </p:txBody>
      </p:sp>
      <p:sp>
        <p:nvSpPr>
          <p:cNvPr id="6" name="正方形/長方形 5">
            <a:extLst>
              <a:ext uri="{FF2B5EF4-FFF2-40B4-BE49-F238E27FC236}">
                <a16:creationId xmlns:a16="http://schemas.microsoft.com/office/drawing/2014/main" id="{1DF50DDA-9709-4CCC-ACF5-F2916FF2D6A0}"/>
              </a:ext>
            </a:extLst>
          </p:cNvPr>
          <p:cNvSpPr/>
          <p:nvPr/>
        </p:nvSpPr>
        <p:spPr>
          <a:xfrm>
            <a:off x="5441100" y="6431853"/>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P44</a:t>
            </a:r>
            <a:endParaRPr kumimoji="1" lang="ja-JP" altLang="en-US" dirty="0">
              <a:solidFill>
                <a:srgbClr val="002060"/>
              </a:solidFill>
            </a:endParaRPr>
          </a:p>
        </p:txBody>
      </p:sp>
      <p:pic>
        <p:nvPicPr>
          <p:cNvPr id="11" name="図 10">
            <a:extLst>
              <a:ext uri="{FF2B5EF4-FFF2-40B4-BE49-F238E27FC236}">
                <a16:creationId xmlns:a16="http://schemas.microsoft.com/office/drawing/2014/main" id="{D17C8981-B4E2-4A36-AAF8-0CE9BAADB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 r="-282"/>
          <a:stretch/>
        </p:blipFill>
        <p:spPr bwMode="auto">
          <a:xfrm>
            <a:off x="1153372" y="1456462"/>
            <a:ext cx="4596969" cy="3041858"/>
          </a:xfrm>
          <a:prstGeom prst="rect">
            <a:avLst/>
          </a:prstGeom>
          <a:ln w="19050">
            <a:solidFill>
              <a:srgbClr val="C00000"/>
            </a:solid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id="{4FEC0664-1A2F-450A-913E-8137940639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2664" y="1485988"/>
            <a:ext cx="4114800" cy="3041858"/>
          </a:xfrm>
          <a:prstGeom prst="rect">
            <a:avLst/>
          </a:prstGeom>
          <a:noFill/>
          <a:ln w="19050">
            <a:solidFill>
              <a:srgbClr val="C00000"/>
            </a:solidFill>
          </a:ln>
        </p:spPr>
      </p:pic>
      <p:sp>
        <p:nvSpPr>
          <p:cNvPr id="16" name="テキスト ボックス 2">
            <a:extLst>
              <a:ext uri="{FF2B5EF4-FFF2-40B4-BE49-F238E27FC236}">
                <a16:creationId xmlns:a16="http://schemas.microsoft.com/office/drawing/2014/main" id="{FDEC7EA1-8E78-42CE-B91A-DFEBBC3F3E17}"/>
              </a:ext>
            </a:extLst>
          </p:cNvPr>
          <p:cNvSpPr txBox="1">
            <a:spLocks noChangeArrowheads="1"/>
          </p:cNvSpPr>
          <p:nvPr/>
        </p:nvSpPr>
        <p:spPr bwMode="auto">
          <a:xfrm>
            <a:off x="1664055" y="4623351"/>
            <a:ext cx="3575602" cy="1077218"/>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仮設給水栓①</a:t>
            </a:r>
            <a:endParaRPr lang="en-US" altLang="ja-JP"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endParaRPr>
          </a:p>
          <a:p>
            <a:pPr algn="ctr">
              <a:spcAft>
                <a:spcPts val="0"/>
              </a:spcAft>
            </a:pPr>
            <a:r>
              <a:rPr lang="ja-JP" altLang="en-US" sz="3200" kern="100" dirty="0">
                <a:solidFill>
                  <a:srgbClr val="002060"/>
                </a:solidFill>
                <a:latin typeface="ＭＳ 明朝" panose="02020609040205080304" pitchFamily="17" charset="-128"/>
                <a:ea typeface="ＭＳ ゴシック" panose="020B0609070205080204" pitchFamily="49" charset="-128"/>
                <a:cs typeface="Times New Roman" panose="02020603050405020304" pitchFamily="18" charset="0"/>
              </a:rPr>
              <a:t>（地上式消火栓）</a:t>
            </a:r>
            <a:endParaRPr lang="ja-JP" sz="32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8" name="テキスト ボックス 2">
            <a:extLst>
              <a:ext uri="{FF2B5EF4-FFF2-40B4-BE49-F238E27FC236}">
                <a16:creationId xmlns:a16="http://schemas.microsoft.com/office/drawing/2014/main" id="{DE2690C9-B0DD-43BE-9ECE-D3A88D8F813F}"/>
              </a:ext>
            </a:extLst>
          </p:cNvPr>
          <p:cNvSpPr txBox="1">
            <a:spLocks noChangeArrowheads="1"/>
          </p:cNvSpPr>
          <p:nvPr/>
        </p:nvSpPr>
        <p:spPr bwMode="auto">
          <a:xfrm>
            <a:off x="6532111" y="4645018"/>
            <a:ext cx="3575602" cy="1077218"/>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仮設給水栓②</a:t>
            </a:r>
            <a:endParaRPr lang="en-US" altLang="ja-JP"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endParaRPr>
          </a:p>
          <a:p>
            <a:pPr algn="ctr">
              <a:spcAft>
                <a:spcPts val="0"/>
              </a:spcAft>
            </a:pPr>
            <a:r>
              <a:rPr lang="ja-JP" altLang="en-US" sz="3200" kern="100" dirty="0">
                <a:solidFill>
                  <a:srgbClr val="002060"/>
                </a:solidFill>
                <a:latin typeface="ＭＳ 明朝" panose="02020609040205080304" pitchFamily="17" charset="-128"/>
                <a:ea typeface="ＭＳ ゴシック" panose="020B0609070205080204" pitchFamily="49" charset="-128"/>
                <a:cs typeface="Times New Roman" panose="02020603050405020304" pitchFamily="18" charset="0"/>
              </a:rPr>
              <a:t>（地下式消火栓）</a:t>
            </a:r>
            <a:endParaRPr lang="ja-JP" sz="32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550573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ローチャート: 端子 14">
            <a:extLst>
              <a:ext uri="{FF2B5EF4-FFF2-40B4-BE49-F238E27FC236}">
                <a16:creationId xmlns:a16="http://schemas.microsoft.com/office/drawing/2014/main" id="{7AC66455-2E0A-4CF7-971B-7FEB3DAEED6B}"/>
              </a:ext>
            </a:extLst>
          </p:cNvPr>
          <p:cNvSpPr/>
          <p:nvPr/>
        </p:nvSpPr>
        <p:spPr>
          <a:xfrm>
            <a:off x="838200" y="3023937"/>
            <a:ext cx="10515600" cy="365125"/>
          </a:xfrm>
          <a:prstGeom prst="flowChartTermina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32</a:t>
            </a:fld>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7" name="正方形/長方形 6">
            <a:extLst>
              <a:ext uri="{FF2B5EF4-FFF2-40B4-BE49-F238E27FC236}">
                <a16:creationId xmlns:a16="http://schemas.microsoft.com/office/drawing/2014/main" id="{9ACBECAC-B645-4302-99E6-410E897BE78A}"/>
              </a:ext>
            </a:extLst>
          </p:cNvPr>
          <p:cNvSpPr/>
          <p:nvPr/>
        </p:nvSpPr>
        <p:spPr>
          <a:xfrm>
            <a:off x="1056000" y="0"/>
            <a:ext cx="100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概念図：応急給水の方法（巡回給水方式）</a:t>
            </a:r>
          </a:p>
        </p:txBody>
      </p:sp>
      <p:sp>
        <p:nvSpPr>
          <p:cNvPr id="6" name="正方形/長方形 5">
            <a:extLst>
              <a:ext uri="{FF2B5EF4-FFF2-40B4-BE49-F238E27FC236}">
                <a16:creationId xmlns:a16="http://schemas.microsoft.com/office/drawing/2014/main" id="{1DF50DDA-9709-4CCC-ACF5-F2916FF2D6A0}"/>
              </a:ext>
            </a:extLst>
          </p:cNvPr>
          <p:cNvSpPr/>
          <p:nvPr/>
        </p:nvSpPr>
        <p:spPr>
          <a:xfrm>
            <a:off x="5196372" y="6421452"/>
            <a:ext cx="6624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P44</a:t>
            </a:r>
            <a:r>
              <a:rPr kumimoji="1" lang="ja-JP" altLang="en-US" dirty="0">
                <a:solidFill>
                  <a:srgbClr val="002060"/>
                </a:solidFill>
              </a:rPr>
              <a:t>～</a:t>
            </a:r>
            <a:r>
              <a:rPr kumimoji="1" lang="en-US" altLang="ja-JP" dirty="0">
                <a:solidFill>
                  <a:srgbClr val="002060"/>
                </a:solidFill>
              </a:rPr>
              <a:t>45</a:t>
            </a:r>
            <a:endParaRPr kumimoji="1" lang="ja-JP" altLang="en-US" dirty="0">
              <a:solidFill>
                <a:srgbClr val="002060"/>
              </a:solidFill>
            </a:endParaRPr>
          </a:p>
        </p:txBody>
      </p:sp>
      <p:pic>
        <p:nvPicPr>
          <p:cNvPr id="10" name="図 9">
            <a:extLst>
              <a:ext uri="{FF2B5EF4-FFF2-40B4-BE49-F238E27FC236}">
                <a16:creationId xmlns:a16="http://schemas.microsoft.com/office/drawing/2014/main" id="{25D4E57E-3CC1-441D-80E2-2F069A891B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04" y="3702706"/>
            <a:ext cx="3116880" cy="2340000"/>
          </a:xfrm>
          <a:prstGeom prst="rect">
            <a:avLst/>
          </a:prstGeom>
          <a:noFill/>
          <a:ln>
            <a:solidFill>
              <a:srgbClr val="002060"/>
            </a:solidFill>
          </a:ln>
        </p:spPr>
      </p:pic>
      <p:pic>
        <p:nvPicPr>
          <p:cNvPr id="11" name="図 10">
            <a:extLst>
              <a:ext uri="{FF2B5EF4-FFF2-40B4-BE49-F238E27FC236}">
                <a16:creationId xmlns:a16="http://schemas.microsoft.com/office/drawing/2014/main" id="{B05209BC-44F0-4133-B0AD-9625CA253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5303" y="3705933"/>
            <a:ext cx="3228532" cy="2340000"/>
          </a:xfrm>
          <a:prstGeom prst="rect">
            <a:avLst/>
          </a:prstGeom>
          <a:ln>
            <a:solidFill>
              <a:srgbClr val="002060"/>
            </a:solidFill>
          </a:ln>
        </p:spPr>
      </p:pic>
      <p:sp>
        <p:nvSpPr>
          <p:cNvPr id="13" name="テキスト ボックス 2">
            <a:extLst>
              <a:ext uri="{FF2B5EF4-FFF2-40B4-BE49-F238E27FC236}">
                <a16:creationId xmlns:a16="http://schemas.microsoft.com/office/drawing/2014/main" id="{57C1F8BB-C030-4082-9FE1-558379D09C57}"/>
              </a:ext>
            </a:extLst>
          </p:cNvPr>
          <p:cNvSpPr txBox="1">
            <a:spLocks noChangeArrowheads="1"/>
          </p:cNvSpPr>
          <p:nvPr/>
        </p:nvSpPr>
        <p:spPr bwMode="auto">
          <a:xfrm>
            <a:off x="112151" y="3682112"/>
            <a:ext cx="540000" cy="2340000"/>
          </a:xfrm>
          <a:prstGeom prst="rect">
            <a:avLst/>
          </a:prstGeom>
          <a:noFill/>
          <a:ln w="9525">
            <a:noFill/>
            <a:miter lim="800000"/>
            <a:headEnd/>
            <a:tailEnd/>
          </a:ln>
        </p:spPr>
        <p:txBody>
          <a:bodyPr rot="0" vert="horz" wrap="square" lIns="91440" tIns="45720" rIns="91440" bIns="45720" anchor="ctr" anchorCtr="0">
            <a:spAutoFit/>
          </a:bodyPr>
          <a:lstStyle/>
          <a:p>
            <a:pPr algn="ctr">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給</a:t>
            </a:r>
            <a:endParaRPr lang="en-US" altLang="ja-JP"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endParaRPr>
          </a:p>
          <a:p>
            <a:pPr algn="ctr">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水</a:t>
            </a:r>
            <a:endParaRPr lang="en-US" altLang="ja-JP" sz="3200" kern="100" dirty="0">
              <a:solidFill>
                <a:srgbClr val="002060"/>
              </a:solidFill>
              <a:latin typeface="ＭＳ 明朝" panose="02020609040205080304" pitchFamily="17" charset="-128"/>
              <a:ea typeface="ＭＳ ゴシック" panose="020B0609070205080204" pitchFamily="49" charset="-128"/>
              <a:cs typeface="Times New Roman" panose="02020603050405020304" pitchFamily="18" charset="0"/>
            </a:endParaRPr>
          </a:p>
          <a:p>
            <a:pPr algn="ctr">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袋</a:t>
            </a:r>
            <a:endParaRPr lang="ja-JP" sz="32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B3357043-2626-4E50-A828-63873812E877}"/>
              </a:ext>
            </a:extLst>
          </p:cNvPr>
          <p:cNvSpPr txBox="1">
            <a:spLocks noChangeArrowheads="1"/>
          </p:cNvSpPr>
          <p:nvPr/>
        </p:nvSpPr>
        <p:spPr bwMode="auto">
          <a:xfrm>
            <a:off x="8116542" y="3635142"/>
            <a:ext cx="674756" cy="2554545"/>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ポリタンク</a:t>
            </a:r>
            <a:endParaRPr lang="ja-JP" sz="32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16" name="図 15">
            <a:extLst>
              <a:ext uri="{FF2B5EF4-FFF2-40B4-BE49-F238E27FC236}">
                <a16:creationId xmlns:a16="http://schemas.microsoft.com/office/drawing/2014/main" id="{168F5487-AD38-42DB-BEDE-632D69BFDB4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77338" y="3721532"/>
            <a:ext cx="3520400" cy="2340000"/>
          </a:xfrm>
          <a:prstGeom prst="rect">
            <a:avLst/>
          </a:prstGeom>
          <a:ln>
            <a:solidFill>
              <a:srgbClr val="002060"/>
            </a:solidFill>
          </a:ln>
        </p:spPr>
      </p:pic>
      <p:sp>
        <p:nvSpPr>
          <p:cNvPr id="18" name="テキスト ボックス 2">
            <a:extLst>
              <a:ext uri="{FF2B5EF4-FFF2-40B4-BE49-F238E27FC236}">
                <a16:creationId xmlns:a16="http://schemas.microsoft.com/office/drawing/2014/main" id="{97033DDA-66D5-4FAF-8FB5-9BCBD62AC34D}"/>
              </a:ext>
            </a:extLst>
          </p:cNvPr>
          <p:cNvSpPr txBox="1">
            <a:spLocks noChangeArrowheads="1"/>
          </p:cNvSpPr>
          <p:nvPr/>
        </p:nvSpPr>
        <p:spPr bwMode="auto">
          <a:xfrm>
            <a:off x="4001985" y="4098222"/>
            <a:ext cx="540000" cy="1569660"/>
          </a:xfrm>
          <a:prstGeom prst="rect">
            <a:avLst/>
          </a:prstGeom>
          <a:noFill/>
          <a:ln w="9525">
            <a:noFill/>
            <a:miter lim="800000"/>
            <a:headEnd/>
            <a:tailEnd/>
          </a:ln>
        </p:spPr>
        <p:txBody>
          <a:bodyPr rot="0" vert="horz" wrap="square" lIns="91440" tIns="45720" rIns="91440" bIns="45720" anchor="ctr" anchorCtr="0">
            <a:spAutoFit/>
          </a:bodyPr>
          <a:lstStyle/>
          <a:p>
            <a:pPr algn="just">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給</a:t>
            </a:r>
            <a:endParaRPr lang="en-US" altLang="ja-JP"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endParaRPr>
          </a:p>
          <a:p>
            <a:pPr algn="just">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水</a:t>
            </a:r>
            <a:endParaRPr lang="en-US" altLang="ja-JP" sz="3200" kern="100" dirty="0">
              <a:solidFill>
                <a:srgbClr val="002060"/>
              </a:solidFill>
              <a:latin typeface="ＭＳ 明朝" panose="02020609040205080304" pitchFamily="17" charset="-128"/>
              <a:ea typeface="ＭＳ ゴシック" panose="020B0609070205080204" pitchFamily="49" charset="-128"/>
              <a:cs typeface="Times New Roman" panose="02020603050405020304" pitchFamily="18" charset="0"/>
            </a:endParaRPr>
          </a:p>
          <a:p>
            <a:pPr algn="just">
              <a:spcAft>
                <a:spcPts val="0"/>
              </a:spcAft>
            </a:pPr>
            <a:r>
              <a:rPr lang="ja-JP" altLang="en-US" sz="32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袋</a:t>
            </a:r>
            <a:endParaRPr lang="ja-JP" sz="32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9" name="テキスト ボックス 2">
            <a:extLst>
              <a:ext uri="{FF2B5EF4-FFF2-40B4-BE49-F238E27FC236}">
                <a16:creationId xmlns:a16="http://schemas.microsoft.com/office/drawing/2014/main" id="{19B031BA-07E8-4E08-818B-5CF315178750}"/>
              </a:ext>
            </a:extLst>
          </p:cNvPr>
          <p:cNvSpPr txBox="1">
            <a:spLocks noChangeArrowheads="1"/>
          </p:cNvSpPr>
          <p:nvPr/>
        </p:nvSpPr>
        <p:spPr bwMode="auto">
          <a:xfrm>
            <a:off x="2074208" y="6021342"/>
            <a:ext cx="1962839" cy="400110"/>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en-US" alt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lang="ja-JP" altLang="en-US"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rPr>
              <a:t>リュック型</a:t>
            </a:r>
            <a:r>
              <a:rPr lang="en-US" alt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rPr>
              <a:t>)</a:t>
            </a:r>
          </a:p>
        </p:txBody>
      </p:sp>
      <p:sp>
        <p:nvSpPr>
          <p:cNvPr id="20" name="テキスト ボックス 2">
            <a:extLst>
              <a:ext uri="{FF2B5EF4-FFF2-40B4-BE49-F238E27FC236}">
                <a16:creationId xmlns:a16="http://schemas.microsoft.com/office/drawing/2014/main" id="{1FB26AE3-4663-491E-826B-1EF972B44EF6}"/>
              </a:ext>
            </a:extLst>
          </p:cNvPr>
          <p:cNvSpPr txBox="1">
            <a:spLocks noChangeArrowheads="1"/>
          </p:cNvSpPr>
          <p:nvPr/>
        </p:nvSpPr>
        <p:spPr bwMode="auto">
          <a:xfrm>
            <a:off x="6543284" y="6000517"/>
            <a:ext cx="1962839" cy="400110"/>
          </a:xfrm>
          <a:prstGeom prst="rect">
            <a:avLst/>
          </a:prstGeom>
          <a:noFill/>
          <a:ln w="9525">
            <a:noFill/>
            <a:miter lim="800000"/>
            <a:headEnd/>
            <a:tailEnd/>
          </a:ln>
        </p:spPr>
        <p:txBody>
          <a:bodyPr rot="0" vert="horz" wrap="square" lIns="91440" tIns="45720" rIns="91440" bIns="45720" anchor="t" anchorCtr="0">
            <a:spAutoFit/>
          </a:bodyPr>
          <a:lstStyle/>
          <a:p>
            <a:pPr algn="ctr">
              <a:spcAft>
                <a:spcPts val="0"/>
              </a:spcAft>
            </a:pPr>
            <a:r>
              <a:rPr lang="ja-JP" altLang="en-US" sz="2000" kern="100" dirty="0">
                <a:solidFill>
                  <a:srgbClr val="002060"/>
                </a:solidFill>
                <a:latin typeface="ＭＳ 明朝" panose="02020609040205080304" pitchFamily="17" charset="-128"/>
                <a:ea typeface="ＭＳ 明朝" panose="02020609040205080304" pitchFamily="17" charset="-128"/>
                <a:cs typeface="Times New Roman" panose="02020603050405020304" pitchFamily="18" charset="0"/>
              </a:rPr>
              <a:t>（手提げ型）</a:t>
            </a:r>
            <a:endParaRPr lang="en-US" alt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17" name="図 16">
            <a:extLst>
              <a:ext uri="{FF2B5EF4-FFF2-40B4-BE49-F238E27FC236}">
                <a16:creationId xmlns:a16="http://schemas.microsoft.com/office/drawing/2014/main" id="{3D04A730-79EA-44C4-BCCC-3D2624E318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2840" y="1156885"/>
            <a:ext cx="947105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6A7E88D7-61E1-446B-B067-1587B947C00E}"/>
              </a:ext>
            </a:extLst>
          </p:cNvPr>
          <p:cNvSpPr/>
          <p:nvPr/>
        </p:nvSpPr>
        <p:spPr>
          <a:xfrm>
            <a:off x="3187896" y="436885"/>
            <a:ext cx="563740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rgbClr val="002060"/>
                </a:solidFill>
              </a:rPr>
              <a:t>（簡易</a:t>
            </a:r>
            <a:r>
              <a:rPr kumimoji="1" lang="ja-JP" altLang="en-US" sz="3200" dirty="0">
                <a:solidFill>
                  <a:srgbClr val="002060"/>
                </a:solidFill>
              </a:rPr>
              <a:t>容器による</a:t>
            </a:r>
            <a:r>
              <a:rPr kumimoji="1" lang="ja-JP" altLang="en-US" sz="3200">
                <a:solidFill>
                  <a:srgbClr val="002060"/>
                </a:solidFill>
              </a:rPr>
              <a:t>直接配布）</a:t>
            </a:r>
            <a:endParaRPr kumimoji="1" lang="ja-JP" altLang="en-US" sz="3200" dirty="0">
              <a:solidFill>
                <a:srgbClr val="002060"/>
              </a:solidFill>
            </a:endParaRPr>
          </a:p>
        </p:txBody>
      </p:sp>
      <p:sp>
        <p:nvSpPr>
          <p:cNvPr id="9" name="フローチャート: 結合子 8">
            <a:extLst>
              <a:ext uri="{FF2B5EF4-FFF2-40B4-BE49-F238E27FC236}">
                <a16:creationId xmlns:a16="http://schemas.microsoft.com/office/drawing/2014/main" id="{5D9D43AF-53B5-48C3-BCEC-201221703AE9}"/>
              </a:ext>
            </a:extLst>
          </p:cNvPr>
          <p:cNvSpPr>
            <a:spLocks noChangeAspect="1"/>
          </p:cNvSpPr>
          <p:nvPr/>
        </p:nvSpPr>
        <p:spPr>
          <a:xfrm>
            <a:off x="8659602" y="1977962"/>
            <a:ext cx="1884293" cy="1490726"/>
          </a:xfrm>
          <a:prstGeom prst="flowChartConnector">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角を丸めた四角形 7">
            <a:extLst>
              <a:ext uri="{FF2B5EF4-FFF2-40B4-BE49-F238E27FC236}">
                <a16:creationId xmlns:a16="http://schemas.microsoft.com/office/drawing/2014/main" id="{6FF5ECDF-ABF3-489E-B960-B8EBF43328ED}"/>
              </a:ext>
            </a:extLst>
          </p:cNvPr>
          <p:cNvSpPr/>
          <p:nvPr/>
        </p:nvSpPr>
        <p:spPr>
          <a:xfrm>
            <a:off x="8825302" y="561474"/>
            <a:ext cx="3228532" cy="1395663"/>
          </a:xfrm>
          <a:prstGeom prst="wedgeRoundRectCallout">
            <a:avLst/>
          </a:prstGeom>
          <a:solidFill>
            <a:schemeClr val="bg1"/>
          </a:solidFill>
          <a:ln>
            <a:solidFill>
              <a:srgbClr val="C00000"/>
            </a:solidFill>
          </a:ln>
          <a:effectLst>
            <a:outerShdw blurRad="50800" dist="38100" dir="2700000" algn="tl" rotWithShape="0">
              <a:prstClr val="black">
                <a:alpha val="40000"/>
              </a:prstClr>
            </a:outerShdw>
          </a:effectLst>
          <a:scene3d>
            <a:camera prst="orthographicFront"/>
            <a:lightRig rig="threePt" dir="t"/>
          </a:scene3d>
          <a:sp3d>
            <a:bevelT w="31750" h="317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a:solidFill>
                  <a:srgbClr val="C00000"/>
                </a:solidFill>
              </a:rPr>
              <a:t>【 </a:t>
            </a:r>
            <a:r>
              <a:rPr kumimoji="1" lang="ja-JP" altLang="en-US" b="1" dirty="0">
                <a:solidFill>
                  <a:srgbClr val="C00000"/>
                </a:solidFill>
              </a:rPr>
              <a:t>貸 出 確 認 </a:t>
            </a:r>
            <a:r>
              <a:rPr kumimoji="1" lang="en-US" altLang="ja-JP" b="1" dirty="0">
                <a:solidFill>
                  <a:srgbClr val="C00000"/>
                </a:solidFill>
              </a:rPr>
              <a:t>】</a:t>
            </a:r>
          </a:p>
          <a:p>
            <a:r>
              <a:rPr lang="ja-JP" altLang="en-US" b="1" dirty="0">
                <a:solidFill>
                  <a:srgbClr val="C00000"/>
                </a:solidFill>
              </a:rPr>
              <a:t>・貸出年月日（返却予定）</a:t>
            </a:r>
            <a:endParaRPr lang="en-US" altLang="ja-JP" b="1" dirty="0">
              <a:solidFill>
                <a:srgbClr val="C00000"/>
              </a:solidFill>
            </a:endParaRPr>
          </a:p>
          <a:p>
            <a:r>
              <a:rPr kumimoji="1" lang="ja-JP" altLang="en-US" b="1" dirty="0">
                <a:solidFill>
                  <a:srgbClr val="C00000"/>
                </a:solidFill>
              </a:rPr>
              <a:t>・貸出箇数（№●～№◎）</a:t>
            </a:r>
            <a:endParaRPr kumimoji="1" lang="en-US" altLang="ja-JP" b="1" dirty="0">
              <a:solidFill>
                <a:srgbClr val="C00000"/>
              </a:solidFill>
            </a:endParaRPr>
          </a:p>
          <a:p>
            <a:r>
              <a:rPr kumimoji="1" lang="ja-JP" altLang="en-US" b="1" dirty="0">
                <a:solidFill>
                  <a:srgbClr val="C00000"/>
                </a:solidFill>
              </a:rPr>
              <a:t>・貸出先等</a:t>
            </a:r>
            <a:endParaRPr kumimoji="1" lang="en-US" altLang="ja-JP" b="1" dirty="0">
              <a:solidFill>
                <a:srgbClr val="C00000"/>
              </a:solidFill>
            </a:endParaRPr>
          </a:p>
          <a:p>
            <a:r>
              <a:rPr kumimoji="1" lang="ja-JP" altLang="en-US" b="1" dirty="0">
                <a:solidFill>
                  <a:srgbClr val="C00000"/>
                </a:solidFill>
              </a:rPr>
              <a:t>（住所、氏名、連絡先）</a:t>
            </a:r>
            <a:r>
              <a:rPr kumimoji="1" lang="en-US" altLang="ja-JP" b="1" dirty="0" err="1">
                <a:solidFill>
                  <a:srgbClr val="C00000"/>
                </a:solidFill>
              </a:rPr>
              <a:t>etc</a:t>
            </a:r>
            <a:endParaRPr kumimoji="1" lang="ja-JP" altLang="en-US" b="1" dirty="0">
              <a:solidFill>
                <a:srgbClr val="C00000"/>
              </a:solidFill>
            </a:endParaRPr>
          </a:p>
        </p:txBody>
      </p:sp>
    </p:spTree>
    <p:extLst>
      <p:ext uri="{BB962C8B-B14F-4D97-AF65-F5344CB8AC3E}">
        <p14:creationId xmlns:p14="http://schemas.microsoft.com/office/powerpoint/2010/main" val="387213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2000"/>
                                        <p:tgtEl>
                                          <p:spTgt spid="8">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2000"/>
                                        <p:tgtEl>
                                          <p:spTgt spid="8">
                                            <p:txEl>
                                              <p:pRg st="3" end="3"/>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33</a:t>
            </a:fld>
            <a:endParaRPr kumimoji="1" lang="ja-JP" altLang="en-US"/>
          </a:p>
        </p:txBody>
      </p:sp>
      <p:sp>
        <p:nvSpPr>
          <p:cNvPr id="9" name="タイトル 1">
            <a:extLst>
              <a:ext uri="{FF2B5EF4-FFF2-40B4-BE49-F238E27FC236}">
                <a16:creationId xmlns:a16="http://schemas.microsoft.com/office/drawing/2014/main" id="{AF27DF1D-813E-4624-8E64-A406CAFA03F3}"/>
              </a:ext>
            </a:extLst>
          </p:cNvPr>
          <p:cNvSpPr txBox="1">
            <a:spLocks/>
          </p:cNvSpPr>
          <p:nvPr/>
        </p:nvSpPr>
        <p:spPr>
          <a:xfrm>
            <a:off x="4882068" y="6042901"/>
            <a:ext cx="6999865" cy="3651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1600" b="1" dirty="0">
                <a:solidFill>
                  <a:srgbClr val="002060"/>
                </a:solidFill>
              </a:rPr>
              <a:t>（出典：水道の耐震化計画等策定指針　平成</a:t>
            </a:r>
            <a:r>
              <a:rPr lang="en-US" altLang="ja-JP" sz="1600" b="1" dirty="0">
                <a:solidFill>
                  <a:srgbClr val="002060"/>
                </a:solidFill>
              </a:rPr>
              <a:t>27</a:t>
            </a:r>
            <a:r>
              <a:rPr lang="ja-JP" altLang="en-US" sz="1600" b="1" dirty="0">
                <a:solidFill>
                  <a:srgbClr val="002060"/>
                </a:solidFill>
              </a:rPr>
              <a:t>年</a:t>
            </a:r>
            <a:r>
              <a:rPr lang="en-US" altLang="ja-JP" sz="1600" b="1" dirty="0">
                <a:solidFill>
                  <a:srgbClr val="002060"/>
                </a:solidFill>
              </a:rPr>
              <a:t>6</a:t>
            </a:r>
            <a:r>
              <a:rPr lang="ja-JP" altLang="en-US" sz="1600" b="1" dirty="0">
                <a:solidFill>
                  <a:srgbClr val="002060"/>
                </a:solidFill>
              </a:rPr>
              <a:t>月　厚生労働省</a:t>
            </a:r>
            <a:r>
              <a:rPr lang="en-US" altLang="ja-JP" sz="1600" b="1" dirty="0">
                <a:solidFill>
                  <a:srgbClr val="002060"/>
                </a:solidFill>
              </a:rPr>
              <a:t>HP</a:t>
            </a:r>
            <a:r>
              <a:rPr lang="ja-JP" altLang="en-US" sz="1600" b="1" dirty="0">
                <a:solidFill>
                  <a:srgbClr val="002060"/>
                </a:solidFill>
              </a:rPr>
              <a:t>）</a:t>
            </a:r>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10" name="字幕 2">
            <a:extLst>
              <a:ext uri="{FF2B5EF4-FFF2-40B4-BE49-F238E27FC236}">
                <a16:creationId xmlns:a16="http://schemas.microsoft.com/office/drawing/2014/main" id="{614C7F76-969E-44D3-AFC0-C3BAF57A17E1}"/>
              </a:ext>
            </a:extLst>
          </p:cNvPr>
          <p:cNvSpPr txBox="1">
            <a:spLocks/>
          </p:cNvSpPr>
          <p:nvPr/>
        </p:nvSpPr>
        <p:spPr>
          <a:xfrm>
            <a:off x="10618304" y="44280"/>
            <a:ext cx="1470991" cy="711614"/>
          </a:xfrm>
          <a:prstGeom prst="rect">
            <a:avLst/>
          </a:prstGeom>
          <a:pattFill prst="pct50">
            <a:fgClr>
              <a:srgbClr val="002B82"/>
            </a:fgClr>
            <a:bgClr>
              <a:srgbClr val="004D86"/>
            </a:bgClr>
          </a:pattFill>
          <a:ln>
            <a:solidFill>
              <a:srgbClr val="00206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b="1" dirty="0">
                <a:solidFill>
                  <a:schemeClr val="bg1"/>
                </a:solidFill>
              </a:rPr>
              <a:t>参考</a:t>
            </a:r>
            <a:endParaRPr lang="en-US" altLang="ja-JP" sz="4000" b="1" dirty="0">
              <a:solidFill>
                <a:schemeClr val="bg1"/>
              </a:solidFill>
            </a:endParaRPr>
          </a:p>
        </p:txBody>
      </p:sp>
      <p:pic>
        <p:nvPicPr>
          <p:cNvPr id="12" name="図 11">
            <a:extLst>
              <a:ext uri="{FF2B5EF4-FFF2-40B4-BE49-F238E27FC236}">
                <a16:creationId xmlns:a16="http://schemas.microsoft.com/office/drawing/2014/main" id="{67DB8DBB-13D2-4A7C-96DE-5720097E508E}"/>
              </a:ext>
            </a:extLst>
          </p:cNvPr>
          <p:cNvPicPr>
            <a:picLocks noChangeAspect="1"/>
          </p:cNvPicPr>
          <p:nvPr/>
        </p:nvPicPr>
        <p:blipFill>
          <a:blip r:embed="rId3"/>
          <a:stretch>
            <a:fillRect/>
          </a:stretch>
        </p:blipFill>
        <p:spPr>
          <a:xfrm>
            <a:off x="981075" y="279400"/>
            <a:ext cx="10229850" cy="6076950"/>
          </a:xfrm>
          <a:prstGeom prst="rect">
            <a:avLst/>
          </a:prstGeom>
        </p:spPr>
      </p:pic>
    </p:spTree>
    <p:extLst>
      <p:ext uri="{BB962C8B-B14F-4D97-AF65-F5344CB8AC3E}">
        <p14:creationId xmlns:p14="http://schemas.microsoft.com/office/powerpoint/2010/main" val="1381402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34</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523999" y="136525"/>
            <a:ext cx="9144000" cy="799202"/>
          </a:xfrm>
        </p:spPr>
        <p:txBody>
          <a:bodyPr>
            <a:normAutofit/>
          </a:bodyPr>
          <a:lstStyle/>
          <a:p>
            <a:r>
              <a:rPr kumimoji="1" lang="ja-JP" altLang="en-US" sz="4000" dirty="0">
                <a:solidFill>
                  <a:srgbClr val="002060"/>
                </a:solidFill>
              </a:rPr>
              <a:t>目標達成の時期と応急活動の例</a:t>
            </a:r>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6" name="正方形/長方形 5">
            <a:extLst>
              <a:ext uri="{FF2B5EF4-FFF2-40B4-BE49-F238E27FC236}">
                <a16:creationId xmlns:a16="http://schemas.microsoft.com/office/drawing/2014/main" id="{769EBE09-BCB7-4970-9A64-7F65196661DF}"/>
              </a:ext>
            </a:extLst>
          </p:cNvPr>
          <p:cNvSpPr/>
          <p:nvPr/>
        </p:nvSpPr>
        <p:spPr>
          <a:xfrm>
            <a:off x="5406600" y="5844510"/>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P72</a:t>
            </a:r>
            <a:endParaRPr kumimoji="1" lang="ja-JP" altLang="en-US" dirty="0">
              <a:solidFill>
                <a:srgbClr val="002060"/>
              </a:solidFill>
            </a:endParaRPr>
          </a:p>
        </p:txBody>
      </p:sp>
      <p:graphicFrame>
        <p:nvGraphicFramePr>
          <p:cNvPr id="3" name="表 2">
            <a:extLst>
              <a:ext uri="{FF2B5EF4-FFF2-40B4-BE49-F238E27FC236}">
                <a16:creationId xmlns:a16="http://schemas.microsoft.com/office/drawing/2014/main" id="{90D3EAD2-CD3A-43AF-8DB8-AEB4A893703A}"/>
              </a:ext>
            </a:extLst>
          </p:cNvPr>
          <p:cNvGraphicFramePr>
            <a:graphicFrameLocks noGrp="1"/>
          </p:cNvGraphicFramePr>
          <p:nvPr>
            <p:extLst>
              <p:ext uri="{D42A27DB-BD31-4B8C-83A1-F6EECF244321}">
                <p14:modId xmlns:p14="http://schemas.microsoft.com/office/powerpoint/2010/main" val="1308413456"/>
              </p:ext>
            </p:extLst>
          </p:nvPr>
        </p:nvGraphicFramePr>
        <p:xfrm>
          <a:off x="441434" y="1119351"/>
          <a:ext cx="11309131" cy="4694617"/>
        </p:xfrm>
        <a:graphic>
          <a:graphicData uri="http://schemas.openxmlformats.org/drawingml/2006/table">
            <a:tbl>
              <a:tblPr firstRow="1" bandRow="1">
                <a:tableStyleId>{5940675A-B579-460E-94D1-54222C63F5DA}</a:tableStyleId>
              </a:tblPr>
              <a:tblGrid>
                <a:gridCol w="4536489">
                  <a:extLst>
                    <a:ext uri="{9D8B030D-6E8A-4147-A177-3AD203B41FA5}">
                      <a16:colId xmlns:a16="http://schemas.microsoft.com/office/drawing/2014/main" val="2039079901"/>
                    </a:ext>
                  </a:extLst>
                </a:gridCol>
                <a:gridCol w="6772642">
                  <a:extLst>
                    <a:ext uri="{9D8B030D-6E8A-4147-A177-3AD203B41FA5}">
                      <a16:colId xmlns:a16="http://schemas.microsoft.com/office/drawing/2014/main" val="1380184878"/>
                    </a:ext>
                  </a:extLst>
                </a:gridCol>
              </a:tblGrid>
              <a:tr h="1468245">
                <a:tc>
                  <a:txBody>
                    <a:bodyPr/>
                    <a:lstStyle/>
                    <a:p>
                      <a:pPr algn="ctr"/>
                      <a:r>
                        <a:rPr kumimoji="1" lang="ja-JP" altLang="en-US" sz="3600" dirty="0">
                          <a:solidFill>
                            <a:srgbClr val="002060"/>
                          </a:solidFill>
                        </a:rPr>
                        <a:t>発災後</a:t>
                      </a:r>
                      <a:r>
                        <a:rPr kumimoji="1" lang="en-US" altLang="ja-JP" sz="3600" dirty="0">
                          <a:solidFill>
                            <a:srgbClr val="002060"/>
                          </a:solidFill>
                        </a:rPr>
                        <a:t>24</a:t>
                      </a:r>
                      <a:r>
                        <a:rPr kumimoji="1" lang="ja-JP" altLang="en-US" sz="3600" dirty="0">
                          <a:solidFill>
                            <a:srgbClr val="002060"/>
                          </a:solidFill>
                        </a:rPr>
                        <a:t>時間以内</a:t>
                      </a:r>
                      <a:endParaRPr kumimoji="1" lang="ja-JP" altLang="en-US" sz="3600" b="0" dirty="0">
                        <a:solidFill>
                          <a:srgbClr val="002060"/>
                        </a:solidFill>
                      </a:endParaRPr>
                    </a:p>
                  </a:txBody>
                  <a:tcPr anchor="ctr"/>
                </a:tc>
                <a:tc>
                  <a:txBody>
                    <a:bodyPr/>
                    <a:lstStyle/>
                    <a:p>
                      <a:pPr algn="l"/>
                      <a:r>
                        <a:rPr kumimoji="1" lang="ja-JP" altLang="en-US" sz="3600" dirty="0">
                          <a:solidFill>
                            <a:srgbClr val="002060"/>
                          </a:solidFill>
                        </a:rPr>
                        <a:t>避難所、医療施設等への水の供給に全力を挙げる。</a:t>
                      </a:r>
                    </a:p>
                  </a:txBody>
                  <a:tcPr anchor="ctr"/>
                </a:tc>
                <a:extLst>
                  <a:ext uri="{0D108BD9-81ED-4DB2-BD59-A6C34878D82A}">
                    <a16:rowId xmlns:a16="http://schemas.microsoft.com/office/drawing/2014/main" val="4207190052"/>
                  </a:ext>
                </a:extLst>
              </a:tr>
              <a:tr h="1613186">
                <a:tc>
                  <a:txBody>
                    <a:bodyPr/>
                    <a:lstStyle/>
                    <a:p>
                      <a:pPr algn="ctr"/>
                      <a:r>
                        <a:rPr kumimoji="1" lang="ja-JP" altLang="en-US" sz="3600" dirty="0">
                          <a:solidFill>
                            <a:srgbClr val="002060"/>
                          </a:solidFill>
                        </a:rPr>
                        <a:t>発災後</a:t>
                      </a:r>
                      <a:r>
                        <a:rPr kumimoji="1" lang="en-US" altLang="ja-JP" sz="3600" dirty="0">
                          <a:solidFill>
                            <a:srgbClr val="002060"/>
                          </a:solidFill>
                        </a:rPr>
                        <a:t>72</a:t>
                      </a:r>
                      <a:r>
                        <a:rPr kumimoji="1" lang="ja-JP" altLang="en-US" sz="3600" dirty="0">
                          <a:solidFill>
                            <a:srgbClr val="002060"/>
                          </a:solidFill>
                        </a:rPr>
                        <a:t>時間以内</a:t>
                      </a:r>
                      <a:endParaRPr kumimoji="1" lang="en-US" altLang="ja-JP" sz="3600" dirty="0">
                        <a:solidFill>
                          <a:srgbClr val="002060"/>
                        </a:solidFill>
                      </a:endParaRPr>
                    </a:p>
                  </a:txBody>
                  <a:tcPr anchor="ctr"/>
                </a:tc>
                <a:tc>
                  <a:txBody>
                    <a:bodyPr/>
                    <a:lstStyle/>
                    <a:p>
                      <a:pPr algn="l"/>
                      <a:r>
                        <a:rPr kumimoji="1" lang="ja-JP" altLang="en-US" sz="3600" dirty="0">
                          <a:solidFill>
                            <a:srgbClr val="002060"/>
                          </a:solidFill>
                        </a:rPr>
                        <a:t>水道施設の復旧に着手する。</a:t>
                      </a:r>
                    </a:p>
                  </a:txBody>
                  <a:tcPr anchor="ctr"/>
                </a:tc>
                <a:extLst>
                  <a:ext uri="{0D108BD9-81ED-4DB2-BD59-A6C34878D82A}">
                    <a16:rowId xmlns:a16="http://schemas.microsoft.com/office/drawing/2014/main" val="3202489270"/>
                  </a:ext>
                </a:extLst>
              </a:tr>
              <a:tr h="1613186">
                <a:tc>
                  <a:txBody>
                    <a:bodyPr/>
                    <a:lstStyle/>
                    <a:p>
                      <a:pPr algn="ctr"/>
                      <a:r>
                        <a:rPr kumimoji="1" lang="ja-JP" altLang="en-US" sz="3600" dirty="0">
                          <a:solidFill>
                            <a:srgbClr val="002060"/>
                          </a:solidFill>
                        </a:rPr>
                        <a:t>発災後</a:t>
                      </a:r>
                      <a:r>
                        <a:rPr kumimoji="1" lang="en-US" altLang="ja-JP" sz="3600" dirty="0">
                          <a:solidFill>
                            <a:srgbClr val="002060"/>
                          </a:solidFill>
                        </a:rPr>
                        <a:t>1</a:t>
                      </a:r>
                      <a:r>
                        <a:rPr kumimoji="1" lang="ja-JP" altLang="en-US" sz="3600" dirty="0">
                          <a:solidFill>
                            <a:srgbClr val="002060"/>
                          </a:solidFill>
                        </a:rPr>
                        <a:t>週間以内</a:t>
                      </a:r>
                    </a:p>
                  </a:txBody>
                  <a:tcPr anchor="ctr"/>
                </a:tc>
                <a:tc>
                  <a:txBody>
                    <a:bodyPr/>
                    <a:lstStyle/>
                    <a:p>
                      <a:pPr algn="l"/>
                      <a:r>
                        <a:rPr kumimoji="1" lang="ja-JP" altLang="en-US" sz="3600" dirty="0">
                          <a:solidFill>
                            <a:srgbClr val="002060"/>
                          </a:solidFill>
                        </a:rPr>
                        <a:t>応急復旧した水道施設による生活用水の供給を順次開始する。</a:t>
                      </a:r>
                    </a:p>
                  </a:txBody>
                  <a:tcPr anchor="ctr"/>
                </a:tc>
                <a:extLst>
                  <a:ext uri="{0D108BD9-81ED-4DB2-BD59-A6C34878D82A}">
                    <a16:rowId xmlns:a16="http://schemas.microsoft.com/office/drawing/2014/main" val="1917579093"/>
                  </a:ext>
                </a:extLst>
              </a:tr>
            </a:tbl>
          </a:graphicData>
        </a:graphic>
      </p:graphicFrame>
    </p:spTree>
    <p:extLst>
      <p:ext uri="{BB962C8B-B14F-4D97-AF65-F5344CB8AC3E}">
        <p14:creationId xmlns:p14="http://schemas.microsoft.com/office/powerpoint/2010/main" val="4141458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35</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524000" y="22433"/>
            <a:ext cx="9144000" cy="799202"/>
          </a:xfrm>
        </p:spPr>
        <p:txBody>
          <a:bodyPr>
            <a:normAutofit/>
          </a:bodyPr>
          <a:lstStyle/>
          <a:p>
            <a:r>
              <a:rPr kumimoji="1" lang="ja-JP" altLang="en-US" sz="4000" dirty="0">
                <a:solidFill>
                  <a:srgbClr val="002060"/>
                </a:solidFill>
              </a:rPr>
              <a:t>復旧状況に応じた応急給水計画例</a:t>
            </a:r>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graphicFrame>
        <p:nvGraphicFramePr>
          <p:cNvPr id="2" name="表 1">
            <a:extLst>
              <a:ext uri="{FF2B5EF4-FFF2-40B4-BE49-F238E27FC236}">
                <a16:creationId xmlns:a16="http://schemas.microsoft.com/office/drawing/2014/main" id="{1ABBD384-0A70-412A-8DA7-29367DB21995}"/>
              </a:ext>
            </a:extLst>
          </p:cNvPr>
          <p:cNvGraphicFramePr>
            <a:graphicFrameLocks noGrp="1" noChangeAspect="1"/>
          </p:cNvGraphicFramePr>
          <p:nvPr>
            <p:extLst>
              <p:ext uri="{D42A27DB-BD31-4B8C-83A1-F6EECF244321}">
                <p14:modId xmlns:p14="http://schemas.microsoft.com/office/powerpoint/2010/main" val="2757128041"/>
              </p:ext>
            </p:extLst>
          </p:nvPr>
        </p:nvGraphicFramePr>
        <p:xfrm>
          <a:off x="1313705" y="793116"/>
          <a:ext cx="9564590" cy="5271768"/>
        </p:xfrm>
        <a:graphic>
          <a:graphicData uri="http://schemas.openxmlformats.org/drawingml/2006/table">
            <a:tbl>
              <a:tblPr firstRow="1" firstCol="1" lastRow="1" lastCol="1" bandRow="1" bandCol="1">
                <a:tableStyleId>{5940675A-B579-460E-94D1-54222C63F5DA}</a:tableStyleId>
              </a:tblPr>
              <a:tblGrid>
                <a:gridCol w="3193828">
                  <a:extLst>
                    <a:ext uri="{9D8B030D-6E8A-4147-A177-3AD203B41FA5}">
                      <a16:colId xmlns:a16="http://schemas.microsoft.com/office/drawing/2014/main" val="3533924817"/>
                    </a:ext>
                  </a:extLst>
                </a:gridCol>
                <a:gridCol w="2252771">
                  <a:extLst>
                    <a:ext uri="{9D8B030D-6E8A-4147-A177-3AD203B41FA5}">
                      <a16:colId xmlns:a16="http://schemas.microsoft.com/office/drawing/2014/main" val="184338875"/>
                    </a:ext>
                  </a:extLst>
                </a:gridCol>
                <a:gridCol w="4117991">
                  <a:extLst>
                    <a:ext uri="{9D8B030D-6E8A-4147-A177-3AD203B41FA5}">
                      <a16:colId xmlns:a16="http://schemas.microsoft.com/office/drawing/2014/main" val="293150308"/>
                    </a:ext>
                  </a:extLst>
                </a:gridCol>
              </a:tblGrid>
              <a:tr h="454561">
                <a:tc>
                  <a:txBody>
                    <a:bodyPr/>
                    <a:lstStyle/>
                    <a:p>
                      <a:pPr algn="ctr">
                        <a:spcAft>
                          <a:spcPts val="0"/>
                        </a:spcAft>
                      </a:pPr>
                      <a:r>
                        <a:rPr lang="ja-JP" sz="2000" kern="0" dirty="0">
                          <a:solidFill>
                            <a:srgbClr val="002060"/>
                          </a:solidFill>
                          <a:effectLst/>
                        </a:rPr>
                        <a:t>被害状況</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2000" kern="0">
                          <a:solidFill>
                            <a:srgbClr val="002060"/>
                          </a:solidFill>
                          <a:effectLst/>
                        </a:rPr>
                        <a:t>復旧状況</a:t>
                      </a:r>
                      <a:endParaRPr lang="ja-JP" sz="2000" kern="10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2000" kern="0">
                          <a:solidFill>
                            <a:srgbClr val="002060"/>
                          </a:solidFill>
                          <a:effectLst/>
                        </a:rPr>
                        <a:t>給水目的及び方法</a:t>
                      </a:r>
                      <a:endParaRPr lang="ja-JP" sz="2000" kern="10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062278"/>
                  </a:ext>
                </a:extLst>
              </a:tr>
              <a:tr h="1248098">
                <a:tc>
                  <a:txBody>
                    <a:bodyPr/>
                    <a:lstStyle/>
                    <a:p>
                      <a:pPr algn="ctr">
                        <a:spcAft>
                          <a:spcPts val="0"/>
                        </a:spcAft>
                      </a:pPr>
                      <a:r>
                        <a:rPr lang="zh-CN" sz="2000" kern="0" dirty="0">
                          <a:solidFill>
                            <a:srgbClr val="002060"/>
                          </a:solidFill>
                          <a:effectLst/>
                        </a:rPr>
                        <a:t>第１段階　初動</a:t>
                      </a:r>
                      <a:endParaRPr lang="ja-JP" sz="2000" kern="100" dirty="0">
                        <a:solidFill>
                          <a:srgbClr val="002060"/>
                        </a:solidFill>
                        <a:effectLst/>
                      </a:endParaRPr>
                    </a:p>
                    <a:p>
                      <a:pPr indent="152400" algn="ctr">
                        <a:spcAft>
                          <a:spcPts val="0"/>
                        </a:spcAft>
                      </a:pPr>
                      <a:r>
                        <a:rPr lang="en-US" sz="2400" b="0" kern="0" dirty="0">
                          <a:solidFill>
                            <a:srgbClr val="C00000"/>
                          </a:solidFill>
                          <a:effectLst/>
                        </a:rPr>
                        <a:t>( </a:t>
                      </a:r>
                      <a:r>
                        <a:rPr lang="zh-CN" sz="2400" b="0" kern="0" dirty="0">
                          <a:solidFill>
                            <a:srgbClr val="C00000"/>
                          </a:solidFill>
                          <a:effectLst/>
                        </a:rPr>
                        <a:t>発</a:t>
                      </a:r>
                      <a:r>
                        <a:rPr lang="en-US" altLang="zh-CN" sz="2400" b="0" kern="0" dirty="0">
                          <a:solidFill>
                            <a:srgbClr val="C00000"/>
                          </a:solidFill>
                          <a:effectLst/>
                        </a:rPr>
                        <a:t>  </a:t>
                      </a:r>
                      <a:r>
                        <a:rPr lang="zh-CN" sz="2400" b="0" kern="0" dirty="0">
                          <a:solidFill>
                            <a:srgbClr val="C00000"/>
                          </a:solidFill>
                          <a:effectLst/>
                        </a:rPr>
                        <a:t>災</a:t>
                      </a:r>
                      <a:r>
                        <a:rPr lang="en-US" altLang="zh-CN" sz="2400" b="0" kern="0" dirty="0">
                          <a:solidFill>
                            <a:srgbClr val="C00000"/>
                          </a:solidFill>
                          <a:effectLst/>
                        </a:rPr>
                        <a:t>  </a:t>
                      </a:r>
                      <a:r>
                        <a:rPr lang="zh-CN" sz="2400" b="0" kern="0" dirty="0">
                          <a:solidFill>
                            <a:srgbClr val="C00000"/>
                          </a:solidFill>
                          <a:effectLst/>
                        </a:rPr>
                        <a:t>当</a:t>
                      </a:r>
                      <a:r>
                        <a:rPr lang="en-US" altLang="zh-CN" sz="2400" b="0" kern="0" dirty="0">
                          <a:solidFill>
                            <a:srgbClr val="C00000"/>
                          </a:solidFill>
                          <a:effectLst/>
                        </a:rPr>
                        <a:t>  </a:t>
                      </a:r>
                      <a:r>
                        <a:rPr lang="zh-CN" sz="2400" b="0" kern="0" dirty="0">
                          <a:solidFill>
                            <a:srgbClr val="C00000"/>
                          </a:solidFill>
                          <a:effectLst/>
                        </a:rPr>
                        <a:t>日</a:t>
                      </a:r>
                      <a:r>
                        <a:rPr lang="en-US" altLang="zh-CN" sz="2400" b="0" kern="0" dirty="0">
                          <a:solidFill>
                            <a:srgbClr val="C00000"/>
                          </a:solidFill>
                          <a:effectLst/>
                        </a:rPr>
                        <a:t> </a:t>
                      </a:r>
                      <a:r>
                        <a:rPr lang="en-US" sz="2400" b="0" kern="0" dirty="0">
                          <a:solidFill>
                            <a:srgbClr val="C00000"/>
                          </a:solidFill>
                          <a:effectLst/>
                        </a:rPr>
                        <a:t>)</a:t>
                      </a:r>
                      <a:endParaRPr lang="ja-JP" sz="2400" b="0" kern="100" dirty="0">
                        <a:solidFill>
                          <a:srgbClr val="C0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2000" kern="0" dirty="0">
                          <a:solidFill>
                            <a:srgbClr val="002060"/>
                          </a:solidFill>
                          <a:effectLst/>
                        </a:rPr>
                        <a:t>全面断水</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spcAft>
                          <a:spcPts val="0"/>
                        </a:spcAft>
                      </a:pPr>
                      <a:r>
                        <a:rPr lang="ja-JP" sz="2000" kern="0" spc="-30" dirty="0">
                          <a:solidFill>
                            <a:srgbClr val="002060"/>
                          </a:solidFill>
                          <a:effectLst/>
                        </a:rPr>
                        <a:t>人命に関わるものを第一優先とする。そのほか最低限の飲料水確保を目的とした応急給水</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65761341"/>
                  </a:ext>
                </a:extLst>
              </a:tr>
              <a:tr h="763995">
                <a:tc>
                  <a:txBody>
                    <a:bodyPr/>
                    <a:lstStyle/>
                    <a:p>
                      <a:pPr algn="ctr">
                        <a:spcAft>
                          <a:spcPts val="0"/>
                        </a:spcAft>
                      </a:pPr>
                      <a:r>
                        <a:rPr lang="ja-JP" sz="2000" kern="0" dirty="0">
                          <a:solidFill>
                            <a:srgbClr val="002060"/>
                          </a:solidFill>
                          <a:effectLst/>
                        </a:rPr>
                        <a:t>第１段階　初期</a:t>
                      </a:r>
                      <a:endParaRPr lang="ja-JP" sz="2000" kern="100" dirty="0">
                        <a:solidFill>
                          <a:srgbClr val="002060"/>
                        </a:solidFill>
                        <a:effectLst/>
                      </a:endParaRPr>
                    </a:p>
                    <a:p>
                      <a:pPr algn="ctr">
                        <a:spcAft>
                          <a:spcPts val="0"/>
                        </a:spcAft>
                      </a:pPr>
                      <a:r>
                        <a:rPr lang="ja-JP" sz="2400" b="0" kern="0" dirty="0">
                          <a:solidFill>
                            <a:srgbClr val="C00000"/>
                          </a:solidFill>
                          <a:effectLst/>
                        </a:rPr>
                        <a:t>（発災後３日程度）</a:t>
                      </a:r>
                      <a:endParaRPr lang="ja-JP" sz="2400" b="0" kern="100" dirty="0">
                        <a:solidFill>
                          <a:srgbClr val="C0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2000" kern="0" dirty="0">
                          <a:solidFill>
                            <a:srgbClr val="002060"/>
                          </a:solidFill>
                          <a:effectLst/>
                        </a:rPr>
                        <a:t>全面断水</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spcAft>
                          <a:spcPts val="0"/>
                        </a:spcAft>
                      </a:pPr>
                      <a:r>
                        <a:rPr lang="ja-JP" altLang="en-US" sz="2000" kern="0" dirty="0">
                          <a:solidFill>
                            <a:srgbClr val="002060"/>
                          </a:solidFill>
                          <a:effectLst/>
                        </a:rPr>
                        <a:t>・</a:t>
                      </a:r>
                      <a:r>
                        <a:rPr lang="ja-JP" sz="2000" kern="0" dirty="0">
                          <a:solidFill>
                            <a:srgbClr val="002060"/>
                          </a:solidFill>
                          <a:effectLst/>
                        </a:rPr>
                        <a:t>応急給水の体制確立</a:t>
                      </a:r>
                      <a:endParaRPr lang="ja-JP" sz="2000" kern="100" dirty="0">
                        <a:solidFill>
                          <a:srgbClr val="002060"/>
                        </a:solidFill>
                        <a:effectLst/>
                      </a:endParaRPr>
                    </a:p>
                    <a:p>
                      <a:pPr algn="just">
                        <a:spcAft>
                          <a:spcPts val="0"/>
                        </a:spcAft>
                      </a:pPr>
                      <a:r>
                        <a:rPr lang="ja-JP" altLang="en-US" sz="2000" kern="0" dirty="0">
                          <a:solidFill>
                            <a:srgbClr val="002060"/>
                          </a:solidFill>
                          <a:effectLst/>
                        </a:rPr>
                        <a:t>・</a:t>
                      </a:r>
                      <a:r>
                        <a:rPr lang="ja-JP" sz="2000" kern="0" dirty="0">
                          <a:solidFill>
                            <a:srgbClr val="002060"/>
                          </a:solidFill>
                          <a:effectLst/>
                        </a:rPr>
                        <a:t>初期応援での応急給水</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56382445"/>
                  </a:ext>
                </a:extLst>
              </a:tr>
              <a:tr h="1277124">
                <a:tc>
                  <a:txBody>
                    <a:bodyPr/>
                    <a:lstStyle/>
                    <a:p>
                      <a:pPr indent="4445" algn="ctr">
                        <a:spcAft>
                          <a:spcPts val="0"/>
                        </a:spcAft>
                      </a:pPr>
                      <a:r>
                        <a:rPr lang="ja-JP" sz="2000" kern="0" dirty="0">
                          <a:solidFill>
                            <a:srgbClr val="002060"/>
                          </a:solidFill>
                          <a:effectLst/>
                        </a:rPr>
                        <a:t>第２段階</a:t>
                      </a:r>
                      <a:endParaRPr lang="ja-JP" sz="2000" kern="100" dirty="0">
                        <a:solidFill>
                          <a:srgbClr val="002060"/>
                        </a:solidFill>
                        <a:effectLst/>
                      </a:endParaRPr>
                    </a:p>
                    <a:p>
                      <a:pPr indent="4445" algn="ctr">
                        <a:spcAft>
                          <a:spcPts val="0"/>
                        </a:spcAft>
                      </a:pPr>
                      <a:r>
                        <a:rPr lang="ja-JP" sz="2400" b="0" kern="0" dirty="0">
                          <a:solidFill>
                            <a:srgbClr val="C00000"/>
                          </a:solidFill>
                          <a:effectLst/>
                        </a:rPr>
                        <a:t>（発災後７日程度）</a:t>
                      </a:r>
                      <a:endParaRPr lang="ja-JP" sz="2400" b="0" kern="100" dirty="0">
                        <a:solidFill>
                          <a:srgbClr val="C0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zh-CN" sz="2000" kern="0" dirty="0">
                          <a:solidFill>
                            <a:srgbClr val="002060"/>
                          </a:solidFill>
                          <a:effectLst/>
                        </a:rPr>
                        <a:t>幹線復旧</a:t>
                      </a:r>
                      <a:endParaRPr lang="ja-JP" sz="2000" kern="100" dirty="0">
                        <a:solidFill>
                          <a:srgbClr val="002060"/>
                        </a:solidFill>
                        <a:effectLst/>
                      </a:endParaRPr>
                    </a:p>
                    <a:p>
                      <a:pPr algn="ctr">
                        <a:spcAft>
                          <a:spcPts val="0"/>
                        </a:spcAft>
                      </a:pPr>
                      <a:r>
                        <a:rPr lang="zh-CN" sz="2000" kern="0" dirty="0">
                          <a:solidFill>
                            <a:srgbClr val="002060"/>
                          </a:solidFill>
                          <a:effectLst/>
                        </a:rPr>
                        <a:t>支管部分復旧</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spcAft>
                          <a:spcPts val="0"/>
                        </a:spcAft>
                      </a:pPr>
                      <a:r>
                        <a:rPr lang="ja-JP" altLang="en-US" sz="2000" kern="0" dirty="0">
                          <a:solidFill>
                            <a:srgbClr val="002060"/>
                          </a:solidFill>
                          <a:effectLst/>
                        </a:rPr>
                        <a:t>・</a:t>
                      </a:r>
                      <a:r>
                        <a:rPr lang="ja-JP" sz="2000" kern="0" dirty="0">
                          <a:solidFill>
                            <a:srgbClr val="002060"/>
                          </a:solidFill>
                          <a:effectLst/>
                        </a:rPr>
                        <a:t>応援体制の確立</a:t>
                      </a:r>
                      <a:endParaRPr lang="ja-JP" sz="2000" kern="100" dirty="0">
                        <a:solidFill>
                          <a:srgbClr val="002060"/>
                        </a:solidFill>
                        <a:effectLst/>
                      </a:endParaRPr>
                    </a:p>
                    <a:p>
                      <a:pPr algn="just">
                        <a:spcAft>
                          <a:spcPts val="0"/>
                        </a:spcAft>
                      </a:pPr>
                      <a:r>
                        <a:rPr lang="ja-JP" altLang="en-US" sz="2000" kern="0" dirty="0">
                          <a:solidFill>
                            <a:srgbClr val="002060"/>
                          </a:solidFill>
                          <a:effectLst/>
                        </a:rPr>
                        <a:t>・</a:t>
                      </a:r>
                      <a:r>
                        <a:rPr lang="ja-JP" sz="2000" kern="0" dirty="0">
                          <a:solidFill>
                            <a:srgbClr val="002060"/>
                          </a:solidFill>
                          <a:effectLst/>
                        </a:rPr>
                        <a:t>応急給水拠点や給水量の見直し</a:t>
                      </a:r>
                      <a:endParaRPr lang="ja-JP" sz="2000" kern="100" dirty="0">
                        <a:solidFill>
                          <a:srgbClr val="002060"/>
                        </a:solidFill>
                        <a:effectLst/>
                      </a:endParaRPr>
                    </a:p>
                    <a:p>
                      <a:pPr algn="just">
                        <a:spcAft>
                          <a:spcPts val="0"/>
                        </a:spcAft>
                      </a:pPr>
                      <a:r>
                        <a:rPr lang="ja-JP" altLang="en-US" sz="2000" kern="0" dirty="0">
                          <a:solidFill>
                            <a:srgbClr val="002060"/>
                          </a:solidFill>
                          <a:effectLst/>
                        </a:rPr>
                        <a:t>・</a:t>
                      </a:r>
                      <a:r>
                        <a:rPr lang="ja-JP" sz="2000" kern="0" dirty="0">
                          <a:solidFill>
                            <a:srgbClr val="002060"/>
                          </a:solidFill>
                          <a:effectLst/>
                        </a:rPr>
                        <a:t>仮設給水栓等</a:t>
                      </a:r>
                      <a:r>
                        <a:rPr lang="en-US" sz="2000" kern="0" dirty="0">
                          <a:solidFill>
                            <a:srgbClr val="002060"/>
                          </a:solidFill>
                          <a:effectLst/>
                        </a:rPr>
                        <a:t>(</a:t>
                      </a:r>
                      <a:r>
                        <a:rPr lang="ja-JP" sz="2000" kern="0" dirty="0">
                          <a:solidFill>
                            <a:srgbClr val="002060"/>
                          </a:solidFill>
                          <a:effectLst/>
                        </a:rPr>
                        <a:t>無人</a:t>
                      </a:r>
                      <a:r>
                        <a:rPr lang="en-US" sz="2000" kern="0" dirty="0">
                          <a:solidFill>
                            <a:srgbClr val="002060"/>
                          </a:solidFill>
                          <a:effectLst/>
                        </a:rPr>
                        <a:t>)</a:t>
                      </a:r>
                      <a:r>
                        <a:rPr lang="ja-JP" sz="2000" kern="0" dirty="0" err="1">
                          <a:solidFill>
                            <a:srgbClr val="002060"/>
                          </a:solidFill>
                          <a:effectLst/>
                        </a:rPr>
                        <a:t>の拡</a:t>
                      </a:r>
                      <a:r>
                        <a:rPr lang="ja-JP" sz="2000" kern="0" dirty="0">
                          <a:solidFill>
                            <a:srgbClr val="002060"/>
                          </a:solidFill>
                          <a:effectLst/>
                        </a:rPr>
                        <a:t>大</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016647"/>
                  </a:ext>
                </a:extLst>
              </a:tr>
              <a:tr h="763995">
                <a:tc>
                  <a:txBody>
                    <a:bodyPr/>
                    <a:lstStyle/>
                    <a:p>
                      <a:pPr indent="4445" algn="ctr">
                        <a:spcAft>
                          <a:spcPts val="0"/>
                        </a:spcAft>
                      </a:pPr>
                      <a:r>
                        <a:rPr lang="ja-JP" sz="2000" kern="0" dirty="0">
                          <a:solidFill>
                            <a:srgbClr val="002060"/>
                          </a:solidFill>
                          <a:effectLst/>
                        </a:rPr>
                        <a:t>第３段階</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2000" kern="0" dirty="0">
                          <a:solidFill>
                            <a:srgbClr val="002060"/>
                          </a:solidFill>
                          <a:effectLst/>
                        </a:rPr>
                        <a:t>支管地域的復旧</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spcAft>
                          <a:spcPts val="0"/>
                        </a:spcAft>
                      </a:pPr>
                      <a:r>
                        <a:rPr lang="ja-JP" altLang="en-US" sz="2000" kern="0" dirty="0">
                          <a:solidFill>
                            <a:srgbClr val="002060"/>
                          </a:solidFill>
                          <a:effectLst/>
                        </a:rPr>
                        <a:t>・</a:t>
                      </a:r>
                      <a:r>
                        <a:rPr lang="ja-JP" sz="2000" kern="0" dirty="0">
                          <a:solidFill>
                            <a:srgbClr val="002060"/>
                          </a:solidFill>
                          <a:effectLst/>
                        </a:rPr>
                        <a:t>応急給水拠点の見直し</a:t>
                      </a:r>
                      <a:endParaRPr lang="ja-JP" sz="2000" kern="100" dirty="0">
                        <a:solidFill>
                          <a:srgbClr val="002060"/>
                        </a:solidFill>
                        <a:effectLst/>
                      </a:endParaRPr>
                    </a:p>
                    <a:p>
                      <a:pPr algn="just">
                        <a:spcAft>
                          <a:spcPts val="0"/>
                        </a:spcAft>
                      </a:pPr>
                      <a:r>
                        <a:rPr lang="ja-JP" altLang="en-US" sz="2000" kern="0" dirty="0">
                          <a:solidFill>
                            <a:srgbClr val="002060"/>
                          </a:solidFill>
                          <a:effectLst/>
                        </a:rPr>
                        <a:t>・</a:t>
                      </a:r>
                      <a:r>
                        <a:rPr lang="ja-JP" sz="2000" kern="0" dirty="0">
                          <a:solidFill>
                            <a:srgbClr val="002060"/>
                          </a:solidFill>
                          <a:effectLst/>
                        </a:rPr>
                        <a:t>応急給水活動の縮小</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40326283"/>
                  </a:ext>
                </a:extLst>
              </a:tr>
              <a:tr h="763995">
                <a:tc>
                  <a:txBody>
                    <a:bodyPr/>
                    <a:lstStyle/>
                    <a:p>
                      <a:pPr algn="ctr">
                        <a:spcAft>
                          <a:spcPts val="0"/>
                        </a:spcAft>
                      </a:pPr>
                      <a:r>
                        <a:rPr lang="ja-JP" sz="2000" kern="0">
                          <a:solidFill>
                            <a:srgbClr val="002060"/>
                          </a:solidFill>
                          <a:effectLst/>
                        </a:rPr>
                        <a:t>第４段階</a:t>
                      </a:r>
                      <a:endParaRPr lang="ja-JP" sz="2000" kern="10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ctr">
                        <a:spcAft>
                          <a:spcPts val="0"/>
                        </a:spcAft>
                      </a:pPr>
                      <a:r>
                        <a:rPr lang="ja-JP" sz="2000" kern="0">
                          <a:solidFill>
                            <a:srgbClr val="002060"/>
                          </a:solidFill>
                          <a:effectLst/>
                        </a:rPr>
                        <a:t>支管復旧</a:t>
                      </a:r>
                      <a:endParaRPr lang="ja-JP" sz="2000" kern="10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tc>
                  <a:txBody>
                    <a:bodyPr/>
                    <a:lstStyle/>
                    <a:p>
                      <a:pPr algn="just">
                        <a:spcAft>
                          <a:spcPts val="0"/>
                        </a:spcAft>
                      </a:pPr>
                      <a:r>
                        <a:rPr lang="ja-JP" sz="2000" kern="0" dirty="0">
                          <a:solidFill>
                            <a:srgbClr val="002060"/>
                          </a:solidFill>
                          <a:effectLst/>
                        </a:rPr>
                        <a:t>仮設配管等の設置により、応急給水活動の縮小・収束</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228458207"/>
                  </a:ext>
                </a:extLst>
              </a:tr>
            </a:tbl>
          </a:graphicData>
        </a:graphic>
      </p:graphicFrame>
      <p:sp>
        <p:nvSpPr>
          <p:cNvPr id="6" name="正方形/長方形 5">
            <a:extLst>
              <a:ext uri="{FF2B5EF4-FFF2-40B4-BE49-F238E27FC236}">
                <a16:creationId xmlns:a16="http://schemas.microsoft.com/office/drawing/2014/main" id="{299377D9-B99C-4DE6-B05E-281B66E6A4EB}"/>
              </a:ext>
            </a:extLst>
          </p:cNvPr>
          <p:cNvSpPr/>
          <p:nvPr/>
        </p:nvSpPr>
        <p:spPr>
          <a:xfrm>
            <a:off x="4712917" y="6107339"/>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P73</a:t>
            </a:r>
            <a:endParaRPr kumimoji="1" lang="ja-JP" altLang="en-US" dirty="0">
              <a:solidFill>
                <a:srgbClr val="002060"/>
              </a:solidFill>
            </a:endParaRPr>
          </a:p>
        </p:txBody>
      </p:sp>
    </p:spTree>
    <p:extLst>
      <p:ext uri="{BB962C8B-B14F-4D97-AF65-F5344CB8AC3E}">
        <p14:creationId xmlns:p14="http://schemas.microsoft.com/office/powerpoint/2010/main" val="1551486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36</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321675" y="0"/>
            <a:ext cx="9548648" cy="799202"/>
          </a:xfrm>
        </p:spPr>
        <p:txBody>
          <a:bodyPr>
            <a:normAutofit fontScale="90000"/>
          </a:bodyPr>
          <a:lstStyle/>
          <a:p>
            <a:r>
              <a:rPr kumimoji="1" lang="ja-JP" altLang="en-US" sz="4000" dirty="0">
                <a:solidFill>
                  <a:srgbClr val="002060"/>
                </a:solidFill>
              </a:rPr>
              <a:t>応急給水の応援要請に関する情報（整理例）</a:t>
            </a:r>
          </a:p>
        </p:txBody>
      </p:sp>
      <p:sp>
        <p:nvSpPr>
          <p:cNvPr id="3" name="正方形/長方形 2">
            <a:extLst>
              <a:ext uri="{FF2B5EF4-FFF2-40B4-BE49-F238E27FC236}">
                <a16:creationId xmlns:a16="http://schemas.microsoft.com/office/drawing/2014/main" id="{A0848723-3617-47CD-8081-BD42EB134EBE}"/>
              </a:ext>
            </a:extLst>
          </p:cNvPr>
          <p:cNvSpPr/>
          <p:nvPr/>
        </p:nvSpPr>
        <p:spPr>
          <a:xfrm>
            <a:off x="206184" y="864708"/>
            <a:ext cx="5699234" cy="5491642"/>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rgbClr val="002060"/>
                </a:solidFill>
              </a:rPr>
              <a:t>①事業体概要</a:t>
            </a:r>
            <a:endParaRPr kumimoji="1" lang="en-US" altLang="ja-JP" sz="3200" dirty="0">
              <a:solidFill>
                <a:srgbClr val="002060"/>
              </a:solidFill>
            </a:endParaRPr>
          </a:p>
          <a:p>
            <a:pPr lvl="1"/>
            <a:r>
              <a:rPr lang="ja-JP" altLang="en-US" sz="2800" dirty="0">
                <a:solidFill>
                  <a:srgbClr val="002060"/>
                </a:solidFill>
              </a:rPr>
              <a:t>・給水人口及び給水戸数</a:t>
            </a:r>
            <a:endParaRPr lang="en-US" altLang="ja-JP" sz="2800" dirty="0">
              <a:solidFill>
                <a:srgbClr val="002060"/>
              </a:solidFill>
            </a:endParaRPr>
          </a:p>
          <a:p>
            <a:pPr lvl="1"/>
            <a:r>
              <a:rPr kumimoji="1" lang="ja-JP" altLang="en-US" sz="2800" dirty="0">
                <a:solidFill>
                  <a:srgbClr val="002060"/>
                </a:solidFill>
              </a:rPr>
              <a:t>・日最大給水量他</a:t>
            </a:r>
            <a:endParaRPr kumimoji="1" lang="en-US" altLang="ja-JP" sz="2800" dirty="0">
              <a:solidFill>
                <a:srgbClr val="002060"/>
              </a:solidFill>
            </a:endParaRPr>
          </a:p>
          <a:p>
            <a:r>
              <a:rPr lang="ja-JP" altLang="en-US" sz="3200" dirty="0">
                <a:solidFill>
                  <a:srgbClr val="002060"/>
                </a:solidFill>
              </a:rPr>
              <a:t>②災害概要</a:t>
            </a:r>
            <a:endParaRPr lang="en-US" altLang="ja-JP" sz="3200" dirty="0">
              <a:solidFill>
                <a:srgbClr val="002060"/>
              </a:solidFill>
            </a:endParaRPr>
          </a:p>
          <a:p>
            <a:pPr lvl="1"/>
            <a:r>
              <a:rPr lang="ja-JP" altLang="en-US" sz="2800" dirty="0">
                <a:solidFill>
                  <a:srgbClr val="002060"/>
                </a:solidFill>
              </a:rPr>
              <a:t>・断水人口</a:t>
            </a:r>
            <a:endParaRPr lang="en-US" altLang="ja-JP" sz="2800" dirty="0">
              <a:solidFill>
                <a:srgbClr val="002060"/>
              </a:solidFill>
            </a:endParaRPr>
          </a:p>
          <a:p>
            <a:pPr lvl="1"/>
            <a:r>
              <a:rPr lang="ja-JP" altLang="en-US" sz="2800" dirty="0">
                <a:solidFill>
                  <a:srgbClr val="002060"/>
                </a:solidFill>
              </a:rPr>
              <a:t>・断水戸数及び断水率他</a:t>
            </a:r>
            <a:endParaRPr lang="en-US" altLang="ja-JP" sz="2800" dirty="0">
              <a:solidFill>
                <a:srgbClr val="002060"/>
              </a:solidFill>
            </a:endParaRPr>
          </a:p>
          <a:p>
            <a:r>
              <a:rPr kumimoji="1" lang="ja-JP" altLang="en-US" sz="3200" dirty="0">
                <a:solidFill>
                  <a:srgbClr val="002060"/>
                </a:solidFill>
              </a:rPr>
              <a:t>③事業体基本情報</a:t>
            </a:r>
            <a:endParaRPr kumimoji="1" lang="en-US" altLang="ja-JP" sz="3200" dirty="0">
              <a:solidFill>
                <a:srgbClr val="002060"/>
              </a:solidFill>
            </a:endParaRPr>
          </a:p>
          <a:p>
            <a:pPr lvl="1"/>
            <a:r>
              <a:rPr lang="ja-JP" altLang="en-US" sz="2800" dirty="0">
                <a:solidFill>
                  <a:srgbClr val="002060"/>
                </a:solidFill>
              </a:rPr>
              <a:t>・応急給水拠点（個所）</a:t>
            </a:r>
            <a:endParaRPr lang="en-US" altLang="ja-JP" sz="2800" dirty="0">
              <a:solidFill>
                <a:srgbClr val="002060"/>
              </a:solidFill>
            </a:endParaRPr>
          </a:p>
          <a:p>
            <a:pPr lvl="1"/>
            <a:r>
              <a:rPr kumimoji="1" lang="ja-JP" altLang="en-US" sz="2800" dirty="0">
                <a:solidFill>
                  <a:srgbClr val="002060"/>
                </a:solidFill>
              </a:rPr>
              <a:t>・給水基地</a:t>
            </a:r>
            <a:r>
              <a:rPr lang="ja-JP" altLang="en-US" sz="2800" dirty="0">
                <a:solidFill>
                  <a:srgbClr val="002060"/>
                </a:solidFill>
              </a:rPr>
              <a:t>（個所）</a:t>
            </a:r>
            <a:endParaRPr kumimoji="1" lang="en-US" altLang="ja-JP" sz="2800" dirty="0">
              <a:solidFill>
                <a:srgbClr val="002060"/>
              </a:solidFill>
            </a:endParaRPr>
          </a:p>
          <a:p>
            <a:pPr lvl="1"/>
            <a:r>
              <a:rPr lang="ja-JP" altLang="en-US" sz="2800" dirty="0">
                <a:solidFill>
                  <a:srgbClr val="002060"/>
                </a:solidFill>
              </a:rPr>
              <a:t>・緊急病院等重要施設（個所）</a:t>
            </a:r>
            <a:endParaRPr lang="en-US" altLang="ja-JP" sz="2800" dirty="0">
              <a:solidFill>
                <a:srgbClr val="002060"/>
              </a:solidFill>
            </a:endParaRPr>
          </a:p>
          <a:p>
            <a:pPr lvl="1"/>
            <a:r>
              <a:rPr kumimoji="1" lang="ja-JP" altLang="en-US" sz="2800" dirty="0">
                <a:solidFill>
                  <a:srgbClr val="002060"/>
                </a:solidFill>
              </a:rPr>
              <a:t>・保有給水車両及び給水容器等</a:t>
            </a:r>
            <a:endParaRPr kumimoji="1" lang="en-US" altLang="ja-JP" sz="2800" dirty="0">
              <a:solidFill>
                <a:srgbClr val="002060"/>
              </a:solidFill>
            </a:endParaRPr>
          </a:p>
          <a:p>
            <a:r>
              <a:rPr lang="ja-JP" altLang="en-US" sz="3200" dirty="0">
                <a:solidFill>
                  <a:srgbClr val="002060"/>
                </a:solidFill>
              </a:rPr>
              <a:t>④具体的な応援要請</a:t>
            </a:r>
            <a:endParaRPr kumimoji="1" lang="ja-JP" altLang="en-US" sz="3200" dirty="0">
              <a:solidFill>
                <a:srgbClr val="002060"/>
              </a:solidFill>
            </a:endParaRPr>
          </a:p>
        </p:txBody>
      </p:sp>
      <p:sp>
        <p:nvSpPr>
          <p:cNvPr id="7" name="正方形/長方形 6">
            <a:extLst>
              <a:ext uri="{FF2B5EF4-FFF2-40B4-BE49-F238E27FC236}">
                <a16:creationId xmlns:a16="http://schemas.microsoft.com/office/drawing/2014/main" id="{57B0DCD2-F8F5-4022-8243-CA6A72BEF0C6}"/>
              </a:ext>
            </a:extLst>
          </p:cNvPr>
          <p:cNvSpPr/>
          <p:nvPr/>
        </p:nvSpPr>
        <p:spPr>
          <a:xfrm>
            <a:off x="6379533" y="1915910"/>
            <a:ext cx="5577708" cy="4440439"/>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002060"/>
                </a:solidFill>
              </a:rPr>
              <a:t>資料・様式・参考 編 </a:t>
            </a:r>
            <a:endParaRPr kumimoji="1" lang="en-US" altLang="ja-JP" sz="4000" b="1" dirty="0">
              <a:solidFill>
                <a:srgbClr val="002060"/>
              </a:solidFill>
            </a:endParaRPr>
          </a:p>
          <a:p>
            <a:pPr algn="ctr"/>
            <a:r>
              <a:rPr lang="en-US" altLang="ja-JP" sz="4000" b="1" dirty="0">
                <a:solidFill>
                  <a:srgbClr val="002060"/>
                </a:solidFill>
              </a:rPr>
              <a:t>P</a:t>
            </a:r>
            <a:r>
              <a:rPr lang="ja-JP" altLang="en-US" sz="4000" b="1" dirty="0">
                <a:solidFill>
                  <a:srgbClr val="002060"/>
                </a:solidFill>
              </a:rPr>
              <a:t>４　資料</a:t>
            </a:r>
            <a:r>
              <a:rPr lang="en-US" altLang="ja-JP" sz="4000" b="1" dirty="0">
                <a:solidFill>
                  <a:srgbClr val="002060"/>
                </a:solidFill>
              </a:rPr>
              <a:t>3</a:t>
            </a:r>
          </a:p>
          <a:p>
            <a:pPr algn="ctr"/>
            <a:r>
              <a:rPr lang="ja-JP" altLang="en-US" sz="4000" b="1" dirty="0">
                <a:solidFill>
                  <a:srgbClr val="002060"/>
                </a:solidFill>
                <a:effectLst>
                  <a:outerShdw blurRad="38100" dist="38100" dir="2700000" algn="tl">
                    <a:srgbClr val="000000">
                      <a:alpha val="43137"/>
                    </a:srgbClr>
                  </a:outerShdw>
                </a:effectLst>
              </a:rPr>
              <a:t>☟</a:t>
            </a:r>
            <a:endParaRPr lang="en-US" altLang="ja-JP" sz="4000" b="1" dirty="0">
              <a:solidFill>
                <a:srgbClr val="002060"/>
              </a:solidFill>
              <a:effectLst>
                <a:outerShdw blurRad="38100" dist="38100" dir="2700000" algn="tl">
                  <a:srgbClr val="000000">
                    <a:alpha val="43137"/>
                  </a:srgbClr>
                </a:outerShdw>
              </a:effectLst>
            </a:endParaRPr>
          </a:p>
          <a:p>
            <a:pPr algn="ctr"/>
            <a:r>
              <a:rPr lang="ja-JP" altLang="en-US" sz="4000" b="1" dirty="0">
                <a:solidFill>
                  <a:srgbClr val="002060"/>
                </a:solidFill>
              </a:rPr>
              <a:t>災害時対応確認シート</a:t>
            </a:r>
            <a:r>
              <a:rPr lang="en-US" altLang="ja-JP" sz="4000" b="1" dirty="0">
                <a:solidFill>
                  <a:srgbClr val="002060"/>
                </a:solidFill>
              </a:rPr>
              <a:t>【1】</a:t>
            </a:r>
          </a:p>
          <a:p>
            <a:pPr algn="ctr"/>
            <a:r>
              <a:rPr kumimoji="1" lang="en-US" altLang="ja-JP" sz="4000" b="1" dirty="0">
                <a:solidFill>
                  <a:srgbClr val="002060"/>
                </a:solidFill>
              </a:rPr>
              <a:t>【</a:t>
            </a:r>
            <a:r>
              <a:rPr kumimoji="1" lang="ja-JP" altLang="en-US" sz="4000" b="1" dirty="0">
                <a:solidFill>
                  <a:srgbClr val="002060"/>
                </a:solidFill>
              </a:rPr>
              <a:t>応急給水編</a:t>
            </a:r>
            <a:r>
              <a:rPr kumimoji="1" lang="en-US" altLang="ja-JP" sz="4000" b="1" dirty="0">
                <a:solidFill>
                  <a:srgbClr val="002060"/>
                </a:solidFill>
              </a:rPr>
              <a:t>】</a:t>
            </a:r>
            <a:endParaRPr kumimoji="1" lang="ja-JP" altLang="en-US" sz="4000" b="1" dirty="0">
              <a:solidFill>
                <a:srgbClr val="002060"/>
              </a:solidFill>
            </a:endParaRPr>
          </a:p>
        </p:txBody>
      </p:sp>
      <p:sp>
        <p:nvSpPr>
          <p:cNvPr id="6" name="矢印: 山形 5">
            <a:extLst>
              <a:ext uri="{FF2B5EF4-FFF2-40B4-BE49-F238E27FC236}">
                <a16:creationId xmlns:a16="http://schemas.microsoft.com/office/drawing/2014/main" id="{11D89531-0A92-41BC-B2D9-D9D315DBD174}"/>
              </a:ext>
            </a:extLst>
          </p:cNvPr>
          <p:cNvSpPr/>
          <p:nvPr/>
        </p:nvSpPr>
        <p:spPr>
          <a:xfrm>
            <a:off x="5637486" y="2855386"/>
            <a:ext cx="917025" cy="1434662"/>
          </a:xfrm>
          <a:prstGeom prst="chevron">
            <a:avLst/>
          </a:prstGeom>
          <a:pattFill prst="pct50">
            <a:fgClr>
              <a:srgbClr val="002060"/>
            </a:fgClr>
            <a:bgClr>
              <a:srgbClr val="0070C0"/>
            </a:bgClr>
          </a:patt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正方形/長方形 8">
            <a:extLst>
              <a:ext uri="{FF2B5EF4-FFF2-40B4-BE49-F238E27FC236}">
                <a16:creationId xmlns:a16="http://schemas.microsoft.com/office/drawing/2014/main" id="{748372A2-9E39-4EC4-9FBB-720346C5144E}"/>
              </a:ext>
            </a:extLst>
          </p:cNvPr>
          <p:cNvSpPr/>
          <p:nvPr/>
        </p:nvSpPr>
        <p:spPr>
          <a:xfrm>
            <a:off x="6379533" y="861552"/>
            <a:ext cx="5577708" cy="799202"/>
          </a:xfrm>
          <a:prstGeom prst="rect">
            <a:avLst/>
          </a:prstGeom>
          <a:pattFill prst="pct50">
            <a:fgClr>
              <a:srgbClr val="002060"/>
            </a:fgClr>
            <a:bgClr>
              <a:srgbClr val="0070C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b="1" dirty="0">
                <a:solidFill>
                  <a:schemeClr val="bg1"/>
                </a:solidFill>
              </a:rPr>
              <a:t>是非ご活用ください</a:t>
            </a:r>
          </a:p>
        </p:txBody>
      </p:sp>
      <p:sp>
        <p:nvSpPr>
          <p:cNvPr id="10" name="正方形/長方形 9">
            <a:extLst>
              <a:ext uri="{FF2B5EF4-FFF2-40B4-BE49-F238E27FC236}">
                <a16:creationId xmlns:a16="http://schemas.microsoft.com/office/drawing/2014/main" id="{BBE3A77D-E90D-4FFA-9AB1-B3F53DC85ABB}"/>
              </a:ext>
            </a:extLst>
          </p:cNvPr>
          <p:cNvSpPr/>
          <p:nvPr/>
        </p:nvSpPr>
        <p:spPr>
          <a:xfrm>
            <a:off x="8940507" y="2855386"/>
            <a:ext cx="1802523" cy="5517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2E4B29-6911-4745-B51F-957CF0FBE5EF}"/>
              </a:ext>
            </a:extLst>
          </p:cNvPr>
          <p:cNvSpPr/>
          <p:nvPr/>
        </p:nvSpPr>
        <p:spPr>
          <a:xfrm>
            <a:off x="3817418" y="864708"/>
            <a:ext cx="2088000" cy="504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3200" dirty="0">
                <a:solidFill>
                  <a:srgbClr val="002060"/>
                </a:solidFill>
              </a:rPr>
              <a:t>整理事項</a:t>
            </a:r>
          </a:p>
        </p:txBody>
      </p:sp>
    </p:spTree>
    <p:extLst>
      <p:ext uri="{BB962C8B-B14F-4D97-AF65-F5344CB8AC3E}">
        <p14:creationId xmlns:p14="http://schemas.microsoft.com/office/powerpoint/2010/main" val="897162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37</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181100" y="136525"/>
            <a:ext cx="9829800" cy="799202"/>
          </a:xfrm>
        </p:spPr>
        <p:txBody>
          <a:bodyPr>
            <a:normAutofit fontScale="90000"/>
          </a:bodyPr>
          <a:lstStyle/>
          <a:p>
            <a:r>
              <a:rPr kumimoji="1" lang="ja-JP" altLang="en-US" sz="4000" dirty="0">
                <a:solidFill>
                  <a:srgbClr val="002060"/>
                </a:solidFill>
              </a:rPr>
              <a:t>保有給水車両及び給水容器等一覧表（整理例）</a:t>
            </a:r>
          </a:p>
        </p:txBody>
      </p:sp>
      <p:graphicFrame>
        <p:nvGraphicFramePr>
          <p:cNvPr id="2" name="表 1">
            <a:extLst>
              <a:ext uri="{FF2B5EF4-FFF2-40B4-BE49-F238E27FC236}">
                <a16:creationId xmlns:a16="http://schemas.microsoft.com/office/drawing/2014/main" id="{307CD312-6AC1-47B8-92B2-D02912BA2538}"/>
              </a:ext>
            </a:extLst>
          </p:cNvPr>
          <p:cNvGraphicFramePr>
            <a:graphicFrameLocks noGrp="1"/>
          </p:cNvGraphicFramePr>
          <p:nvPr>
            <p:extLst/>
          </p:nvPr>
        </p:nvGraphicFramePr>
        <p:xfrm>
          <a:off x="914400" y="984786"/>
          <a:ext cx="10439400" cy="5208412"/>
        </p:xfrm>
        <a:graphic>
          <a:graphicData uri="http://schemas.openxmlformats.org/drawingml/2006/table">
            <a:tbl>
              <a:tblPr firstRow="1" bandRow="1">
                <a:tableStyleId>{616DA210-FB5B-4158-B5E0-FEB733F419BA}</a:tableStyleId>
              </a:tblPr>
              <a:tblGrid>
                <a:gridCol w="1674055">
                  <a:extLst>
                    <a:ext uri="{9D8B030D-6E8A-4147-A177-3AD203B41FA5}">
                      <a16:colId xmlns:a16="http://schemas.microsoft.com/office/drawing/2014/main" val="4094314819"/>
                    </a:ext>
                  </a:extLst>
                </a:gridCol>
                <a:gridCol w="2311091">
                  <a:extLst>
                    <a:ext uri="{9D8B030D-6E8A-4147-A177-3AD203B41FA5}">
                      <a16:colId xmlns:a16="http://schemas.microsoft.com/office/drawing/2014/main" val="1660483074"/>
                    </a:ext>
                  </a:extLst>
                </a:gridCol>
                <a:gridCol w="1444983">
                  <a:extLst>
                    <a:ext uri="{9D8B030D-6E8A-4147-A177-3AD203B41FA5}">
                      <a16:colId xmlns:a16="http://schemas.microsoft.com/office/drawing/2014/main" val="3163723296"/>
                    </a:ext>
                  </a:extLst>
                </a:gridCol>
                <a:gridCol w="1912367">
                  <a:extLst>
                    <a:ext uri="{9D8B030D-6E8A-4147-A177-3AD203B41FA5}">
                      <a16:colId xmlns:a16="http://schemas.microsoft.com/office/drawing/2014/main" val="3961183712"/>
                    </a:ext>
                  </a:extLst>
                </a:gridCol>
                <a:gridCol w="3096904">
                  <a:extLst>
                    <a:ext uri="{9D8B030D-6E8A-4147-A177-3AD203B41FA5}">
                      <a16:colId xmlns:a16="http://schemas.microsoft.com/office/drawing/2014/main" val="1317847583"/>
                    </a:ext>
                  </a:extLst>
                </a:gridCol>
              </a:tblGrid>
              <a:tr h="844903">
                <a:tc>
                  <a:txBody>
                    <a:bodyPr/>
                    <a:lstStyle/>
                    <a:p>
                      <a:pPr algn="ctr"/>
                      <a:r>
                        <a:rPr kumimoji="1" lang="ja-JP" altLang="en-US" sz="2000" dirty="0">
                          <a:solidFill>
                            <a:srgbClr val="002060"/>
                          </a:solidFill>
                        </a:rPr>
                        <a:t>車両及び</a:t>
                      </a:r>
                      <a:endParaRPr kumimoji="1" lang="en-US" altLang="ja-JP" sz="2000" dirty="0">
                        <a:solidFill>
                          <a:srgbClr val="002060"/>
                        </a:solidFill>
                      </a:endParaRPr>
                    </a:p>
                    <a:p>
                      <a:pPr algn="ctr"/>
                      <a:r>
                        <a:rPr kumimoji="1" lang="ja-JP" altLang="en-US" sz="2000" dirty="0">
                          <a:solidFill>
                            <a:srgbClr val="002060"/>
                          </a:solidFill>
                        </a:rPr>
                        <a:t>給水容器等</a:t>
                      </a:r>
                    </a:p>
                  </a:txBody>
                  <a:tcPr anchor="ctr">
                    <a:solidFill>
                      <a:schemeClr val="bg1"/>
                    </a:solidFill>
                  </a:tcPr>
                </a:tc>
                <a:tc>
                  <a:txBody>
                    <a:bodyPr/>
                    <a:lstStyle/>
                    <a:p>
                      <a:pPr algn="ctr"/>
                      <a:r>
                        <a:rPr kumimoji="1" lang="ja-JP" altLang="en-US" sz="2000" dirty="0">
                          <a:solidFill>
                            <a:srgbClr val="002060"/>
                          </a:solidFill>
                        </a:rPr>
                        <a:t>車番・仕様等</a:t>
                      </a:r>
                    </a:p>
                  </a:txBody>
                  <a:tcPr anchor="ctr">
                    <a:solidFill>
                      <a:schemeClr val="bg1"/>
                    </a:solidFill>
                  </a:tcPr>
                </a:tc>
                <a:tc>
                  <a:txBody>
                    <a:bodyPr/>
                    <a:lstStyle/>
                    <a:p>
                      <a:pPr algn="ctr"/>
                      <a:r>
                        <a:rPr kumimoji="1" lang="ja-JP" altLang="en-US" sz="2000" dirty="0">
                          <a:solidFill>
                            <a:srgbClr val="002060"/>
                          </a:solidFill>
                        </a:rPr>
                        <a:t>数量</a:t>
                      </a:r>
                    </a:p>
                  </a:txBody>
                  <a:tcPr anchor="ctr">
                    <a:solidFill>
                      <a:schemeClr val="bg1"/>
                    </a:solidFill>
                  </a:tcPr>
                </a:tc>
                <a:tc>
                  <a:txBody>
                    <a:bodyPr/>
                    <a:lstStyle/>
                    <a:p>
                      <a:pPr algn="ctr"/>
                      <a:r>
                        <a:rPr kumimoji="1" lang="ja-JP" altLang="en-US" sz="2000" dirty="0">
                          <a:solidFill>
                            <a:srgbClr val="002060"/>
                          </a:solidFill>
                        </a:rPr>
                        <a:t>格納場所</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備　　考</a:t>
                      </a:r>
                    </a:p>
                  </a:txBody>
                  <a:tcPr anchor="ctr">
                    <a:solidFill>
                      <a:schemeClr val="bg1"/>
                    </a:solidFill>
                  </a:tcPr>
                </a:tc>
                <a:extLst>
                  <a:ext uri="{0D108BD9-81ED-4DB2-BD59-A6C34878D82A}">
                    <a16:rowId xmlns:a16="http://schemas.microsoft.com/office/drawing/2014/main" val="4032215425"/>
                  </a:ext>
                </a:extLst>
              </a:tr>
              <a:tr h="895796">
                <a:tc>
                  <a:txBody>
                    <a:bodyPr/>
                    <a:lstStyle/>
                    <a:p>
                      <a:pPr algn="ctr"/>
                      <a:r>
                        <a:rPr lang="ja-JP" altLang="en-US" dirty="0">
                          <a:solidFill>
                            <a:srgbClr val="002060"/>
                          </a:solidFill>
                        </a:rPr>
                        <a:t>給水車（加圧ポンプ付き）</a:t>
                      </a:r>
                    </a:p>
                  </a:txBody>
                  <a:tcPr anchor="ctr">
                    <a:solidFill>
                      <a:schemeClr val="bg1">
                        <a:alpha val="20000"/>
                      </a:schemeClr>
                    </a:solidFill>
                  </a:tcPr>
                </a:tc>
                <a:tc>
                  <a:txBody>
                    <a:bodyPr/>
                    <a:lstStyle/>
                    <a:p>
                      <a:pPr algn="ctr"/>
                      <a:r>
                        <a:rPr lang="ja-JP" altLang="en-US" dirty="0">
                          <a:solidFill>
                            <a:srgbClr val="002060"/>
                          </a:solidFill>
                        </a:rPr>
                        <a:t>市ヶ谷 ○○</a:t>
                      </a:r>
                      <a:endParaRPr lang="en-US" altLang="ja-JP" dirty="0">
                        <a:solidFill>
                          <a:srgbClr val="002060"/>
                        </a:solidFill>
                      </a:endParaRPr>
                    </a:p>
                    <a:p>
                      <a:pPr algn="ctr"/>
                      <a:r>
                        <a:rPr lang="ja-JP" altLang="en-US" dirty="0">
                          <a:solidFill>
                            <a:srgbClr val="002060"/>
                          </a:solidFill>
                        </a:rPr>
                        <a:t>●　</a:t>
                      </a:r>
                      <a:r>
                        <a:rPr lang="en-US" altLang="ja-JP" dirty="0">
                          <a:solidFill>
                            <a:srgbClr val="002060"/>
                          </a:solidFill>
                        </a:rPr>
                        <a:t>12-34</a:t>
                      </a:r>
                    </a:p>
                    <a:p>
                      <a:pPr algn="ctr"/>
                      <a:r>
                        <a:rPr lang="ja-JP" altLang="en-US" dirty="0">
                          <a:solidFill>
                            <a:srgbClr val="002060"/>
                          </a:solidFill>
                        </a:rPr>
                        <a:t>タンク容量：</a:t>
                      </a:r>
                      <a:r>
                        <a:rPr lang="en-US" altLang="ja-JP" dirty="0">
                          <a:solidFill>
                            <a:srgbClr val="002060"/>
                          </a:solidFill>
                        </a:rPr>
                        <a:t>4</a:t>
                      </a:r>
                      <a:r>
                        <a:rPr lang="ja-JP" altLang="en-US" dirty="0">
                          <a:solidFill>
                            <a:srgbClr val="002060"/>
                          </a:solidFill>
                        </a:rPr>
                        <a:t>㎥</a:t>
                      </a:r>
                    </a:p>
                  </a:txBody>
                  <a:tcPr anchor="ctr">
                    <a:solidFill>
                      <a:schemeClr val="bg1">
                        <a:alpha val="20000"/>
                      </a:schemeClr>
                    </a:solidFill>
                  </a:tcPr>
                </a:tc>
                <a:tc>
                  <a:txBody>
                    <a:bodyPr/>
                    <a:lstStyle/>
                    <a:p>
                      <a:pPr algn="ctr"/>
                      <a:r>
                        <a:rPr lang="ja-JP" altLang="en-US" dirty="0">
                          <a:solidFill>
                            <a:srgbClr val="002060"/>
                          </a:solidFill>
                        </a:rPr>
                        <a:t>１</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2060"/>
                          </a:solidFill>
                        </a:rPr>
                        <a:t>○○市水道局</a:t>
                      </a:r>
                      <a:endParaRPr kumimoji="1" lang="en-US" altLang="ja-JP" sz="18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2060"/>
                          </a:solidFill>
                        </a:rPr>
                        <a:t>庁舎</a:t>
                      </a:r>
                      <a:r>
                        <a:rPr kumimoji="1" lang="ja-JP" altLang="en-US" dirty="0">
                          <a:solidFill>
                            <a:srgbClr val="002060"/>
                          </a:solidFill>
                        </a:rPr>
                        <a:t>（車庫）</a:t>
                      </a:r>
                      <a:endParaRPr kumimoji="1" lang="ja-JP" altLang="en-US" sz="1800" dirty="0">
                        <a:solidFill>
                          <a:srgbClr val="002060"/>
                        </a:solidFill>
                      </a:endParaRP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rgbClr val="002060"/>
                          </a:solidFill>
                        </a:rPr>
                        <a:t>※</a:t>
                      </a:r>
                      <a:r>
                        <a:rPr kumimoji="1" lang="ja-JP" altLang="en-US" dirty="0">
                          <a:solidFill>
                            <a:srgbClr val="002060"/>
                          </a:solidFill>
                        </a:rPr>
                        <a:t>○○市○○１</a:t>
                      </a:r>
                      <a:r>
                        <a:rPr kumimoji="1" lang="en-US" altLang="ja-JP" dirty="0">
                          <a:solidFill>
                            <a:srgbClr val="002060"/>
                          </a:solidFill>
                        </a:rPr>
                        <a:t>-</a:t>
                      </a:r>
                      <a:r>
                        <a:rPr kumimoji="1" lang="ja-JP" altLang="en-US" dirty="0">
                          <a:solidFill>
                            <a:srgbClr val="002060"/>
                          </a:solidFill>
                        </a:rPr>
                        <a:t>２</a:t>
                      </a:r>
                      <a:r>
                        <a:rPr kumimoji="1" lang="en-US" altLang="ja-JP" dirty="0">
                          <a:solidFill>
                            <a:srgbClr val="002060"/>
                          </a:solidFill>
                        </a:rPr>
                        <a:t>-</a:t>
                      </a:r>
                      <a:r>
                        <a:rPr kumimoji="1" lang="ja-JP" altLang="en-US" dirty="0">
                          <a:solidFill>
                            <a:srgbClr val="002060"/>
                          </a:solidFill>
                        </a:rPr>
                        <a:t>３</a:t>
                      </a:r>
                      <a:endParaRPr kumimoji="1" lang="ja-JP" altLang="en-US" sz="1800" dirty="0">
                        <a:solidFill>
                          <a:srgbClr val="002060"/>
                        </a:solidFill>
                      </a:endParaRPr>
                    </a:p>
                  </a:txBody>
                  <a:tcPr anchor="ctr">
                    <a:solidFill>
                      <a:schemeClr val="bg1">
                        <a:alpha val="20000"/>
                      </a:schemeClr>
                    </a:solidFill>
                  </a:tcPr>
                </a:tc>
                <a:extLst>
                  <a:ext uri="{0D108BD9-81ED-4DB2-BD59-A6C34878D82A}">
                    <a16:rowId xmlns:a16="http://schemas.microsoft.com/office/drawing/2014/main" val="3213831804"/>
                  </a:ext>
                </a:extLst>
              </a:tr>
              <a:tr h="895796">
                <a:tc>
                  <a:txBody>
                    <a:bodyPr/>
                    <a:lstStyle/>
                    <a:p>
                      <a:pPr algn="ctr"/>
                      <a:r>
                        <a:rPr kumimoji="1" lang="ja-JP" altLang="en-US" dirty="0">
                          <a:solidFill>
                            <a:srgbClr val="002060"/>
                          </a:solidFill>
                        </a:rPr>
                        <a:t>給水車</a:t>
                      </a:r>
                      <a:endParaRPr kumimoji="1" lang="en-US" altLang="ja-JP" dirty="0">
                        <a:solidFill>
                          <a:srgbClr val="002060"/>
                        </a:solidFill>
                      </a:endParaRPr>
                    </a:p>
                    <a:p>
                      <a:pPr algn="ctr"/>
                      <a:r>
                        <a:rPr kumimoji="1" lang="en-US" altLang="ja-JP" dirty="0">
                          <a:solidFill>
                            <a:srgbClr val="002060"/>
                          </a:solidFill>
                        </a:rPr>
                        <a:t>(</a:t>
                      </a:r>
                      <a:r>
                        <a:rPr kumimoji="1" lang="ja-JP" altLang="en-US" dirty="0">
                          <a:solidFill>
                            <a:srgbClr val="002060"/>
                          </a:solidFill>
                        </a:rPr>
                        <a:t>無加圧）</a:t>
                      </a:r>
                    </a:p>
                  </a:txBody>
                  <a:tcPr anchor="ctr">
                    <a:solidFill>
                      <a:schemeClr val="bg1"/>
                    </a:solidFill>
                  </a:tcPr>
                </a:tc>
                <a:tc>
                  <a:txBody>
                    <a:bodyPr/>
                    <a:lstStyle/>
                    <a:p>
                      <a:pPr algn="ctr"/>
                      <a:r>
                        <a:rPr lang="ja-JP" altLang="en-US" dirty="0">
                          <a:solidFill>
                            <a:srgbClr val="002060"/>
                          </a:solidFill>
                        </a:rPr>
                        <a:t>市ヶ谷 ○○</a:t>
                      </a:r>
                      <a:endParaRPr lang="en-US" altLang="ja-JP" dirty="0">
                        <a:solidFill>
                          <a:srgbClr val="002060"/>
                        </a:solidFill>
                      </a:endParaRPr>
                    </a:p>
                    <a:p>
                      <a:pPr algn="ctr"/>
                      <a:r>
                        <a:rPr lang="ja-JP" altLang="en-US" dirty="0">
                          <a:solidFill>
                            <a:srgbClr val="002060"/>
                          </a:solidFill>
                        </a:rPr>
                        <a:t>△　</a:t>
                      </a:r>
                      <a:r>
                        <a:rPr lang="en-US" altLang="ja-JP" dirty="0">
                          <a:solidFill>
                            <a:srgbClr val="002060"/>
                          </a:solidFill>
                        </a:rPr>
                        <a:t>56-78</a:t>
                      </a:r>
                    </a:p>
                    <a:p>
                      <a:pPr algn="ctr"/>
                      <a:r>
                        <a:rPr lang="ja-JP" altLang="en-US" dirty="0">
                          <a:solidFill>
                            <a:srgbClr val="002060"/>
                          </a:solidFill>
                        </a:rPr>
                        <a:t>タンク容量：</a:t>
                      </a:r>
                      <a:r>
                        <a:rPr lang="en-US" altLang="ja-JP" dirty="0">
                          <a:solidFill>
                            <a:srgbClr val="002060"/>
                          </a:solidFill>
                        </a:rPr>
                        <a:t>4</a:t>
                      </a:r>
                      <a:r>
                        <a:rPr lang="ja-JP" altLang="en-US" dirty="0">
                          <a:solidFill>
                            <a:srgbClr val="002060"/>
                          </a:solidFill>
                        </a:rPr>
                        <a:t>㎥</a:t>
                      </a:r>
                    </a:p>
                  </a:txBody>
                  <a:tcPr anchor="ctr">
                    <a:solidFill>
                      <a:schemeClr val="bg1"/>
                    </a:solidFill>
                  </a:tcPr>
                </a:tc>
                <a:tc>
                  <a:txBody>
                    <a:bodyPr/>
                    <a:lstStyle/>
                    <a:p>
                      <a:pPr algn="ctr"/>
                      <a:r>
                        <a:rPr kumimoji="1" lang="ja-JP" altLang="en-US" dirty="0">
                          <a:solidFill>
                            <a:srgbClr val="002060"/>
                          </a:solidFill>
                        </a:rPr>
                        <a:t>１</a:t>
                      </a:r>
                    </a:p>
                  </a:txBody>
                  <a:tcPr anchor="ctr">
                    <a:solidFill>
                      <a:schemeClr val="bg1"/>
                    </a:solidFill>
                  </a:tcPr>
                </a:tc>
                <a:tc>
                  <a:txBody>
                    <a:bodyPr/>
                    <a:lstStyle/>
                    <a:p>
                      <a:pPr algn="ctr"/>
                      <a:r>
                        <a:rPr kumimoji="1" lang="ja-JP" altLang="en-US" dirty="0">
                          <a:solidFill>
                            <a:srgbClr val="002060"/>
                          </a:solidFill>
                        </a:rPr>
                        <a:t>◎△営業所</a:t>
                      </a:r>
                      <a:endParaRPr kumimoji="1" lang="en-US" altLang="ja-JP" dirty="0">
                        <a:solidFill>
                          <a:srgbClr val="002060"/>
                        </a:solidFill>
                      </a:endParaRPr>
                    </a:p>
                    <a:p>
                      <a:pPr algn="ctr"/>
                      <a:r>
                        <a:rPr kumimoji="1" lang="ja-JP" altLang="en-US" dirty="0">
                          <a:solidFill>
                            <a:srgbClr val="002060"/>
                          </a:solidFill>
                        </a:rPr>
                        <a:t>庁舎（車庫）</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rgbClr val="002060"/>
                          </a:solidFill>
                        </a:rPr>
                        <a:t>※</a:t>
                      </a:r>
                      <a:r>
                        <a:rPr kumimoji="1" lang="ja-JP" altLang="en-US" dirty="0">
                          <a:solidFill>
                            <a:srgbClr val="002060"/>
                          </a:solidFill>
                        </a:rPr>
                        <a:t>○○市◎△４</a:t>
                      </a:r>
                      <a:r>
                        <a:rPr kumimoji="1" lang="en-US" altLang="ja-JP" dirty="0">
                          <a:solidFill>
                            <a:srgbClr val="002060"/>
                          </a:solidFill>
                        </a:rPr>
                        <a:t>-</a:t>
                      </a:r>
                      <a:r>
                        <a:rPr kumimoji="1" lang="ja-JP" altLang="en-US" dirty="0">
                          <a:solidFill>
                            <a:srgbClr val="002060"/>
                          </a:solidFill>
                        </a:rPr>
                        <a:t>５</a:t>
                      </a:r>
                      <a:endParaRPr kumimoji="1" lang="ja-JP" altLang="en-US" sz="1800" dirty="0">
                        <a:solidFill>
                          <a:srgbClr val="002060"/>
                        </a:solidFill>
                      </a:endParaRPr>
                    </a:p>
                  </a:txBody>
                  <a:tcPr anchor="ctr">
                    <a:solidFill>
                      <a:schemeClr val="bg1"/>
                    </a:solidFill>
                  </a:tcPr>
                </a:tc>
                <a:extLst>
                  <a:ext uri="{0D108BD9-81ED-4DB2-BD59-A6C34878D82A}">
                    <a16:rowId xmlns:a16="http://schemas.microsoft.com/office/drawing/2014/main" val="295805098"/>
                  </a:ext>
                </a:extLst>
              </a:tr>
              <a:tr h="844903">
                <a:tc>
                  <a:txBody>
                    <a:bodyPr/>
                    <a:lstStyle/>
                    <a:p>
                      <a:pPr algn="ctr"/>
                      <a:r>
                        <a:rPr kumimoji="1" lang="ja-JP" altLang="en-US" dirty="0">
                          <a:solidFill>
                            <a:srgbClr val="002060"/>
                          </a:solidFill>
                        </a:rPr>
                        <a:t>仮設水槽</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solidFill>
                            <a:srgbClr val="002060"/>
                          </a:solidFill>
                        </a:rPr>
                        <a:t>1.0㎥</a:t>
                      </a:r>
                      <a:endParaRPr kumimoji="1" lang="ja-JP" altLang="en-US" dirty="0">
                        <a:solidFill>
                          <a:srgbClr val="002060"/>
                        </a:solidFill>
                      </a:endParaRPr>
                    </a:p>
                  </a:txBody>
                  <a:tcPr anchor="ctr">
                    <a:solidFill>
                      <a:schemeClr val="bg1">
                        <a:alpha val="20000"/>
                      </a:schemeClr>
                    </a:solidFill>
                  </a:tcPr>
                </a:tc>
                <a:tc>
                  <a:txBody>
                    <a:bodyPr/>
                    <a:lstStyle/>
                    <a:p>
                      <a:pPr algn="ctr"/>
                      <a:r>
                        <a:rPr kumimoji="1" lang="en-US" altLang="ja-JP" dirty="0">
                          <a:solidFill>
                            <a:srgbClr val="002060"/>
                          </a:solidFill>
                        </a:rPr>
                        <a:t>10</a:t>
                      </a:r>
                      <a:r>
                        <a:rPr kumimoji="1" lang="ja-JP" altLang="en-US" dirty="0">
                          <a:solidFill>
                            <a:srgbClr val="002060"/>
                          </a:solidFill>
                        </a:rPr>
                        <a:t>個</a:t>
                      </a:r>
                    </a:p>
                  </a:txBody>
                  <a:tcPr anchor="ctr">
                    <a:solidFill>
                      <a:schemeClr val="bg1">
                        <a:alpha val="20000"/>
                      </a:schemeClr>
                    </a:solidFill>
                  </a:tcPr>
                </a:tc>
                <a:tc>
                  <a:txBody>
                    <a:bodyPr/>
                    <a:lstStyle/>
                    <a:p>
                      <a:pPr algn="ctr"/>
                      <a:r>
                        <a:rPr kumimoji="1" lang="ja-JP" altLang="en-US" dirty="0">
                          <a:solidFill>
                            <a:srgbClr val="002060"/>
                          </a:solidFill>
                        </a:rPr>
                        <a:t>◎△営業所</a:t>
                      </a:r>
                      <a:endParaRPr kumimoji="1" lang="en-US" altLang="ja-JP" dirty="0">
                        <a:solidFill>
                          <a:srgbClr val="002060"/>
                        </a:solidFill>
                      </a:endParaRPr>
                    </a:p>
                    <a:p>
                      <a:pPr algn="ctr"/>
                      <a:r>
                        <a:rPr kumimoji="1" lang="ja-JP" altLang="en-US" dirty="0">
                          <a:solidFill>
                            <a:srgbClr val="002060"/>
                          </a:solidFill>
                        </a:rPr>
                        <a:t>庁舎（倉庫）</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rgbClr val="002060"/>
                          </a:solidFill>
                        </a:rPr>
                        <a:t>※</a:t>
                      </a:r>
                      <a:r>
                        <a:rPr kumimoji="1" lang="ja-JP" altLang="en-US" dirty="0">
                          <a:solidFill>
                            <a:srgbClr val="002060"/>
                          </a:solidFill>
                        </a:rPr>
                        <a:t>○○市◎△４</a:t>
                      </a:r>
                      <a:r>
                        <a:rPr kumimoji="1" lang="en-US" altLang="ja-JP" dirty="0">
                          <a:solidFill>
                            <a:srgbClr val="002060"/>
                          </a:solidFill>
                        </a:rPr>
                        <a:t>-</a:t>
                      </a:r>
                      <a:r>
                        <a:rPr kumimoji="1" lang="ja-JP" altLang="en-US" dirty="0">
                          <a:solidFill>
                            <a:srgbClr val="002060"/>
                          </a:solidFill>
                        </a:rPr>
                        <a:t>５</a:t>
                      </a:r>
                      <a:endParaRPr kumimoji="1" lang="ja-JP" altLang="en-US" sz="1800" dirty="0">
                        <a:solidFill>
                          <a:srgbClr val="002060"/>
                        </a:solidFill>
                      </a:endParaRPr>
                    </a:p>
                  </a:txBody>
                  <a:tcPr anchor="ctr">
                    <a:solidFill>
                      <a:schemeClr val="bg1">
                        <a:alpha val="20000"/>
                      </a:schemeClr>
                    </a:solidFill>
                  </a:tcPr>
                </a:tc>
                <a:extLst>
                  <a:ext uri="{0D108BD9-81ED-4DB2-BD59-A6C34878D82A}">
                    <a16:rowId xmlns:a16="http://schemas.microsoft.com/office/drawing/2014/main" val="3492774468"/>
                  </a:ext>
                </a:extLst>
              </a:tr>
              <a:tr h="844903">
                <a:tc>
                  <a:txBody>
                    <a:bodyPr/>
                    <a:lstStyle/>
                    <a:p>
                      <a:pPr algn="ctr"/>
                      <a:r>
                        <a:rPr kumimoji="1" lang="ja-JP" altLang="en-US" dirty="0">
                          <a:solidFill>
                            <a:srgbClr val="002060"/>
                          </a:solidFill>
                        </a:rPr>
                        <a:t>仮設給水栓</a:t>
                      </a:r>
                    </a:p>
                  </a:txBody>
                  <a:tcPr anchor="ctr">
                    <a:solidFill>
                      <a:schemeClr val="bg1"/>
                    </a:solidFill>
                  </a:tcPr>
                </a:tc>
                <a:tc>
                  <a:txBody>
                    <a:bodyPr/>
                    <a:lstStyle/>
                    <a:p>
                      <a:pPr algn="ctr"/>
                      <a:r>
                        <a:rPr kumimoji="1" lang="ja-JP" altLang="en-US" dirty="0">
                          <a:solidFill>
                            <a:srgbClr val="002060"/>
                          </a:solidFill>
                        </a:rPr>
                        <a:t>４栓１組</a:t>
                      </a:r>
                    </a:p>
                  </a:txBody>
                  <a:tcPr anchor="ctr">
                    <a:solidFill>
                      <a:schemeClr val="bg1"/>
                    </a:solidFill>
                  </a:tcPr>
                </a:tc>
                <a:tc>
                  <a:txBody>
                    <a:bodyPr/>
                    <a:lstStyle/>
                    <a:p>
                      <a:pPr algn="ctr"/>
                      <a:r>
                        <a:rPr kumimoji="1" lang="ja-JP" altLang="en-US" dirty="0">
                          <a:solidFill>
                            <a:srgbClr val="002060"/>
                          </a:solidFill>
                        </a:rPr>
                        <a:t>４組</a:t>
                      </a:r>
                      <a:endParaRPr kumimoji="1" lang="en-US" altLang="ja-JP" dirty="0">
                        <a:solidFill>
                          <a:srgbClr val="002060"/>
                        </a:solidFill>
                      </a:endParaRPr>
                    </a:p>
                  </a:txBody>
                  <a:tcPr anchor="ctr">
                    <a:solidFill>
                      <a:schemeClr val="bg1"/>
                    </a:solidFill>
                  </a:tcPr>
                </a:tc>
                <a:tc>
                  <a:txBody>
                    <a:bodyPr/>
                    <a:lstStyle/>
                    <a:p>
                      <a:pPr algn="ctr"/>
                      <a:r>
                        <a:rPr kumimoji="1" lang="ja-JP" altLang="en-US" dirty="0">
                          <a:solidFill>
                            <a:srgbClr val="002060"/>
                          </a:solidFill>
                        </a:rPr>
                        <a:t>◎△公民館</a:t>
                      </a:r>
                      <a:endParaRPr kumimoji="1" lang="en-US" altLang="ja-JP" dirty="0">
                        <a:solidFill>
                          <a:srgbClr val="002060"/>
                        </a:solidFill>
                      </a:endParaRPr>
                    </a:p>
                    <a:p>
                      <a:pPr algn="ctr"/>
                      <a:r>
                        <a:rPr kumimoji="1" lang="ja-JP" altLang="en-US" dirty="0">
                          <a:solidFill>
                            <a:srgbClr val="002060"/>
                          </a:solidFill>
                        </a:rPr>
                        <a:t>（倉庫）</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rgbClr val="002060"/>
                          </a:solidFill>
                        </a:rPr>
                        <a:t>※</a:t>
                      </a:r>
                      <a:r>
                        <a:rPr kumimoji="1" lang="ja-JP" altLang="en-US" dirty="0">
                          <a:solidFill>
                            <a:srgbClr val="002060"/>
                          </a:solidFill>
                        </a:rPr>
                        <a:t>○○市◎△６</a:t>
                      </a:r>
                      <a:r>
                        <a:rPr kumimoji="1" lang="en-US" altLang="ja-JP" dirty="0">
                          <a:solidFill>
                            <a:srgbClr val="002060"/>
                          </a:solidFill>
                        </a:rPr>
                        <a:t>-</a:t>
                      </a:r>
                      <a:r>
                        <a:rPr kumimoji="1" lang="ja-JP" altLang="en-US" dirty="0">
                          <a:solidFill>
                            <a:srgbClr val="002060"/>
                          </a:solidFill>
                        </a:rPr>
                        <a:t>７</a:t>
                      </a:r>
                      <a:endParaRPr kumimoji="1" lang="ja-JP" altLang="en-US" sz="1800" dirty="0">
                        <a:solidFill>
                          <a:srgbClr val="002060"/>
                        </a:solidFill>
                      </a:endParaRPr>
                    </a:p>
                  </a:txBody>
                  <a:tcPr anchor="ctr">
                    <a:solidFill>
                      <a:schemeClr val="bg1"/>
                    </a:solidFill>
                  </a:tcPr>
                </a:tc>
                <a:extLst>
                  <a:ext uri="{0D108BD9-81ED-4DB2-BD59-A6C34878D82A}">
                    <a16:rowId xmlns:a16="http://schemas.microsoft.com/office/drawing/2014/main" val="1867223231"/>
                  </a:ext>
                </a:extLst>
              </a:tr>
              <a:tr h="844903">
                <a:tc>
                  <a:txBody>
                    <a:bodyPr/>
                    <a:lstStyle/>
                    <a:p>
                      <a:pPr algn="ctr"/>
                      <a:r>
                        <a:rPr kumimoji="1" lang="ja-JP" altLang="en-US" b="1" dirty="0">
                          <a:solidFill>
                            <a:srgbClr val="002060"/>
                          </a:solidFill>
                        </a:rPr>
                        <a:t>：</a:t>
                      </a:r>
                    </a:p>
                  </a:txBody>
                  <a:tcPr anchor="ctr">
                    <a:solidFill>
                      <a:schemeClr val="bg1"/>
                    </a:solidFill>
                  </a:tcPr>
                </a:tc>
                <a:tc>
                  <a:txBody>
                    <a:bodyPr/>
                    <a:lstStyle/>
                    <a:p>
                      <a:pPr algn="ctr"/>
                      <a:r>
                        <a:rPr kumimoji="1" lang="ja-JP" altLang="en-US" b="1" dirty="0">
                          <a:solidFill>
                            <a:srgbClr val="002060"/>
                          </a:solidFill>
                        </a:rPr>
                        <a:t>：</a:t>
                      </a:r>
                    </a:p>
                  </a:txBody>
                  <a:tcPr anchor="ctr">
                    <a:solidFill>
                      <a:schemeClr val="bg1"/>
                    </a:solidFill>
                  </a:tcPr>
                </a:tc>
                <a:tc>
                  <a:txBody>
                    <a:bodyPr/>
                    <a:lstStyle/>
                    <a:p>
                      <a:pPr algn="ctr"/>
                      <a:r>
                        <a:rPr kumimoji="1" lang="ja-JP" altLang="en-US" b="1" dirty="0">
                          <a:solidFill>
                            <a:srgbClr val="002060"/>
                          </a:solidFill>
                        </a:rPr>
                        <a:t>：</a:t>
                      </a:r>
                    </a:p>
                  </a:txBody>
                  <a:tcPr anchor="ctr">
                    <a:solidFill>
                      <a:schemeClr val="bg1"/>
                    </a:solidFill>
                  </a:tcPr>
                </a:tc>
                <a:tc>
                  <a:txBody>
                    <a:bodyPr/>
                    <a:lstStyle/>
                    <a:p>
                      <a:pPr algn="ctr"/>
                      <a:r>
                        <a:rPr kumimoji="1" lang="ja-JP" altLang="en-US" b="1" dirty="0">
                          <a:solidFill>
                            <a:srgbClr val="002060"/>
                          </a:solidFill>
                        </a:rPr>
                        <a:t>：</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2060"/>
                          </a:solidFill>
                        </a:rPr>
                        <a:t>：</a:t>
                      </a:r>
                    </a:p>
                  </a:txBody>
                  <a:tcPr anchor="ctr">
                    <a:solidFill>
                      <a:schemeClr val="bg1"/>
                    </a:solidFill>
                  </a:tcPr>
                </a:tc>
                <a:extLst>
                  <a:ext uri="{0D108BD9-81ED-4DB2-BD59-A6C34878D82A}">
                    <a16:rowId xmlns:a16="http://schemas.microsoft.com/office/drawing/2014/main" val="499640247"/>
                  </a:ext>
                </a:extLst>
              </a:tr>
            </a:tbl>
          </a:graphicData>
        </a:graphic>
      </p:graphicFrame>
      <p:sp>
        <p:nvSpPr>
          <p:cNvPr id="6" name="正方形/長方形 5">
            <a:extLst>
              <a:ext uri="{FF2B5EF4-FFF2-40B4-BE49-F238E27FC236}">
                <a16:creationId xmlns:a16="http://schemas.microsoft.com/office/drawing/2014/main" id="{006ECF5E-0DB4-445A-B792-ACBEDC29D9EB}"/>
              </a:ext>
            </a:extLst>
          </p:cNvPr>
          <p:cNvSpPr/>
          <p:nvPr/>
        </p:nvSpPr>
        <p:spPr>
          <a:xfrm>
            <a:off x="3835748" y="6356350"/>
            <a:ext cx="7632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参考：「地震等緊急時対応の手引き」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P36</a:t>
            </a:r>
            <a:r>
              <a:rPr kumimoji="1" lang="ja-JP" altLang="en-US" dirty="0">
                <a:solidFill>
                  <a:srgbClr val="002060"/>
                </a:solidFill>
              </a:rPr>
              <a:t>　表</a:t>
            </a:r>
            <a:r>
              <a:rPr kumimoji="1" lang="en-US" altLang="ja-JP" dirty="0">
                <a:solidFill>
                  <a:srgbClr val="002060"/>
                </a:solidFill>
              </a:rPr>
              <a:t>1-1</a:t>
            </a:r>
            <a:endParaRPr kumimoji="1" lang="ja-JP" altLang="en-US" dirty="0">
              <a:solidFill>
                <a:srgbClr val="002060"/>
              </a:solidFill>
            </a:endParaRPr>
          </a:p>
        </p:txBody>
      </p:sp>
    </p:spTree>
    <p:extLst>
      <p:ext uri="{BB962C8B-B14F-4D97-AF65-F5344CB8AC3E}">
        <p14:creationId xmlns:p14="http://schemas.microsoft.com/office/powerpoint/2010/main" val="471395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38</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524000" y="0"/>
            <a:ext cx="9144000" cy="799202"/>
          </a:xfrm>
        </p:spPr>
        <p:txBody>
          <a:bodyPr>
            <a:normAutofit/>
          </a:bodyPr>
          <a:lstStyle/>
          <a:p>
            <a:r>
              <a:rPr kumimoji="1" lang="ja-JP" altLang="en-US" sz="4000" dirty="0">
                <a:solidFill>
                  <a:srgbClr val="002060"/>
                </a:solidFill>
              </a:rPr>
              <a:t>給水基地の一覧表（整理例）</a:t>
            </a:r>
          </a:p>
        </p:txBody>
      </p:sp>
      <p:graphicFrame>
        <p:nvGraphicFramePr>
          <p:cNvPr id="2" name="表 1">
            <a:extLst>
              <a:ext uri="{FF2B5EF4-FFF2-40B4-BE49-F238E27FC236}">
                <a16:creationId xmlns:a16="http://schemas.microsoft.com/office/drawing/2014/main" id="{307CD312-6AC1-47B8-92B2-D02912BA2538}"/>
              </a:ext>
            </a:extLst>
          </p:cNvPr>
          <p:cNvGraphicFramePr>
            <a:graphicFrameLocks noGrp="1"/>
          </p:cNvGraphicFramePr>
          <p:nvPr>
            <p:extLst>
              <p:ext uri="{D42A27DB-BD31-4B8C-83A1-F6EECF244321}">
                <p14:modId xmlns:p14="http://schemas.microsoft.com/office/powerpoint/2010/main" val="862936421"/>
              </p:ext>
            </p:extLst>
          </p:nvPr>
        </p:nvGraphicFramePr>
        <p:xfrm>
          <a:off x="876300" y="4252695"/>
          <a:ext cx="10439400" cy="2184400"/>
        </p:xfrm>
        <a:graphic>
          <a:graphicData uri="http://schemas.openxmlformats.org/drawingml/2006/table">
            <a:tbl>
              <a:tblPr firstRow="1" bandRow="1">
                <a:tableStyleId>{616DA210-FB5B-4158-B5E0-FEB733F419BA}</a:tableStyleId>
              </a:tblPr>
              <a:tblGrid>
                <a:gridCol w="2087880">
                  <a:extLst>
                    <a:ext uri="{9D8B030D-6E8A-4147-A177-3AD203B41FA5}">
                      <a16:colId xmlns:a16="http://schemas.microsoft.com/office/drawing/2014/main" val="4094314819"/>
                    </a:ext>
                  </a:extLst>
                </a:gridCol>
                <a:gridCol w="2087880">
                  <a:extLst>
                    <a:ext uri="{9D8B030D-6E8A-4147-A177-3AD203B41FA5}">
                      <a16:colId xmlns:a16="http://schemas.microsoft.com/office/drawing/2014/main" val="1660483074"/>
                    </a:ext>
                  </a:extLst>
                </a:gridCol>
                <a:gridCol w="2087880">
                  <a:extLst>
                    <a:ext uri="{9D8B030D-6E8A-4147-A177-3AD203B41FA5}">
                      <a16:colId xmlns:a16="http://schemas.microsoft.com/office/drawing/2014/main" val="3163723296"/>
                    </a:ext>
                  </a:extLst>
                </a:gridCol>
                <a:gridCol w="2087880">
                  <a:extLst>
                    <a:ext uri="{9D8B030D-6E8A-4147-A177-3AD203B41FA5}">
                      <a16:colId xmlns:a16="http://schemas.microsoft.com/office/drawing/2014/main" val="1891578033"/>
                    </a:ext>
                  </a:extLst>
                </a:gridCol>
                <a:gridCol w="2087880">
                  <a:extLst>
                    <a:ext uri="{9D8B030D-6E8A-4147-A177-3AD203B41FA5}">
                      <a16:colId xmlns:a16="http://schemas.microsoft.com/office/drawing/2014/main" val="3324140998"/>
                    </a:ext>
                  </a:extLst>
                </a:gridCol>
              </a:tblGrid>
              <a:tr h="370840">
                <a:tc>
                  <a:txBody>
                    <a:bodyPr/>
                    <a:lstStyle/>
                    <a:p>
                      <a:pPr algn="ctr"/>
                      <a:r>
                        <a:rPr kumimoji="1" lang="ja-JP" altLang="en-US" sz="2000" dirty="0">
                          <a:solidFill>
                            <a:srgbClr val="002060"/>
                          </a:solidFill>
                        </a:rPr>
                        <a:t>施　設　名</a:t>
                      </a:r>
                    </a:p>
                  </a:txBody>
                  <a:tcPr anchor="ctr">
                    <a:solidFill>
                      <a:schemeClr val="bg1"/>
                    </a:solidFill>
                  </a:tcPr>
                </a:tc>
                <a:tc>
                  <a:txBody>
                    <a:bodyPr/>
                    <a:lstStyle/>
                    <a:p>
                      <a:pPr algn="ctr"/>
                      <a:r>
                        <a:rPr kumimoji="1" lang="ja-JP" altLang="en-US" sz="2000" dirty="0">
                          <a:solidFill>
                            <a:srgbClr val="002060"/>
                          </a:solidFill>
                        </a:rPr>
                        <a:t>住　　所</a:t>
                      </a:r>
                    </a:p>
                  </a:txBody>
                  <a:tcPr anchor="ctr">
                    <a:solidFill>
                      <a:schemeClr val="bg1"/>
                    </a:solidFill>
                  </a:tcPr>
                </a:tc>
                <a:tc>
                  <a:txBody>
                    <a:bodyPr/>
                    <a:lstStyle/>
                    <a:p>
                      <a:pPr algn="ctr"/>
                      <a:r>
                        <a:rPr kumimoji="1" lang="ja-JP" altLang="en-US" sz="2000" dirty="0">
                          <a:solidFill>
                            <a:srgbClr val="002060"/>
                          </a:solidFill>
                        </a:rPr>
                        <a:t>有効貯水量</a:t>
                      </a:r>
                      <a:endParaRPr kumimoji="1" lang="en-US" altLang="ja-JP" sz="2000" dirty="0">
                        <a:solidFill>
                          <a:srgbClr val="002060"/>
                        </a:solidFill>
                      </a:endParaRPr>
                    </a:p>
                    <a:p>
                      <a:pPr algn="ctr"/>
                      <a:r>
                        <a:rPr kumimoji="1" lang="ja-JP" altLang="en-US" sz="2000" dirty="0">
                          <a:solidFill>
                            <a:srgbClr val="002060"/>
                          </a:solidFill>
                        </a:rPr>
                        <a:t>（㎥）</a:t>
                      </a:r>
                    </a:p>
                  </a:txBody>
                  <a:tcPr anchor="ctr">
                    <a:solidFill>
                      <a:schemeClr val="bg1"/>
                    </a:solidFill>
                  </a:tcPr>
                </a:tc>
                <a:tc>
                  <a:txBody>
                    <a:bodyPr/>
                    <a:lstStyle/>
                    <a:p>
                      <a:pPr algn="ctr"/>
                      <a:r>
                        <a:rPr kumimoji="1" lang="ja-JP" altLang="en-US" sz="2000" dirty="0">
                          <a:solidFill>
                            <a:srgbClr val="002060"/>
                          </a:solidFill>
                        </a:rPr>
                        <a:t>災害時確保水量（㎥）</a:t>
                      </a:r>
                    </a:p>
                  </a:txBody>
                  <a:tcPr anchor="ctr">
                    <a:solidFill>
                      <a:schemeClr val="bg1"/>
                    </a:solidFill>
                  </a:tcPr>
                </a:tc>
                <a:tc>
                  <a:txBody>
                    <a:bodyPr/>
                    <a:lstStyle/>
                    <a:p>
                      <a:pPr algn="ctr"/>
                      <a:r>
                        <a:rPr kumimoji="1" lang="ja-JP" altLang="en-US" sz="2000" dirty="0">
                          <a:solidFill>
                            <a:srgbClr val="002060"/>
                          </a:solidFill>
                        </a:rPr>
                        <a:t>備　　考</a:t>
                      </a:r>
                    </a:p>
                  </a:txBody>
                  <a:tcPr anchor="ctr">
                    <a:solidFill>
                      <a:schemeClr val="bg1"/>
                    </a:solidFill>
                  </a:tcPr>
                </a:tc>
                <a:extLst>
                  <a:ext uri="{0D108BD9-81ED-4DB2-BD59-A6C34878D82A}">
                    <a16:rowId xmlns:a16="http://schemas.microsoft.com/office/drawing/2014/main" val="4032215425"/>
                  </a:ext>
                </a:extLst>
              </a:tr>
              <a:tr h="370840">
                <a:tc>
                  <a:txBody>
                    <a:bodyPr/>
                    <a:lstStyle/>
                    <a:p>
                      <a:pPr algn="ctr"/>
                      <a:r>
                        <a:rPr lang="ja-JP" altLang="en-US" dirty="0">
                          <a:solidFill>
                            <a:srgbClr val="002060"/>
                          </a:solidFill>
                        </a:rPr>
                        <a:t>□□浄水所</a:t>
                      </a:r>
                    </a:p>
                  </a:txBody>
                  <a:tcPr anchor="ctr">
                    <a:solidFill>
                      <a:schemeClr val="bg1">
                        <a:alpha val="20000"/>
                      </a:schemeClr>
                    </a:solidFill>
                  </a:tcPr>
                </a:tc>
                <a:tc>
                  <a:txBody>
                    <a:bodyPr/>
                    <a:lstStyle/>
                    <a:p>
                      <a:pPr algn="ctr"/>
                      <a:r>
                        <a:rPr lang="ja-JP" altLang="en-US" dirty="0">
                          <a:solidFill>
                            <a:srgbClr val="002060"/>
                          </a:solidFill>
                        </a:rPr>
                        <a:t>□●区□□</a:t>
                      </a:r>
                      <a:r>
                        <a:rPr lang="en-US" altLang="ja-JP" dirty="0">
                          <a:solidFill>
                            <a:srgbClr val="002060"/>
                          </a:solidFill>
                        </a:rPr>
                        <a:t>1-2</a:t>
                      </a:r>
                      <a:endParaRPr lang="ja-JP" altLang="en-US" dirty="0">
                        <a:solidFill>
                          <a:srgbClr val="002060"/>
                        </a:solidFill>
                      </a:endParaRPr>
                    </a:p>
                  </a:txBody>
                  <a:tcPr anchor="ctr">
                    <a:solidFill>
                      <a:schemeClr val="bg1">
                        <a:alpha val="20000"/>
                      </a:schemeClr>
                    </a:solidFill>
                  </a:tcPr>
                </a:tc>
                <a:tc>
                  <a:txBody>
                    <a:bodyPr/>
                    <a:lstStyle/>
                    <a:p>
                      <a:pPr algn="ctr"/>
                      <a:r>
                        <a:rPr lang="en-US" altLang="ja-JP" dirty="0">
                          <a:solidFill>
                            <a:srgbClr val="002060"/>
                          </a:solidFill>
                        </a:rPr>
                        <a:t>50,000</a:t>
                      </a:r>
                      <a:endParaRPr lang="ja-JP" altLang="en-US" dirty="0">
                        <a:solidFill>
                          <a:srgbClr val="002060"/>
                        </a:solidFill>
                      </a:endParaRPr>
                    </a:p>
                  </a:txBody>
                  <a:tcPr anchor="ctr">
                    <a:solidFill>
                      <a:schemeClr val="bg1">
                        <a:alpha val="20000"/>
                      </a:schemeClr>
                    </a:solidFill>
                  </a:tcPr>
                </a:tc>
                <a:tc>
                  <a:txBody>
                    <a:bodyPr/>
                    <a:lstStyle/>
                    <a:p>
                      <a:pPr algn="ctr"/>
                      <a:r>
                        <a:rPr lang="en-US" altLang="ja-JP" dirty="0">
                          <a:solidFill>
                            <a:srgbClr val="002060"/>
                          </a:solidFill>
                        </a:rPr>
                        <a:t>5,000</a:t>
                      </a:r>
                      <a:endParaRPr lang="ja-JP" altLang="en-US" dirty="0">
                        <a:solidFill>
                          <a:srgbClr val="002060"/>
                        </a:solidFill>
                      </a:endParaRPr>
                    </a:p>
                  </a:txBody>
                  <a:tcPr anchor="ctr">
                    <a:solidFill>
                      <a:schemeClr val="bg1">
                        <a:alpha val="20000"/>
                      </a:schemeClr>
                    </a:solidFill>
                  </a:tcPr>
                </a:tc>
                <a:tc>
                  <a:txBody>
                    <a:bodyPr/>
                    <a:lstStyle/>
                    <a:p>
                      <a:pPr algn="ctr"/>
                      <a:r>
                        <a:rPr kumimoji="1" lang="ja-JP" altLang="en-US" dirty="0">
                          <a:solidFill>
                            <a:srgbClr val="002060"/>
                          </a:solidFill>
                        </a:rPr>
                        <a:t>有人：</a:t>
                      </a:r>
                      <a:r>
                        <a:rPr kumimoji="1" lang="en-US" altLang="ja-JP" sz="1100" dirty="0">
                          <a:solidFill>
                            <a:srgbClr val="002060"/>
                          </a:solidFill>
                        </a:rPr>
                        <a:t>TEL</a:t>
                      </a:r>
                      <a:r>
                        <a:rPr kumimoji="1" lang="ja-JP" altLang="en-US" sz="1100" dirty="0">
                          <a:solidFill>
                            <a:srgbClr val="002060"/>
                          </a:solidFill>
                        </a:rPr>
                        <a:t>○○</a:t>
                      </a:r>
                      <a:r>
                        <a:rPr kumimoji="1" lang="en-US" altLang="ja-JP" sz="1100" dirty="0">
                          <a:solidFill>
                            <a:srgbClr val="002060"/>
                          </a:solidFill>
                        </a:rPr>
                        <a:t>-</a:t>
                      </a:r>
                      <a:r>
                        <a:rPr kumimoji="1" lang="ja-JP" altLang="en-US" sz="1100" dirty="0">
                          <a:solidFill>
                            <a:srgbClr val="002060"/>
                          </a:solidFill>
                        </a:rPr>
                        <a:t>○○○○</a:t>
                      </a:r>
                    </a:p>
                  </a:txBody>
                  <a:tcPr anchor="ctr">
                    <a:solidFill>
                      <a:schemeClr val="bg1">
                        <a:alpha val="20000"/>
                      </a:schemeClr>
                    </a:solidFill>
                  </a:tcPr>
                </a:tc>
                <a:extLst>
                  <a:ext uri="{0D108BD9-81ED-4DB2-BD59-A6C34878D82A}">
                    <a16:rowId xmlns:a16="http://schemas.microsoft.com/office/drawing/2014/main" val="3213831804"/>
                  </a:ext>
                </a:extLst>
              </a:tr>
              <a:tr h="370840">
                <a:tc>
                  <a:txBody>
                    <a:bodyPr/>
                    <a:lstStyle/>
                    <a:p>
                      <a:pPr algn="ctr"/>
                      <a:r>
                        <a:rPr kumimoji="1" lang="ja-JP" altLang="en-US" dirty="0">
                          <a:solidFill>
                            <a:srgbClr val="002060"/>
                          </a:solidFill>
                        </a:rPr>
                        <a:t>○○配水池</a:t>
                      </a:r>
                    </a:p>
                  </a:txBody>
                  <a:tcPr>
                    <a:solidFill>
                      <a:schemeClr val="bg1"/>
                    </a:solidFill>
                  </a:tcPr>
                </a:tc>
                <a:tc>
                  <a:txBody>
                    <a:bodyPr/>
                    <a:lstStyle/>
                    <a:p>
                      <a:pPr algn="ctr"/>
                      <a:r>
                        <a:rPr kumimoji="1" lang="ja-JP" altLang="en-US" dirty="0">
                          <a:solidFill>
                            <a:srgbClr val="002060"/>
                          </a:solidFill>
                        </a:rPr>
                        <a:t>○○区△△町</a:t>
                      </a:r>
                      <a:r>
                        <a:rPr kumimoji="1" lang="en-US" altLang="ja-JP" dirty="0">
                          <a:solidFill>
                            <a:srgbClr val="002060"/>
                          </a:solidFill>
                        </a:rPr>
                        <a:t>34</a:t>
                      </a:r>
                      <a:endParaRPr kumimoji="1" lang="ja-JP" altLang="en-US" dirty="0">
                        <a:solidFill>
                          <a:srgbClr val="002060"/>
                        </a:solidFill>
                      </a:endParaRPr>
                    </a:p>
                  </a:txBody>
                  <a:tcPr>
                    <a:solidFill>
                      <a:schemeClr val="bg1"/>
                    </a:solidFill>
                  </a:tcPr>
                </a:tc>
                <a:tc>
                  <a:txBody>
                    <a:bodyPr/>
                    <a:lstStyle/>
                    <a:p>
                      <a:pPr algn="ctr"/>
                      <a:r>
                        <a:rPr kumimoji="1" lang="en-US" altLang="ja-JP" dirty="0">
                          <a:solidFill>
                            <a:srgbClr val="002060"/>
                          </a:solidFill>
                        </a:rPr>
                        <a:t>20,000</a:t>
                      </a:r>
                      <a:endParaRPr kumimoji="1" lang="ja-JP" altLang="en-US" dirty="0">
                        <a:solidFill>
                          <a:srgbClr val="002060"/>
                        </a:solidFill>
                      </a:endParaRPr>
                    </a:p>
                  </a:txBody>
                  <a:tcPr>
                    <a:solidFill>
                      <a:schemeClr val="bg1"/>
                    </a:solidFill>
                  </a:tcPr>
                </a:tc>
                <a:tc>
                  <a:txBody>
                    <a:bodyPr/>
                    <a:lstStyle/>
                    <a:p>
                      <a:pPr algn="ctr"/>
                      <a:r>
                        <a:rPr kumimoji="1" lang="en-US" altLang="ja-JP" dirty="0">
                          <a:solidFill>
                            <a:srgbClr val="002060"/>
                          </a:solidFill>
                        </a:rPr>
                        <a:t>4,000</a:t>
                      </a:r>
                      <a:endParaRPr kumimoji="1" lang="ja-JP" altLang="en-US" dirty="0">
                        <a:solidFill>
                          <a:srgbClr val="002060"/>
                        </a:solidFill>
                      </a:endParaRPr>
                    </a:p>
                  </a:txBody>
                  <a:tcPr>
                    <a:solidFill>
                      <a:schemeClr val="bg1"/>
                    </a:solidFill>
                  </a:tcPr>
                </a:tc>
                <a:tc>
                  <a:txBody>
                    <a:bodyPr/>
                    <a:lstStyle/>
                    <a:p>
                      <a:pPr algn="ctr"/>
                      <a:r>
                        <a:rPr kumimoji="1" lang="ja-JP" altLang="en-US" dirty="0">
                          <a:solidFill>
                            <a:srgbClr val="002060"/>
                          </a:solidFill>
                        </a:rPr>
                        <a:t>鍵の管理：浄水課</a:t>
                      </a:r>
                    </a:p>
                  </a:txBody>
                  <a:tcPr>
                    <a:solidFill>
                      <a:schemeClr val="bg1"/>
                    </a:solidFill>
                  </a:tcPr>
                </a:tc>
                <a:extLst>
                  <a:ext uri="{0D108BD9-81ED-4DB2-BD59-A6C34878D82A}">
                    <a16:rowId xmlns:a16="http://schemas.microsoft.com/office/drawing/2014/main" val="295805098"/>
                  </a:ext>
                </a:extLst>
              </a:tr>
              <a:tr h="370840">
                <a:tc>
                  <a:txBody>
                    <a:bodyPr/>
                    <a:lstStyle/>
                    <a:p>
                      <a:pPr algn="ctr"/>
                      <a:r>
                        <a:rPr kumimoji="1" lang="ja-JP" altLang="en-US" dirty="0">
                          <a:solidFill>
                            <a:srgbClr val="002060"/>
                          </a:solidFill>
                        </a:rPr>
                        <a:t>△△配水池</a:t>
                      </a:r>
                    </a:p>
                  </a:txBody>
                  <a:tcP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2060"/>
                          </a:solidFill>
                        </a:rPr>
                        <a:t>△△区○○町</a:t>
                      </a:r>
                      <a:r>
                        <a:rPr kumimoji="1" lang="en-US" altLang="ja-JP" dirty="0">
                          <a:solidFill>
                            <a:srgbClr val="002060"/>
                          </a:solidFill>
                        </a:rPr>
                        <a:t>5678</a:t>
                      </a:r>
                      <a:endParaRPr kumimoji="1" lang="ja-JP" altLang="en-US" dirty="0">
                        <a:solidFill>
                          <a:srgbClr val="002060"/>
                        </a:solidFill>
                      </a:endParaRPr>
                    </a:p>
                  </a:txBody>
                  <a:tcPr>
                    <a:solidFill>
                      <a:schemeClr val="bg1">
                        <a:alpha val="20000"/>
                      </a:schemeClr>
                    </a:solidFill>
                  </a:tcPr>
                </a:tc>
                <a:tc>
                  <a:txBody>
                    <a:bodyPr/>
                    <a:lstStyle/>
                    <a:p>
                      <a:pPr algn="ctr"/>
                      <a:r>
                        <a:rPr kumimoji="1" lang="en-US" altLang="ja-JP" dirty="0">
                          <a:solidFill>
                            <a:srgbClr val="002060"/>
                          </a:solidFill>
                        </a:rPr>
                        <a:t>10,000</a:t>
                      </a:r>
                      <a:endParaRPr kumimoji="1" lang="ja-JP" altLang="en-US" dirty="0">
                        <a:solidFill>
                          <a:srgbClr val="002060"/>
                        </a:solidFill>
                      </a:endParaRPr>
                    </a:p>
                  </a:txBody>
                  <a:tcPr>
                    <a:solidFill>
                      <a:schemeClr val="bg1">
                        <a:alpha val="20000"/>
                      </a:schemeClr>
                    </a:solidFill>
                  </a:tcPr>
                </a:tc>
                <a:tc>
                  <a:txBody>
                    <a:bodyPr/>
                    <a:lstStyle/>
                    <a:p>
                      <a:pPr algn="ctr"/>
                      <a:r>
                        <a:rPr kumimoji="1" lang="en-US" altLang="ja-JP" dirty="0">
                          <a:solidFill>
                            <a:srgbClr val="002060"/>
                          </a:solidFill>
                        </a:rPr>
                        <a:t>2,000</a:t>
                      </a:r>
                      <a:endParaRPr kumimoji="1" lang="ja-JP" altLang="en-US" dirty="0">
                        <a:solidFill>
                          <a:srgbClr val="002060"/>
                        </a:solidFill>
                      </a:endParaRPr>
                    </a:p>
                  </a:txBody>
                  <a:tcP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2060"/>
                          </a:solidFill>
                        </a:rPr>
                        <a:t>鍵の管理：浄水課</a:t>
                      </a:r>
                    </a:p>
                  </a:txBody>
                  <a:tcPr>
                    <a:solidFill>
                      <a:schemeClr val="bg1">
                        <a:alpha val="20000"/>
                      </a:schemeClr>
                    </a:solidFill>
                  </a:tcPr>
                </a:tc>
                <a:extLst>
                  <a:ext uri="{0D108BD9-81ED-4DB2-BD59-A6C34878D82A}">
                    <a16:rowId xmlns:a16="http://schemas.microsoft.com/office/drawing/2014/main" val="3492774468"/>
                  </a:ext>
                </a:extLst>
              </a:tr>
              <a:tr h="370840">
                <a:tc>
                  <a:txBody>
                    <a:bodyPr/>
                    <a:lstStyle/>
                    <a:p>
                      <a:pPr algn="ctr"/>
                      <a:r>
                        <a:rPr kumimoji="1" lang="ja-JP" altLang="en-US" dirty="0">
                          <a:solidFill>
                            <a:srgbClr val="002060"/>
                          </a:solidFill>
                        </a:rPr>
                        <a:t>：</a:t>
                      </a:r>
                    </a:p>
                  </a:txBody>
                  <a:tcPr>
                    <a:solidFill>
                      <a:schemeClr val="bg1"/>
                    </a:solidFill>
                  </a:tcPr>
                </a:tc>
                <a:tc>
                  <a:txBody>
                    <a:bodyPr/>
                    <a:lstStyle/>
                    <a:p>
                      <a:pPr algn="ctr"/>
                      <a:r>
                        <a:rPr kumimoji="1" lang="ja-JP" altLang="en-US" dirty="0">
                          <a:solidFill>
                            <a:srgbClr val="002060"/>
                          </a:solidFill>
                        </a:rPr>
                        <a:t>：</a:t>
                      </a:r>
                    </a:p>
                  </a:txBody>
                  <a:tcPr>
                    <a:solidFill>
                      <a:schemeClr val="bg1"/>
                    </a:solidFill>
                  </a:tcPr>
                </a:tc>
                <a:tc>
                  <a:txBody>
                    <a:bodyPr/>
                    <a:lstStyle/>
                    <a:p>
                      <a:pPr algn="ctr"/>
                      <a:r>
                        <a:rPr kumimoji="1" lang="ja-JP" altLang="en-US" dirty="0">
                          <a:solidFill>
                            <a:srgbClr val="002060"/>
                          </a:solidFill>
                        </a:rPr>
                        <a:t>：</a:t>
                      </a:r>
                    </a:p>
                  </a:txBody>
                  <a:tcPr>
                    <a:solidFill>
                      <a:schemeClr val="bg1"/>
                    </a:solidFill>
                  </a:tcPr>
                </a:tc>
                <a:tc>
                  <a:txBody>
                    <a:bodyPr/>
                    <a:lstStyle/>
                    <a:p>
                      <a:pPr algn="ctr"/>
                      <a:r>
                        <a:rPr kumimoji="1" lang="ja-JP" altLang="en-US" dirty="0">
                          <a:solidFill>
                            <a:srgbClr val="002060"/>
                          </a:solidFill>
                        </a:rPr>
                        <a:t>：</a:t>
                      </a:r>
                    </a:p>
                  </a:txBody>
                  <a:tcPr>
                    <a:solidFill>
                      <a:schemeClr val="bg1"/>
                    </a:solidFill>
                  </a:tcPr>
                </a:tc>
                <a:tc>
                  <a:txBody>
                    <a:bodyPr/>
                    <a:lstStyle/>
                    <a:p>
                      <a:pPr algn="ctr"/>
                      <a:endParaRPr kumimoji="1" lang="ja-JP" altLang="en-US" dirty="0">
                        <a:solidFill>
                          <a:srgbClr val="002060"/>
                        </a:solidFill>
                      </a:endParaRPr>
                    </a:p>
                  </a:txBody>
                  <a:tcPr>
                    <a:solidFill>
                      <a:schemeClr val="bg1"/>
                    </a:solidFill>
                  </a:tcPr>
                </a:tc>
                <a:extLst>
                  <a:ext uri="{0D108BD9-81ED-4DB2-BD59-A6C34878D82A}">
                    <a16:rowId xmlns:a16="http://schemas.microsoft.com/office/drawing/2014/main" val="1867223231"/>
                  </a:ext>
                </a:extLst>
              </a:tr>
            </a:tbl>
          </a:graphicData>
        </a:graphic>
      </p:graphicFrame>
      <p:sp>
        <p:nvSpPr>
          <p:cNvPr id="3" name="正方形/長方形 2">
            <a:extLst>
              <a:ext uri="{FF2B5EF4-FFF2-40B4-BE49-F238E27FC236}">
                <a16:creationId xmlns:a16="http://schemas.microsoft.com/office/drawing/2014/main" id="{FF741BC4-EDEB-4A40-BD77-543CA569AE88}"/>
              </a:ext>
            </a:extLst>
          </p:cNvPr>
          <p:cNvSpPr/>
          <p:nvPr/>
        </p:nvSpPr>
        <p:spPr>
          <a:xfrm>
            <a:off x="5157107" y="989164"/>
            <a:ext cx="6158594" cy="30345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3200" dirty="0">
                <a:solidFill>
                  <a:srgbClr val="002060"/>
                </a:solidFill>
              </a:rPr>
              <a:t>◆給水基地</a:t>
            </a:r>
            <a:endParaRPr kumimoji="1" lang="en-US" altLang="ja-JP" sz="3200" dirty="0">
              <a:solidFill>
                <a:srgbClr val="002060"/>
              </a:solidFill>
            </a:endParaRPr>
          </a:p>
          <a:p>
            <a:r>
              <a:rPr lang="ja-JP" altLang="en-US" sz="3200" dirty="0">
                <a:solidFill>
                  <a:srgbClr val="002060"/>
                </a:solidFill>
              </a:rPr>
              <a:t>　応急給水隊（応急給水班）に水を補給する</a:t>
            </a:r>
            <a:r>
              <a:rPr kumimoji="1" lang="ja-JP" altLang="en-US" sz="3200" dirty="0">
                <a:solidFill>
                  <a:srgbClr val="002060"/>
                </a:solidFill>
              </a:rPr>
              <a:t>浄水場や配水池等</a:t>
            </a:r>
            <a:endParaRPr kumimoji="1" lang="en-US" altLang="ja-JP" sz="3200" dirty="0">
              <a:solidFill>
                <a:srgbClr val="002060"/>
              </a:solidFill>
            </a:endParaRPr>
          </a:p>
          <a:p>
            <a:endParaRPr kumimoji="1" lang="ja-JP" altLang="en-US" sz="3200" dirty="0">
              <a:solidFill>
                <a:srgbClr val="002060"/>
              </a:solidFill>
            </a:endParaRPr>
          </a:p>
        </p:txBody>
      </p:sp>
      <p:sp>
        <p:nvSpPr>
          <p:cNvPr id="10" name="正方形/長方形 9">
            <a:extLst>
              <a:ext uri="{FF2B5EF4-FFF2-40B4-BE49-F238E27FC236}">
                <a16:creationId xmlns:a16="http://schemas.microsoft.com/office/drawing/2014/main" id="{190FE5FB-CF84-4AA3-9494-A876F3B58A4A}"/>
              </a:ext>
            </a:extLst>
          </p:cNvPr>
          <p:cNvSpPr/>
          <p:nvPr/>
        </p:nvSpPr>
        <p:spPr>
          <a:xfrm>
            <a:off x="6634289" y="3483691"/>
            <a:ext cx="47242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rgbClr val="002060"/>
                </a:solidFill>
              </a:rPr>
              <a:t>「地震等緊急時対応の手引き」</a:t>
            </a:r>
            <a:endParaRPr kumimoji="1" lang="en-US" altLang="ja-JP" dirty="0">
              <a:solidFill>
                <a:srgbClr val="002060"/>
              </a:solidFill>
            </a:endParaRPr>
          </a:p>
          <a:p>
            <a:pPr algn="ct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lang="ja-JP" altLang="en-US" dirty="0">
                <a:solidFill>
                  <a:srgbClr val="002060"/>
                </a:solidFill>
              </a:rPr>
              <a:t>主な用語の定義</a:t>
            </a:r>
            <a:endParaRPr kumimoji="1" lang="ja-JP" altLang="en-US" dirty="0">
              <a:solidFill>
                <a:srgbClr val="002060"/>
              </a:solidFill>
            </a:endParaRPr>
          </a:p>
        </p:txBody>
      </p:sp>
      <p:pic>
        <p:nvPicPr>
          <p:cNvPr id="12" name="図 11">
            <a:extLst>
              <a:ext uri="{FF2B5EF4-FFF2-40B4-BE49-F238E27FC236}">
                <a16:creationId xmlns:a16="http://schemas.microsoft.com/office/drawing/2014/main" id="{2DAFCB8F-B112-42FC-9FE7-24DAB72B8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286" y="989164"/>
            <a:ext cx="4057498" cy="3043123"/>
          </a:xfrm>
          <a:prstGeom prst="rect">
            <a:avLst/>
          </a:prstGeom>
          <a:ln w="31750">
            <a:solidFill>
              <a:srgbClr val="00B0F0"/>
            </a:solidFill>
          </a:ln>
        </p:spPr>
      </p:pic>
      <p:sp>
        <p:nvSpPr>
          <p:cNvPr id="9" name="正方形/長方形 8">
            <a:extLst>
              <a:ext uri="{FF2B5EF4-FFF2-40B4-BE49-F238E27FC236}">
                <a16:creationId xmlns:a16="http://schemas.microsoft.com/office/drawing/2014/main" id="{E689135D-9EFD-41E4-9AA8-4CFFC794823A}"/>
              </a:ext>
            </a:extLst>
          </p:cNvPr>
          <p:cNvSpPr/>
          <p:nvPr/>
        </p:nvSpPr>
        <p:spPr>
          <a:xfrm>
            <a:off x="4907700" y="6481084"/>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P40</a:t>
            </a:r>
            <a:endParaRPr kumimoji="1" lang="ja-JP" altLang="en-US" dirty="0">
              <a:solidFill>
                <a:srgbClr val="002060"/>
              </a:solidFill>
            </a:endParaRPr>
          </a:p>
        </p:txBody>
      </p:sp>
      <p:sp>
        <p:nvSpPr>
          <p:cNvPr id="6" name="正方形/長方形 5">
            <a:extLst>
              <a:ext uri="{FF2B5EF4-FFF2-40B4-BE49-F238E27FC236}">
                <a16:creationId xmlns:a16="http://schemas.microsoft.com/office/drawing/2014/main" id="{9F846125-2DD8-4B87-BF55-796D096D7826}"/>
              </a:ext>
            </a:extLst>
          </p:cNvPr>
          <p:cNvSpPr/>
          <p:nvPr/>
        </p:nvSpPr>
        <p:spPr>
          <a:xfrm>
            <a:off x="876299" y="3719711"/>
            <a:ext cx="2587833" cy="4184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effectLst>
                  <a:outerShdw blurRad="38100" dist="38100" dir="2700000" algn="tl">
                    <a:srgbClr val="000000">
                      <a:alpha val="43137"/>
                    </a:srgbClr>
                  </a:outerShdw>
                </a:effectLst>
              </a:rPr>
              <a:t>熊本市</a:t>
            </a:r>
            <a:r>
              <a:rPr lang="en-US" altLang="ja-JP" b="1" dirty="0">
                <a:effectLst>
                  <a:outerShdw blurRad="38100" dist="38100" dir="2700000" algn="tl">
                    <a:srgbClr val="000000">
                      <a:alpha val="43137"/>
                    </a:srgbClr>
                  </a:outerShdw>
                </a:effectLst>
              </a:rPr>
              <a:t>:</a:t>
            </a:r>
            <a:r>
              <a:rPr lang="ja-JP" altLang="en-US" b="1" dirty="0">
                <a:effectLst>
                  <a:outerShdw blurRad="38100" dist="38100" dir="2700000" algn="tl">
                    <a:srgbClr val="000000">
                      <a:alpha val="43137"/>
                    </a:srgbClr>
                  </a:outerShdw>
                </a:effectLst>
              </a:rPr>
              <a:t>健軍秋田配水場</a:t>
            </a:r>
            <a:endParaRPr kumimoji="1" lang="ja-JP"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4729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39</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524000" y="0"/>
            <a:ext cx="9144000" cy="799202"/>
          </a:xfrm>
        </p:spPr>
        <p:txBody>
          <a:bodyPr>
            <a:normAutofit fontScale="90000"/>
          </a:bodyPr>
          <a:lstStyle/>
          <a:p>
            <a:r>
              <a:rPr kumimoji="1" lang="ja-JP" altLang="en-US" sz="4000" dirty="0">
                <a:solidFill>
                  <a:srgbClr val="002060"/>
                </a:solidFill>
              </a:rPr>
              <a:t>給水基地⇔応急給水拠点位置図（仮称）</a:t>
            </a:r>
          </a:p>
        </p:txBody>
      </p:sp>
      <p:sp>
        <p:nvSpPr>
          <p:cNvPr id="6" name="正方形/長方形 5">
            <a:extLst>
              <a:ext uri="{FF2B5EF4-FFF2-40B4-BE49-F238E27FC236}">
                <a16:creationId xmlns:a16="http://schemas.microsoft.com/office/drawing/2014/main" id="{42BC5373-B193-403B-9195-DB81FA69487A}"/>
              </a:ext>
            </a:extLst>
          </p:cNvPr>
          <p:cNvSpPr/>
          <p:nvPr/>
        </p:nvSpPr>
        <p:spPr>
          <a:xfrm>
            <a:off x="6002141" y="960405"/>
            <a:ext cx="6164316" cy="68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u="sng" dirty="0">
                <a:solidFill>
                  <a:srgbClr val="002060"/>
                </a:solidFill>
              </a:rPr>
              <a:t>給水基地</a:t>
            </a:r>
            <a:r>
              <a:rPr lang="ja-JP" altLang="en-US" sz="2400" u="sng" dirty="0">
                <a:solidFill>
                  <a:srgbClr val="002060"/>
                </a:solidFill>
              </a:rPr>
              <a:t>（○</a:t>
            </a:r>
            <a:r>
              <a:rPr kumimoji="1" lang="ja-JP" altLang="en-US" sz="2400" u="sng" dirty="0">
                <a:solidFill>
                  <a:srgbClr val="002060"/>
                </a:solidFill>
              </a:rPr>
              <a:t>○配水池　入路・出路）</a:t>
            </a:r>
          </a:p>
        </p:txBody>
      </p:sp>
      <p:sp>
        <p:nvSpPr>
          <p:cNvPr id="7" name="タイトル 1">
            <a:extLst>
              <a:ext uri="{FF2B5EF4-FFF2-40B4-BE49-F238E27FC236}">
                <a16:creationId xmlns:a16="http://schemas.microsoft.com/office/drawing/2014/main" id="{DC8CABD8-6511-4091-8FEC-FD04202AF2AB}"/>
              </a:ext>
            </a:extLst>
          </p:cNvPr>
          <p:cNvSpPr txBox="1">
            <a:spLocks/>
          </p:cNvSpPr>
          <p:nvPr/>
        </p:nvSpPr>
        <p:spPr>
          <a:xfrm>
            <a:off x="10357945" y="0"/>
            <a:ext cx="1764000" cy="720000"/>
          </a:xfrm>
          <a:prstGeom prst="rect">
            <a:avLst/>
          </a:prstGeom>
          <a:pattFill prst="pct50">
            <a:fgClr>
              <a:srgbClr val="002060"/>
            </a:fgClr>
            <a:bgClr>
              <a:srgbClr val="0070C0"/>
            </a:bgClr>
          </a:patt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b="1" dirty="0">
                <a:solidFill>
                  <a:schemeClr val="bg1"/>
                </a:solidFill>
              </a:rPr>
              <a:t>作成例</a:t>
            </a:r>
          </a:p>
        </p:txBody>
      </p:sp>
      <p:sp>
        <p:nvSpPr>
          <p:cNvPr id="10" name="タイトル 1">
            <a:extLst>
              <a:ext uri="{FF2B5EF4-FFF2-40B4-BE49-F238E27FC236}">
                <a16:creationId xmlns:a16="http://schemas.microsoft.com/office/drawing/2014/main" id="{2836FB97-543F-44BC-A7A7-CE76ACB5AE6E}"/>
              </a:ext>
            </a:extLst>
          </p:cNvPr>
          <p:cNvSpPr txBox="1">
            <a:spLocks/>
          </p:cNvSpPr>
          <p:nvPr/>
        </p:nvSpPr>
        <p:spPr>
          <a:xfrm>
            <a:off x="220800" y="925860"/>
            <a:ext cx="5760000" cy="68509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u="sng" dirty="0">
                <a:solidFill>
                  <a:srgbClr val="002060"/>
                </a:solidFill>
              </a:rPr>
              <a:t>給水基地⇔応急給水拠点</a:t>
            </a:r>
          </a:p>
        </p:txBody>
      </p:sp>
      <p:pic>
        <p:nvPicPr>
          <p:cNvPr id="11" name="図 10">
            <a:extLst>
              <a:ext uri="{FF2B5EF4-FFF2-40B4-BE49-F238E27FC236}">
                <a16:creationId xmlns:a16="http://schemas.microsoft.com/office/drawing/2014/main" id="{02A6B8F4-C890-4E5F-AE0C-A22F43CEBAFC}"/>
              </a:ext>
            </a:extLst>
          </p:cNvPr>
          <p:cNvPicPr preferRelativeResize="0">
            <a:picLocks noChangeArrowheads="1"/>
          </p:cNvPicPr>
          <p:nvPr/>
        </p:nvPicPr>
        <p:blipFill rotWithShape="1">
          <a:blip r:embed="rId3">
            <a:lum bright="-20000" contrast="40000"/>
            <a:extLst>
              <a:ext uri="{28A0092B-C50C-407E-A947-70E740481C1C}">
                <a14:useLocalDpi xmlns:a14="http://schemas.microsoft.com/office/drawing/2010/main" val="0"/>
              </a:ext>
            </a:extLst>
          </a:blip>
          <a:srcRect l="874" t="1441" r="853" b="1455"/>
          <a:stretch/>
        </p:blipFill>
        <p:spPr bwMode="auto">
          <a:xfrm>
            <a:off x="220800" y="1715262"/>
            <a:ext cx="5796000" cy="4572000"/>
          </a:xfrm>
          <a:prstGeom prst="rect">
            <a:avLst/>
          </a:prstGeom>
          <a:solidFill>
            <a:schemeClr val="bg1"/>
          </a:solidFill>
          <a:ln w="19050">
            <a:solidFill>
              <a:srgbClr val="002060"/>
            </a:solidFill>
          </a:ln>
          <a:extLst/>
        </p:spPr>
      </p:pic>
      <p:pic>
        <p:nvPicPr>
          <p:cNvPr id="12" name="図 11">
            <a:extLst>
              <a:ext uri="{FF2B5EF4-FFF2-40B4-BE49-F238E27FC236}">
                <a16:creationId xmlns:a16="http://schemas.microsoft.com/office/drawing/2014/main" id="{87BDBD30-6368-4C8B-9247-5547366FFBA6}"/>
              </a:ext>
            </a:extLst>
          </p:cNvPr>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4304" r="4151" b="4713"/>
          <a:stretch/>
        </p:blipFill>
        <p:spPr bwMode="auto">
          <a:xfrm>
            <a:off x="6175202" y="1722473"/>
            <a:ext cx="5818194" cy="4534727"/>
          </a:xfrm>
          <a:prstGeom prst="rect">
            <a:avLst/>
          </a:prstGeom>
          <a:solidFill>
            <a:schemeClr val="bg1"/>
          </a:solidFill>
          <a:ln w="19050">
            <a:solidFill>
              <a:srgbClr val="002060"/>
            </a:solidFill>
          </a:ln>
          <a:extLst/>
        </p:spPr>
      </p:pic>
    </p:spTree>
    <p:extLst>
      <p:ext uri="{BB962C8B-B14F-4D97-AF65-F5344CB8AC3E}">
        <p14:creationId xmlns:p14="http://schemas.microsoft.com/office/powerpoint/2010/main" val="205361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id="{7131DB59-0C55-4E16-A294-0DD5FD2619CD}"/>
              </a:ext>
            </a:extLst>
          </p:cNvPr>
          <p:cNvGraphicFramePr/>
          <p:nvPr>
            <p:extLst>
              <p:ext uri="{D42A27DB-BD31-4B8C-83A1-F6EECF244321}">
                <p14:modId xmlns:p14="http://schemas.microsoft.com/office/powerpoint/2010/main" val="2313864935"/>
              </p:ext>
            </p:extLst>
          </p:nvPr>
        </p:nvGraphicFramePr>
        <p:xfrm>
          <a:off x="1524000" y="218366"/>
          <a:ext cx="9144000" cy="613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4</a:t>
            </a:fld>
            <a:endParaRPr kumimoji="1" lang="ja-JP" altLang="en-US"/>
          </a:p>
        </p:txBody>
      </p:sp>
    </p:spTree>
    <p:extLst>
      <p:ext uri="{BB962C8B-B14F-4D97-AF65-F5344CB8AC3E}">
        <p14:creationId xmlns:p14="http://schemas.microsoft.com/office/powerpoint/2010/main" val="1002693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40</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524000" y="22433"/>
            <a:ext cx="9144000" cy="799202"/>
          </a:xfrm>
        </p:spPr>
        <p:txBody>
          <a:bodyPr>
            <a:normAutofit/>
          </a:bodyPr>
          <a:lstStyle/>
          <a:p>
            <a:r>
              <a:rPr kumimoji="1" lang="ja-JP" altLang="en-US" sz="4000" dirty="0">
                <a:solidFill>
                  <a:srgbClr val="002060"/>
                </a:solidFill>
              </a:rPr>
              <a:t>応急給水拠点一覧表（</a:t>
            </a:r>
            <a:r>
              <a:rPr lang="ja-JP" altLang="en-US" sz="4000" dirty="0">
                <a:solidFill>
                  <a:srgbClr val="002060"/>
                </a:solidFill>
              </a:rPr>
              <a:t>整理</a:t>
            </a:r>
            <a:r>
              <a:rPr kumimoji="1" lang="ja-JP" altLang="en-US" sz="4000" dirty="0">
                <a:solidFill>
                  <a:srgbClr val="002060"/>
                </a:solidFill>
              </a:rPr>
              <a:t>例）</a:t>
            </a:r>
          </a:p>
        </p:txBody>
      </p:sp>
      <p:graphicFrame>
        <p:nvGraphicFramePr>
          <p:cNvPr id="2" name="表 1">
            <a:extLst>
              <a:ext uri="{FF2B5EF4-FFF2-40B4-BE49-F238E27FC236}">
                <a16:creationId xmlns:a16="http://schemas.microsoft.com/office/drawing/2014/main" id="{307CD312-6AC1-47B8-92B2-D02912BA2538}"/>
              </a:ext>
            </a:extLst>
          </p:cNvPr>
          <p:cNvGraphicFramePr>
            <a:graphicFrameLocks noGrp="1"/>
          </p:cNvGraphicFramePr>
          <p:nvPr>
            <p:extLst>
              <p:ext uri="{D42A27DB-BD31-4B8C-83A1-F6EECF244321}">
                <p14:modId xmlns:p14="http://schemas.microsoft.com/office/powerpoint/2010/main" val="541822809"/>
              </p:ext>
            </p:extLst>
          </p:nvPr>
        </p:nvGraphicFramePr>
        <p:xfrm>
          <a:off x="876300" y="4196346"/>
          <a:ext cx="10439400" cy="2160004"/>
        </p:xfrm>
        <a:graphic>
          <a:graphicData uri="http://schemas.openxmlformats.org/drawingml/2006/table">
            <a:tbl>
              <a:tblPr firstRow="1" bandRow="1">
                <a:tableStyleId>{616DA210-FB5B-4158-B5E0-FEB733F419BA}</a:tableStyleId>
              </a:tblPr>
              <a:tblGrid>
                <a:gridCol w="2087880">
                  <a:extLst>
                    <a:ext uri="{9D8B030D-6E8A-4147-A177-3AD203B41FA5}">
                      <a16:colId xmlns:a16="http://schemas.microsoft.com/office/drawing/2014/main" val="4094314819"/>
                    </a:ext>
                  </a:extLst>
                </a:gridCol>
                <a:gridCol w="2087880">
                  <a:extLst>
                    <a:ext uri="{9D8B030D-6E8A-4147-A177-3AD203B41FA5}">
                      <a16:colId xmlns:a16="http://schemas.microsoft.com/office/drawing/2014/main" val="1660483074"/>
                    </a:ext>
                  </a:extLst>
                </a:gridCol>
                <a:gridCol w="2087880">
                  <a:extLst>
                    <a:ext uri="{9D8B030D-6E8A-4147-A177-3AD203B41FA5}">
                      <a16:colId xmlns:a16="http://schemas.microsoft.com/office/drawing/2014/main" val="3163723296"/>
                    </a:ext>
                  </a:extLst>
                </a:gridCol>
                <a:gridCol w="4175760">
                  <a:extLst>
                    <a:ext uri="{9D8B030D-6E8A-4147-A177-3AD203B41FA5}">
                      <a16:colId xmlns:a16="http://schemas.microsoft.com/office/drawing/2014/main" val="1891578033"/>
                    </a:ext>
                  </a:extLst>
                </a:gridCol>
              </a:tblGrid>
              <a:tr h="455352">
                <a:tc>
                  <a:txBody>
                    <a:bodyPr/>
                    <a:lstStyle/>
                    <a:p>
                      <a:pPr algn="ctr"/>
                      <a:r>
                        <a:rPr kumimoji="1" lang="ja-JP" altLang="en-US" sz="2000" dirty="0">
                          <a:solidFill>
                            <a:srgbClr val="002060"/>
                          </a:solidFill>
                        </a:rPr>
                        <a:t>施　設　名</a:t>
                      </a:r>
                    </a:p>
                  </a:txBody>
                  <a:tcPr anchor="ctr">
                    <a:solidFill>
                      <a:schemeClr val="bg1"/>
                    </a:solidFill>
                  </a:tcPr>
                </a:tc>
                <a:tc>
                  <a:txBody>
                    <a:bodyPr/>
                    <a:lstStyle/>
                    <a:p>
                      <a:pPr algn="ctr"/>
                      <a:r>
                        <a:rPr kumimoji="1" lang="ja-JP" altLang="en-US" sz="2000" dirty="0">
                          <a:solidFill>
                            <a:srgbClr val="002060"/>
                          </a:solidFill>
                        </a:rPr>
                        <a:t>住　　所</a:t>
                      </a:r>
                    </a:p>
                  </a:txBody>
                  <a:tcPr anchor="ctr">
                    <a:solidFill>
                      <a:schemeClr val="bg1"/>
                    </a:solidFill>
                  </a:tcPr>
                </a:tc>
                <a:tc>
                  <a:txBody>
                    <a:bodyPr/>
                    <a:lstStyle/>
                    <a:p>
                      <a:pPr algn="ctr"/>
                      <a:r>
                        <a:rPr kumimoji="1" lang="ja-JP" altLang="en-US" sz="2000" dirty="0">
                          <a:solidFill>
                            <a:srgbClr val="002060"/>
                          </a:solidFill>
                        </a:rPr>
                        <a:t>対象住民（人）</a:t>
                      </a:r>
                    </a:p>
                  </a:txBody>
                  <a:tcPr anchor="ctr">
                    <a:solidFill>
                      <a:schemeClr val="bg1"/>
                    </a:solidFill>
                  </a:tcPr>
                </a:tc>
                <a:tc>
                  <a:txBody>
                    <a:bodyPr/>
                    <a:lstStyle/>
                    <a:p>
                      <a:pPr algn="ctr"/>
                      <a:r>
                        <a:rPr kumimoji="1" lang="ja-JP" altLang="en-US" sz="2000" dirty="0">
                          <a:solidFill>
                            <a:srgbClr val="002060"/>
                          </a:solidFill>
                        </a:rPr>
                        <a:t>備　　考</a:t>
                      </a:r>
                    </a:p>
                  </a:txBody>
                  <a:tcPr anchor="ctr">
                    <a:solidFill>
                      <a:schemeClr val="bg1"/>
                    </a:solidFill>
                  </a:tcPr>
                </a:tc>
                <a:extLst>
                  <a:ext uri="{0D108BD9-81ED-4DB2-BD59-A6C34878D82A}">
                    <a16:rowId xmlns:a16="http://schemas.microsoft.com/office/drawing/2014/main" val="4032215425"/>
                  </a:ext>
                </a:extLst>
              </a:tr>
              <a:tr h="426163">
                <a:tc>
                  <a:txBody>
                    <a:bodyPr/>
                    <a:lstStyle/>
                    <a:p>
                      <a:pPr algn="ctr"/>
                      <a:r>
                        <a:rPr lang="ja-JP" altLang="en-US" dirty="0">
                          <a:solidFill>
                            <a:srgbClr val="002060"/>
                          </a:solidFill>
                        </a:rPr>
                        <a:t>□□公園</a:t>
                      </a:r>
                    </a:p>
                  </a:txBody>
                  <a:tcPr anchor="ctr">
                    <a:solidFill>
                      <a:schemeClr val="bg1">
                        <a:alpha val="20000"/>
                      </a:schemeClr>
                    </a:solidFill>
                  </a:tcPr>
                </a:tc>
                <a:tc>
                  <a:txBody>
                    <a:bodyPr/>
                    <a:lstStyle/>
                    <a:p>
                      <a:pPr algn="ctr"/>
                      <a:r>
                        <a:rPr lang="ja-JP" altLang="en-US" dirty="0">
                          <a:solidFill>
                            <a:srgbClr val="002060"/>
                          </a:solidFill>
                        </a:rPr>
                        <a:t>□●区□□</a:t>
                      </a:r>
                      <a:r>
                        <a:rPr lang="en-US" altLang="ja-JP" dirty="0">
                          <a:solidFill>
                            <a:srgbClr val="002060"/>
                          </a:solidFill>
                        </a:rPr>
                        <a:t>1-2</a:t>
                      </a:r>
                      <a:endParaRPr lang="ja-JP" altLang="en-US" dirty="0">
                        <a:solidFill>
                          <a:srgbClr val="002060"/>
                        </a:solidFill>
                      </a:endParaRPr>
                    </a:p>
                  </a:txBody>
                  <a:tcPr anchor="ctr">
                    <a:solidFill>
                      <a:schemeClr val="bg1">
                        <a:alpha val="20000"/>
                      </a:schemeClr>
                    </a:solidFill>
                  </a:tcPr>
                </a:tc>
                <a:tc>
                  <a:txBody>
                    <a:bodyPr/>
                    <a:lstStyle/>
                    <a:p>
                      <a:pPr algn="ctr"/>
                      <a:r>
                        <a:rPr lang="en-US" altLang="ja-JP" dirty="0">
                          <a:solidFill>
                            <a:srgbClr val="002060"/>
                          </a:solidFill>
                        </a:rPr>
                        <a:t>1,000</a:t>
                      </a:r>
                      <a:endParaRPr lang="ja-JP" altLang="en-US" dirty="0">
                        <a:solidFill>
                          <a:srgbClr val="002060"/>
                        </a:solidFill>
                      </a:endParaRP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2060"/>
                          </a:solidFill>
                        </a:rPr>
                        <a:t>仮設給水槽 </a:t>
                      </a:r>
                      <a:r>
                        <a:rPr kumimoji="1" lang="en-US" altLang="ja-JP" sz="1800" dirty="0">
                          <a:solidFill>
                            <a:srgbClr val="002060"/>
                          </a:solidFill>
                        </a:rPr>
                        <a:t>2</a:t>
                      </a:r>
                      <a:r>
                        <a:rPr kumimoji="1" lang="ja-JP" altLang="en-US" sz="1800" dirty="0">
                          <a:solidFill>
                            <a:srgbClr val="002060"/>
                          </a:solidFill>
                        </a:rPr>
                        <a:t>基（</a:t>
                      </a:r>
                      <a:r>
                        <a:rPr lang="en-US" altLang="ja-JP" dirty="0">
                          <a:solidFill>
                            <a:srgbClr val="002060"/>
                          </a:solidFill>
                        </a:rPr>
                        <a:t>1.0</a:t>
                      </a:r>
                      <a:r>
                        <a:rPr kumimoji="1" lang="ja-JP" altLang="en-US" sz="1800" dirty="0">
                          <a:solidFill>
                            <a:srgbClr val="002060"/>
                          </a:solidFill>
                        </a:rPr>
                        <a:t>㎥</a:t>
                      </a:r>
                      <a:r>
                        <a:rPr lang="en-US" altLang="ja-JP" dirty="0">
                          <a:solidFill>
                            <a:srgbClr val="002060"/>
                          </a:solidFill>
                        </a:rPr>
                        <a:t>×2</a:t>
                      </a:r>
                      <a:r>
                        <a:rPr kumimoji="1" lang="ja-JP" altLang="en-US" sz="1800" dirty="0">
                          <a:solidFill>
                            <a:srgbClr val="002060"/>
                          </a:solidFill>
                        </a:rPr>
                        <a:t>）</a:t>
                      </a:r>
                    </a:p>
                  </a:txBody>
                  <a:tcPr anchor="ctr">
                    <a:solidFill>
                      <a:schemeClr val="bg1">
                        <a:alpha val="20000"/>
                      </a:schemeClr>
                    </a:solidFill>
                  </a:tcPr>
                </a:tc>
                <a:extLst>
                  <a:ext uri="{0D108BD9-81ED-4DB2-BD59-A6C34878D82A}">
                    <a16:rowId xmlns:a16="http://schemas.microsoft.com/office/drawing/2014/main" val="3213831804"/>
                  </a:ext>
                </a:extLst>
              </a:tr>
              <a:tr h="426163">
                <a:tc>
                  <a:txBody>
                    <a:bodyPr/>
                    <a:lstStyle/>
                    <a:p>
                      <a:pPr algn="ctr"/>
                      <a:r>
                        <a:rPr kumimoji="1" lang="ja-JP" altLang="en-US" dirty="0">
                          <a:solidFill>
                            <a:srgbClr val="002060"/>
                          </a:solidFill>
                        </a:rPr>
                        <a:t>○○公園</a:t>
                      </a:r>
                    </a:p>
                  </a:txBody>
                  <a:tcPr>
                    <a:solidFill>
                      <a:schemeClr val="bg1"/>
                    </a:solidFill>
                  </a:tcPr>
                </a:tc>
                <a:tc>
                  <a:txBody>
                    <a:bodyPr/>
                    <a:lstStyle/>
                    <a:p>
                      <a:pPr algn="ctr"/>
                      <a:r>
                        <a:rPr kumimoji="1" lang="ja-JP" altLang="en-US" dirty="0">
                          <a:solidFill>
                            <a:srgbClr val="002060"/>
                          </a:solidFill>
                        </a:rPr>
                        <a:t>○○区△△町</a:t>
                      </a:r>
                      <a:r>
                        <a:rPr kumimoji="1" lang="en-US" altLang="ja-JP" dirty="0">
                          <a:solidFill>
                            <a:srgbClr val="002060"/>
                          </a:solidFill>
                        </a:rPr>
                        <a:t>34</a:t>
                      </a:r>
                      <a:endParaRPr kumimoji="1" lang="ja-JP" altLang="en-US" dirty="0">
                        <a:solidFill>
                          <a:srgbClr val="002060"/>
                        </a:solidFill>
                      </a:endParaRPr>
                    </a:p>
                  </a:txBody>
                  <a:tcPr>
                    <a:solidFill>
                      <a:schemeClr val="bg1"/>
                    </a:solidFill>
                  </a:tcPr>
                </a:tc>
                <a:tc>
                  <a:txBody>
                    <a:bodyPr/>
                    <a:lstStyle/>
                    <a:p>
                      <a:pPr algn="ctr"/>
                      <a:r>
                        <a:rPr kumimoji="1" lang="en-US" altLang="ja-JP" dirty="0">
                          <a:solidFill>
                            <a:srgbClr val="002060"/>
                          </a:solidFill>
                        </a:rPr>
                        <a:t>300</a:t>
                      </a:r>
                      <a:endParaRPr kumimoji="1" lang="ja-JP" altLang="en-US" dirty="0">
                        <a:solidFill>
                          <a:srgbClr val="002060"/>
                        </a:solidFill>
                      </a:endParaRPr>
                    </a:p>
                  </a:txBody>
                  <a:tcPr>
                    <a:solidFill>
                      <a:schemeClr val="bg1"/>
                    </a:solidFill>
                  </a:tcPr>
                </a:tc>
                <a:tc>
                  <a:txBody>
                    <a:bodyPr/>
                    <a:lstStyle/>
                    <a:p>
                      <a:pPr algn="ctr"/>
                      <a:endParaRPr kumimoji="1" lang="ja-JP" altLang="en-US" dirty="0">
                        <a:solidFill>
                          <a:srgbClr val="002060"/>
                        </a:solidFill>
                      </a:endParaRPr>
                    </a:p>
                  </a:txBody>
                  <a:tcPr>
                    <a:solidFill>
                      <a:schemeClr val="bg1"/>
                    </a:solidFill>
                  </a:tcPr>
                </a:tc>
                <a:extLst>
                  <a:ext uri="{0D108BD9-81ED-4DB2-BD59-A6C34878D82A}">
                    <a16:rowId xmlns:a16="http://schemas.microsoft.com/office/drawing/2014/main" val="295805098"/>
                  </a:ext>
                </a:extLst>
              </a:tr>
              <a:tr h="426163">
                <a:tc>
                  <a:txBody>
                    <a:bodyPr/>
                    <a:lstStyle/>
                    <a:p>
                      <a:pPr algn="ctr"/>
                      <a:r>
                        <a:rPr kumimoji="1" lang="ja-JP" altLang="en-US" dirty="0">
                          <a:solidFill>
                            <a:srgbClr val="002060"/>
                          </a:solidFill>
                        </a:rPr>
                        <a:t>△△公民館</a:t>
                      </a:r>
                    </a:p>
                  </a:txBody>
                  <a:tcP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2060"/>
                          </a:solidFill>
                        </a:rPr>
                        <a:t>△△区○○</a:t>
                      </a:r>
                      <a:r>
                        <a:rPr kumimoji="1" lang="en-US" altLang="ja-JP" dirty="0">
                          <a:solidFill>
                            <a:srgbClr val="002060"/>
                          </a:solidFill>
                        </a:rPr>
                        <a:t>5-67</a:t>
                      </a:r>
                      <a:endParaRPr kumimoji="1" lang="ja-JP" altLang="en-US" dirty="0">
                        <a:solidFill>
                          <a:srgbClr val="002060"/>
                        </a:solidFill>
                      </a:endParaRPr>
                    </a:p>
                  </a:txBody>
                  <a:tcPr>
                    <a:solidFill>
                      <a:schemeClr val="bg1">
                        <a:alpha val="20000"/>
                      </a:schemeClr>
                    </a:solidFill>
                  </a:tcPr>
                </a:tc>
                <a:tc>
                  <a:txBody>
                    <a:bodyPr/>
                    <a:lstStyle/>
                    <a:p>
                      <a:pPr algn="ctr"/>
                      <a:r>
                        <a:rPr kumimoji="1" lang="en-US" altLang="ja-JP" dirty="0">
                          <a:solidFill>
                            <a:srgbClr val="002060"/>
                          </a:solidFill>
                        </a:rPr>
                        <a:t>200</a:t>
                      </a:r>
                      <a:endParaRPr kumimoji="1" lang="ja-JP" altLang="en-US" dirty="0">
                        <a:solidFill>
                          <a:srgbClr val="002060"/>
                        </a:solidFill>
                      </a:endParaRPr>
                    </a:p>
                  </a:txBody>
                  <a:tcP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2060"/>
                          </a:solidFill>
                        </a:rPr>
                        <a:t>仮設給水槽 </a:t>
                      </a:r>
                      <a:r>
                        <a:rPr kumimoji="1" lang="en-US" altLang="ja-JP" sz="1800" dirty="0">
                          <a:solidFill>
                            <a:srgbClr val="002060"/>
                          </a:solidFill>
                        </a:rPr>
                        <a:t>2</a:t>
                      </a:r>
                      <a:r>
                        <a:rPr kumimoji="1" lang="ja-JP" altLang="en-US" sz="1800" dirty="0">
                          <a:solidFill>
                            <a:srgbClr val="002060"/>
                          </a:solidFill>
                        </a:rPr>
                        <a:t>基（</a:t>
                      </a:r>
                      <a:r>
                        <a:rPr kumimoji="1" lang="en-US" altLang="ja-JP" dirty="0">
                          <a:solidFill>
                            <a:srgbClr val="002060"/>
                          </a:solidFill>
                        </a:rPr>
                        <a:t>0.5</a:t>
                      </a:r>
                      <a:r>
                        <a:rPr kumimoji="1" lang="ja-JP" altLang="en-US" sz="1800" dirty="0">
                          <a:solidFill>
                            <a:srgbClr val="002060"/>
                          </a:solidFill>
                        </a:rPr>
                        <a:t>㎥</a:t>
                      </a:r>
                      <a:r>
                        <a:rPr kumimoji="1" lang="en-US" altLang="ja-JP" sz="1800" dirty="0">
                          <a:solidFill>
                            <a:srgbClr val="002060"/>
                          </a:solidFill>
                        </a:rPr>
                        <a:t>×2</a:t>
                      </a:r>
                      <a:r>
                        <a:rPr kumimoji="1" lang="ja-JP" altLang="en-US" sz="1800" dirty="0">
                          <a:solidFill>
                            <a:srgbClr val="002060"/>
                          </a:solidFill>
                        </a:rPr>
                        <a:t>）</a:t>
                      </a:r>
                      <a:endParaRPr kumimoji="1" lang="ja-JP" altLang="en-US" dirty="0">
                        <a:solidFill>
                          <a:srgbClr val="002060"/>
                        </a:solidFill>
                      </a:endParaRPr>
                    </a:p>
                  </a:txBody>
                  <a:tcPr>
                    <a:solidFill>
                      <a:schemeClr val="bg1">
                        <a:alpha val="20000"/>
                      </a:schemeClr>
                    </a:solidFill>
                  </a:tcPr>
                </a:tc>
                <a:extLst>
                  <a:ext uri="{0D108BD9-81ED-4DB2-BD59-A6C34878D82A}">
                    <a16:rowId xmlns:a16="http://schemas.microsoft.com/office/drawing/2014/main" val="3492774468"/>
                  </a:ext>
                </a:extLst>
              </a:tr>
              <a:tr h="426163">
                <a:tc>
                  <a:txBody>
                    <a:bodyPr/>
                    <a:lstStyle/>
                    <a:p>
                      <a:pPr algn="ctr"/>
                      <a:r>
                        <a:rPr kumimoji="1" lang="ja-JP" altLang="en-US" dirty="0">
                          <a:solidFill>
                            <a:srgbClr val="002060"/>
                          </a:solidFill>
                        </a:rPr>
                        <a:t>：</a:t>
                      </a:r>
                    </a:p>
                  </a:txBody>
                  <a:tcPr>
                    <a:solidFill>
                      <a:schemeClr val="bg1"/>
                    </a:solidFill>
                  </a:tcPr>
                </a:tc>
                <a:tc>
                  <a:txBody>
                    <a:bodyPr/>
                    <a:lstStyle/>
                    <a:p>
                      <a:pPr algn="ctr"/>
                      <a:r>
                        <a:rPr kumimoji="1" lang="ja-JP" altLang="en-US" dirty="0">
                          <a:solidFill>
                            <a:srgbClr val="002060"/>
                          </a:solidFill>
                        </a:rPr>
                        <a:t>：</a:t>
                      </a:r>
                    </a:p>
                  </a:txBody>
                  <a:tcPr>
                    <a:solidFill>
                      <a:schemeClr val="bg1"/>
                    </a:solidFill>
                  </a:tcPr>
                </a:tc>
                <a:tc>
                  <a:txBody>
                    <a:bodyPr/>
                    <a:lstStyle/>
                    <a:p>
                      <a:pPr algn="ctr"/>
                      <a:r>
                        <a:rPr kumimoji="1" lang="ja-JP" altLang="en-US" dirty="0">
                          <a:solidFill>
                            <a:srgbClr val="002060"/>
                          </a:solidFill>
                        </a:rPr>
                        <a:t>：</a:t>
                      </a:r>
                    </a:p>
                  </a:txBody>
                  <a:tcPr>
                    <a:solidFill>
                      <a:schemeClr val="bg1"/>
                    </a:solidFill>
                  </a:tcPr>
                </a:tc>
                <a:tc>
                  <a:txBody>
                    <a:bodyPr/>
                    <a:lstStyle/>
                    <a:p>
                      <a:pPr algn="ctr"/>
                      <a:r>
                        <a:rPr kumimoji="1" lang="ja-JP" altLang="en-US" dirty="0">
                          <a:solidFill>
                            <a:srgbClr val="002060"/>
                          </a:solidFill>
                        </a:rPr>
                        <a:t>：</a:t>
                      </a:r>
                    </a:p>
                  </a:txBody>
                  <a:tcPr>
                    <a:solidFill>
                      <a:schemeClr val="bg1"/>
                    </a:solidFill>
                  </a:tcPr>
                </a:tc>
                <a:extLst>
                  <a:ext uri="{0D108BD9-81ED-4DB2-BD59-A6C34878D82A}">
                    <a16:rowId xmlns:a16="http://schemas.microsoft.com/office/drawing/2014/main" val="1867223231"/>
                  </a:ext>
                </a:extLst>
              </a:tr>
            </a:tbl>
          </a:graphicData>
        </a:graphic>
      </p:graphicFrame>
      <p:sp>
        <p:nvSpPr>
          <p:cNvPr id="11" name="正方形/長方形 10">
            <a:extLst>
              <a:ext uri="{FF2B5EF4-FFF2-40B4-BE49-F238E27FC236}">
                <a16:creationId xmlns:a16="http://schemas.microsoft.com/office/drawing/2014/main" id="{EF162EFC-FBF4-4257-92AF-542061931CC2}"/>
              </a:ext>
            </a:extLst>
          </p:cNvPr>
          <p:cNvSpPr/>
          <p:nvPr/>
        </p:nvSpPr>
        <p:spPr>
          <a:xfrm>
            <a:off x="4978400" y="991727"/>
            <a:ext cx="6337299" cy="30345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3200" dirty="0">
                <a:solidFill>
                  <a:srgbClr val="002060"/>
                </a:solidFill>
              </a:rPr>
              <a:t>◆応急給水拠点</a:t>
            </a:r>
            <a:endParaRPr kumimoji="1" lang="en-US" altLang="ja-JP" sz="3200" dirty="0">
              <a:solidFill>
                <a:srgbClr val="002060"/>
              </a:solidFill>
            </a:endParaRPr>
          </a:p>
          <a:p>
            <a:r>
              <a:rPr lang="ja-JP" altLang="en-US" sz="3200" dirty="0">
                <a:solidFill>
                  <a:srgbClr val="002060"/>
                </a:solidFill>
              </a:rPr>
              <a:t>　</a:t>
            </a:r>
            <a:r>
              <a:rPr lang="ja-JP" altLang="en-US" sz="2800" dirty="0">
                <a:solidFill>
                  <a:srgbClr val="002060"/>
                </a:solidFill>
              </a:rPr>
              <a:t>住民に対し、応急給水を行う場所（避難場所など事前に設定された地点</a:t>
            </a:r>
            <a:endParaRPr lang="en-US" altLang="ja-JP" sz="2800" dirty="0">
              <a:solidFill>
                <a:srgbClr val="002060"/>
              </a:solidFill>
            </a:endParaRPr>
          </a:p>
          <a:p>
            <a:r>
              <a:rPr lang="ja-JP" altLang="en-US" sz="2800" dirty="0">
                <a:solidFill>
                  <a:srgbClr val="002060"/>
                </a:solidFill>
              </a:rPr>
              <a:t>　　及び仮設水槽等を設置した地点）</a:t>
            </a:r>
            <a:endParaRPr kumimoji="1" lang="ja-JP" altLang="en-US" sz="2800" dirty="0">
              <a:solidFill>
                <a:srgbClr val="002060"/>
              </a:solidFill>
            </a:endParaRPr>
          </a:p>
        </p:txBody>
      </p:sp>
      <p:sp>
        <p:nvSpPr>
          <p:cNvPr id="12" name="正方形/長方形 11">
            <a:extLst>
              <a:ext uri="{FF2B5EF4-FFF2-40B4-BE49-F238E27FC236}">
                <a16:creationId xmlns:a16="http://schemas.microsoft.com/office/drawing/2014/main" id="{042666EB-5316-4E0D-BB96-E8621051844C}"/>
              </a:ext>
            </a:extLst>
          </p:cNvPr>
          <p:cNvSpPr/>
          <p:nvPr/>
        </p:nvSpPr>
        <p:spPr>
          <a:xfrm>
            <a:off x="5954486" y="3486254"/>
            <a:ext cx="5399314"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dirty="0">
                <a:solidFill>
                  <a:srgbClr val="002060"/>
                </a:solidFill>
              </a:rPr>
              <a:t>「地震等緊急時対応の手引き」</a:t>
            </a:r>
            <a:endParaRPr kumimoji="1" lang="en-US" altLang="ja-JP" dirty="0">
              <a:solidFill>
                <a:srgbClr val="002060"/>
              </a:solidFill>
            </a:endParaRPr>
          </a:p>
          <a:p>
            <a:pPr algn="ct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lang="ja-JP" altLang="en-US" dirty="0">
                <a:solidFill>
                  <a:srgbClr val="002060"/>
                </a:solidFill>
              </a:rPr>
              <a:t>主な用語の定義</a:t>
            </a:r>
            <a:endParaRPr kumimoji="1" lang="ja-JP" altLang="en-US" dirty="0">
              <a:solidFill>
                <a:srgbClr val="002060"/>
              </a:solidFill>
            </a:endParaRPr>
          </a:p>
        </p:txBody>
      </p:sp>
      <p:pic>
        <p:nvPicPr>
          <p:cNvPr id="13" name="図 12">
            <a:extLst>
              <a:ext uri="{FF2B5EF4-FFF2-40B4-BE49-F238E27FC236}">
                <a16:creationId xmlns:a16="http://schemas.microsoft.com/office/drawing/2014/main" id="{55016935-25C9-43D7-BB22-C406EF084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986817"/>
            <a:ext cx="3936000" cy="2952000"/>
          </a:xfrm>
          <a:prstGeom prst="rect">
            <a:avLst/>
          </a:prstGeom>
          <a:ln w="19050">
            <a:solidFill>
              <a:srgbClr val="FFFF00"/>
            </a:solidFill>
          </a:ln>
        </p:spPr>
      </p:pic>
      <p:sp>
        <p:nvSpPr>
          <p:cNvPr id="3" name="四角形: 角を丸くする 2">
            <a:extLst>
              <a:ext uri="{FF2B5EF4-FFF2-40B4-BE49-F238E27FC236}">
                <a16:creationId xmlns:a16="http://schemas.microsoft.com/office/drawing/2014/main" id="{10725A15-0311-4EE6-B35F-7320D0B8ABCF}"/>
              </a:ext>
            </a:extLst>
          </p:cNvPr>
          <p:cNvSpPr/>
          <p:nvPr/>
        </p:nvSpPr>
        <p:spPr>
          <a:xfrm>
            <a:off x="1524000" y="1992466"/>
            <a:ext cx="324000" cy="108000"/>
          </a:xfrm>
          <a:prstGeom prst="roundRect">
            <a:avLst/>
          </a:prstGeom>
          <a:solidFill>
            <a:schemeClr val="bg1">
              <a:lumMod val="5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7048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F087606-DD24-49D7-BB4C-9B328C4181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 b="4833"/>
          <a:stretch/>
        </p:blipFill>
        <p:spPr bwMode="auto">
          <a:xfrm>
            <a:off x="329386" y="2243271"/>
            <a:ext cx="11533227" cy="3780000"/>
          </a:xfrm>
          <a:prstGeom prst="rect">
            <a:avLst/>
          </a:prstGeom>
          <a:gradFill>
            <a:gsLst>
              <a:gs pos="82000">
                <a:schemeClr val="accent4">
                  <a:lumMod val="5000"/>
                  <a:lumOff val="95000"/>
                </a:schemeClr>
              </a:gs>
              <a:gs pos="100000">
                <a:srgbClr val="A7D971"/>
              </a:gs>
            </a:gsLst>
            <a:path path="circle">
              <a:fillToRect l="50000" t="50000" r="50000" b="50000"/>
            </a:path>
          </a:gradFill>
          <a:ln>
            <a:solidFill>
              <a:srgbClr val="002060"/>
            </a:solidFill>
          </a:ln>
        </p:spPr>
      </p:pic>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41</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524000" y="22433"/>
            <a:ext cx="9144000" cy="799202"/>
          </a:xfrm>
        </p:spPr>
        <p:txBody>
          <a:bodyPr>
            <a:normAutofit/>
          </a:bodyPr>
          <a:lstStyle/>
          <a:p>
            <a:r>
              <a:rPr kumimoji="1" lang="ja-JP" altLang="en-US" sz="4000" dirty="0">
                <a:solidFill>
                  <a:srgbClr val="002060"/>
                </a:solidFill>
              </a:rPr>
              <a:t>応急給水拠点一覧表（</a:t>
            </a:r>
            <a:r>
              <a:rPr lang="ja-JP" altLang="en-US" sz="4000" dirty="0">
                <a:solidFill>
                  <a:srgbClr val="002060"/>
                </a:solidFill>
              </a:rPr>
              <a:t>整理</a:t>
            </a:r>
            <a:r>
              <a:rPr kumimoji="1" lang="ja-JP" altLang="en-US" sz="4000" dirty="0">
                <a:solidFill>
                  <a:srgbClr val="002060"/>
                </a:solidFill>
              </a:rPr>
              <a:t>例）</a:t>
            </a:r>
          </a:p>
        </p:txBody>
      </p:sp>
      <p:sp>
        <p:nvSpPr>
          <p:cNvPr id="2" name="吹き出し: 角を丸めた四角形 1">
            <a:extLst>
              <a:ext uri="{FF2B5EF4-FFF2-40B4-BE49-F238E27FC236}">
                <a16:creationId xmlns:a16="http://schemas.microsoft.com/office/drawing/2014/main" id="{961F4DB9-E8F1-49A2-8FCD-5469AAD19473}"/>
              </a:ext>
            </a:extLst>
          </p:cNvPr>
          <p:cNvSpPr/>
          <p:nvPr/>
        </p:nvSpPr>
        <p:spPr>
          <a:xfrm>
            <a:off x="856929" y="834729"/>
            <a:ext cx="3418450" cy="2333270"/>
          </a:xfrm>
          <a:prstGeom prst="wedgeRoundRectCallout">
            <a:avLst>
              <a:gd name="adj1" fmla="val 64352"/>
              <a:gd name="adj2" fmla="val 4200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134B5AF5-75F7-43BE-85D7-9A8A1D758E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24974" y="973911"/>
            <a:ext cx="3082359" cy="2054906"/>
          </a:xfrm>
          <a:prstGeom prst="rect">
            <a:avLst/>
          </a:prstGeom>
        </p:spPr>
      </p:pic>
    </p:spTree>
    <p:extLst>
      <p:ext uri="{BB962C8B-B14F-4D97-AF65-F5344CB8AC3E}">
        <p14:creationId xmlns:p14="http://schemas.microsoft.com/office/powerpoint/2010/main" val="3478919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楕円 18">
            <a:extLst>
              <a:ext uri="{FF2B5EF4-FFF2-40B4-BE49-F238E27FC236}">
                <a16:creationId xmlns:a16="http://schemas.microsoft.com/office/drawing/2014/main" id="{8A9C8594-477F-488D-A76F-50C68E2976EF}"/>
              </a:ext>
            </a:extLst>
          </p:cNvPr>
          <p:cNvSpPr/>
          <p:nvPr/>
        </p:nvSpPr>
        <p:spPr>
          <a:xfrm>
            <a:off x="281806" y="2486919"/>
            <a:ext cx="4049622" cy="505070"/>
          </a:xfrm>
          <a:prstGeom prst="ellipse">
            <a:avLst/>
          </a:prstGeom>
          <a:noFill/>
          <a:ln w="6350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42</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2032000" y="14948"/>
            <a:ext cx="8244000" cy="799202"/>
          </a:xfrm>
        </p:spPr>
        <p:txBody>
          <a:bodyPr>
            <a:normAutofit fontScale="90000"/>
          </a:bodyPr>
          <a:lstStyle/>
          <a:p>
            <a:pPr algn="dist"/>
            <a:r>
              <a:rPr kumimoji="1" lang="ja-JP" altLang="en-US" sz="4000" dirty="0">
                <a:solidFill>
                  <a:srgbClr val="002060"/>
                </a:solidFill>
              </a:rPr>
              <a:t>給水基地 ⇔ 応急給水拠点（整理例）</a:t>
            </a:r>
          </a:p>
        </p:txBody>
      </p:sp>
      <p:sp>
        <p:nvSpPr>
          <p:cNvPr id="7" name="タイトル 1">
            <a:extLst>
              <a:ext uri="{FF2B5EF4-FFF2-40B4-BE49-F238E27FC236}">
                <a16:creationId xmlns:a16="http://schemas.microsoft.com/office/drawing/2014/main" id="{DC8CABD8-6511-4091-8FEC-FD04202AF2AB}"/>
              </a:ext>
            </a:extLst>
          </p:cNvPr>
          <p:cNvSpPr txBox="1">
            <a:spLocks/>
          </p:cNvSpPr>
          <p:nvPr/>
        </p:nvSpPr>
        <p:spPr>
          <a:xfrm>
            <a:off x="110359" y="39601"/>
            <a:ext cx="1764000" cy="720000"/>
          </a:xfrm>
          <a:prstGeom prst="rect">
            <a:avLst/>
          </a:prstGeom>
          <a:pattFill prst="pct50">
            <a:fgClr>
              <a:srgbClr val="002060"/>
            </a:fgClr>
            <a:bgClr>
              <a:srgbClr val="0070C0"/>
            </a:bgClr>
          </a:patt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dist"/>
            <a:r>
              <a:rPr lang="ja-JP" altLang="en-US" sz="4000" b="1" dirty="0">
                <a:solidFill>
                  <a:schemeClr val="bg1"/>
                </a:solidFill>
              </a:rPr>
              <a:t>参考</a:t>
            </a:r>
          </a:p>
        </p:txBody>
      </p:sp>
      <p:pic>
        <p:nvPicPr>
          <p:cNvPr id="13" name="図 12">
            <a:extLst>
              <a:ext uri="{FF2B5EF4-FFF2-40B4-BE49-F238E27FC236}">
                <a16:creationId xmlns:a16="http://schemas.microsoft.com/office/drawing/2014/main" id="{4E45EB26-A6D4-4D1E-9EFB-0438D31AE6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1" t="-1996" b="6186"/>
          <a:stretch/>
        </p:blipFill>
        <p:spPr bwMode="auto">
          <a:xfrm>
            <a:off x="392242" y="1396313"/>
            <a:ext cx="3939186" cy="14838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DB88903D-71FB-4860-811E-0E0828AB6CE5}"/>
              </a:ext>
            </a:extLst>
          </p:cNvPr>
          <p:cNvSpPr/>
          <p:nvPr/>
        </p:nvSpPr>
        <p:spPr>
          <a:xfrm>
            <a:off x="1100980" y="878842"/>
            <a:ext cx="312244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rgbClr val="002060"/>
                </a:solidFill>
              </a:rPr>
              <a:t>【</a:t>
            </a:r>
            <a:r>
              <a:rPr kumimoji="1" lang="ja-JP" altLang="en-US" sz="3200" dirty="0">
                <a:solidFill>
                  <a:srgbClr val="002060"/>
                </a:solidFill>
              </a:rPr>
              <a:t>給水基地</a:t>
            </a:r>
            <a:r>
              <a:rPr kumimoji="1" lang="en-US" altLang="ja-JP" sz="3200" dirty="0">
                <a:solidFill>
                  <a:srgbClr val="002060"/>
                </a:solidFill>
              </a:rPr>
              <a:t>】</a:t>
            </a:r>
            <a:endParaRPr kumimoji="1" lang="ja-JP" altLang="en-US" sz="3200" dirty="0">
              <a:solidFill>
                <a:srgbClr val="002060"/>
              </a:solidFill>
            </a:endParaRPr>
          </a:p>
        </p:txBody>
      </p:sp>
      <p:sp>
        <p:nvSpPr>
          <p:cNvPr id="16" name="正方形/長方形 15">
            <a:extLst>
              <a:ext uri="{FF2B5EF4-FFF2-40B4-BE49-F238E27FC236}">
                <a16:creationId xmlns:a16="http://schemas.microsoft.com/office/drawing/2014/main" id="{506DA5CA-D955-4098-9C3E-B54E510E9105}"/>
              </a:ext>
            </a:extLst>
          </p:cNvPr>
          <p:cNvSpPr/>
          <p:nvPr/>
        </p:nvSpPr>
        <p:spPr>
          <a:xfrm>
            <a:off x="8153400" y="909796"/>
            <a:ext cx="3456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rgbClr val="002060"/>
                </a:solidFill>
              </a:rPr>
              <a:t>【</a:t>
            </a:r>
            <a:r>
              <a:rPr kumimoji="1" lang="ja-JP" altLang="en-US" sz="3200" dirty="0">
                <a:solidFill>
                  <a:srgbClr val="002060"/>
                </a:solidFill>
              </a:rPr>
              <a:t>応急給水拠点</a:t>
            </a:r>
            <a:r>
              <a:rPr kumimoji="1" lang="en-US" altLang="ja-JP" sz="3200" dirty="0">
                <a:solidFill>
                  <a:srgbClr val="002060"/>
                </a:solidFill>
              </a:rPr>
              <a:t>】</a:t>
            </a:r>
            <a:endParaRPr kumimoji="1" lang="ja-JP" altLang="en-US" sz="3200" dirty="0">
              <a:solidFill>
                <a:srgbClr val="002060"/>
              </a:solidFill>
            </a:endParaRPr>
          </a:p>
        </p:txBody>
      </p:sp>
      <p:graphicFrame>
        <p:nvGraphicFramePr>
          <p:cNvPr id="3" name="表 2">
            <a:extLst>
              <a:ext uri="{FF2B5EF4-FFF2-40B4-BE49-F238E27FC236}">
                <a16:creationId xmlns:a16="http://schemas.microsoft.com/office/drawing/2014/main" id="{5DB28000-6143-44B1-8530-ABC96487093D}"/>
              </a:ext>
            </a:extLst>
          </p:cNvPr>
          <p:cNvGraphicFramePr>
            <a:graphicFrameLocks noGrp="1"/>
          </p:cNvGraphicFramePr>
          <p:nvPr/>
        </p:nvGraphicFramePr>
        <p:xfrm>
          <a:off x="1576551" y="3190444"/>
          <a:ext cx="9364716" cy="3195040"/>
        </p:xfrm>
        <a:graphic>
          <a:graphicData uri="http://schemas.openxmlformats.org/drawingml/2006/table">
            <a:tbl>
              <a:tblPr firstRow="1" bandRow="1">
                <a:tableStyleId>{5940675A-B579-460E-94D1-54222C63F5DA}</a:tableStyleId>
              </a:tblPr>
              <a:tblGrid>
                <a:gridCol w="3121572">
                  <a:extLst>
                    <a:ext uri="{9D8B030D-6E8A-4147-A177-3AD203B41FA5}">
                      <a16:colId xmlns:a16="http://schemas.microsoft.com/office/drawing/2014/main" val="2985558553"/>
                    </a:ext>
                  </a:extLst>
                </a:gridCol>
                <a:gridCol w="3121572">
                  <a:extLst>
                    <a:ext uri="{9D8B030D-6E8A-4147-A177-3AD203B41FA5}">
                      <a16:colId xmlns:a16="http://schemas.microsoft.com/office/drawing/2014/main" val="1035151733"/>
                    </a:ext>
                  </a:extLst>
                </a:gridCol>
                <a:gridCol w="3121572">
                  <a:extLst>
                    <a:ext uri="{9D8B030D-6E8A-4147-A177-3AD203B41FA5}">
                      <a16:colId xmlns:a16="http://schemas.microsoft.com/office/drawing/2014/main" val="425003980"/>
                    </a:ext>
                  </a:extLst>
                </a:gridCol>
              </a:tblGrid>
              <a:tr h="798760">
                <a:tc>
                  <a:txBody>
                    <a:bodyPr/>
                    <a:lstStyle/>
                    <a:p>
                      <a:pPr algn="ctr"/>
                      <a:r>
                        <a:rPr kumimoji="1" lang="ja-JP" altLang="en-US" sz="3200" dirty="0"/>
                        <a:t>施　設　名 </a:t>
                      </a:r>
                    </a:p>
                  </a:txBody>
                  <a:tcPr anchor="ctr"/>
                </a:tc>
                <a:tc>
                  <a:txBody>
                    <a:bodyPr/>
                    <a:lstStyle/>
                    <a:p>
                      <a:pPr algn="ctr"/>
                      <a:r>
                        <a:rPr kumimoji="1" lang="ja-JP" altLang="en-US" sz="3200" dirty="0"/>
                        <a:t>作 業 内 容</a:t>
                      </a:r>
                    </a:p>
                  </a:txBody>
                  <a:tcPr anchor="ctr"/>
                </a:tc>
                <a:tc>
                  <a:txBody>
                    <a:bodyPr/>
                    <a:lstStyle/>
                    <a:p>
                      <a:pPr algn="ctr"/>
                      <a:r>
                        <a:rPr kumimoji="1" lang="ja-JP" altLang="en-US" sz="3200" dirty="0"/>
                        <a:t>備 考</a:t>
                      </a:r>
                    </a:p>
                  </a:txBody>
                  <a:tcPr anchor="ctr"/>
                </a:tc>
                <a:extLst>
                  <a:ext uri="{0D108BD9-81ED-4DB2-BD59-A6C34878D82A}">
                    <a16:rowId xmlns:a16="http://schemas.microsoft.com/office/drawing/2014/main" val="1293769124"/>
                  </a:ext>
                </a:extLst>
              </a:tr>
              <a:tr h="798760">
                <a:tc>
                  <a:txBody>
                    <a:bodyPr/>
                    <a:lstStyle/>
                    <a:p>
                      <a:pPr algn="ctr"/>
                      <a:r>
                        <a:rPr kumimoji="1" lang="ja-JP" altLang="en-US" sz="3200" dirty="0"/>
                        <a:t>給 水 基 地</a:t>
                      </a:r>
                    </a:p>
                  </a:txBody>
                  <a:tcPr anchor="ctr"/>
                </a:tc>
                <a:tc>
                  <a:txBody>
                    <a:bodyPr/>
                    <a:lstStyle/>
                    <a:p>
                      <a:pPr algn="ctr"/>
                      <a:r>
                        <a:rPr kumimoji="1" lang="ja-JP" altLang="en-US" sz="3200" dirty="0"/>
                        <a:t>水の補給</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t>2.0</a:t>
                      </a:r>
                      <a:r>
                        <a:rPr kumimoji="1" lang="ja-JP" altLang="en-US" sz="2000" dirty="0"/>
                        <a:t>㎥ → ○○分</a:t>
                      </a:r>
                    </a:p>
                    <a:p>
                      <a:pPr algn="ctr"/>
                      <a:r>
                        <a:rPr kumimoji="1" lang="en-US" altLang="ja-JP" sz="2000" dirty="0"/>
                        <a:t>4.0</a:t>
                      </a:r>
                      <a:r>
                        <a:rPr kumimoji="1" lang="ja-JP" altLang="en-US" sz="2000" dirty="0"/>
                        <a:t>㎥ → □○分</a:t>
                      </a:r>
                    </a:p>
                  </a:txBody>
                  <a:tcPr anchor="ctr"/>
                </a:tc>
                <a:extLst>
                  <a:ext uri="{0D108BD9-81ED-4DB2-BD59-A6C34878D82A}">
                    <a16:rowId xmlns:a16="http://schemas.microsoft.com/office/drawing/2014/main" val="3292035907"/>
                  </a:ext>
                </a:extLst>
              </a:tr>
              <a:tr h="798760">
                <a:tc>
                  <a:txBody>
                    <a:bodyPr/>
                    <a:lstStyle/>
                    <a:p>
                      <a:pPr algn="ctr"/>
                      <a:r>
                        <a:rPr kumimoji="1" lang="ja-JP" altLang="en-US" sz="3200" dirty="0"/>
                        <a:t>移動距離</a:t>
                      </a:r>
                      <a:r>
                        <a:rPr kumimoji="1" lang="en-US" altLang="ja-JP" sz="3200" dirty="0"/>
                        <a:t>(</a:t>
                      </a:r>
                      <a:r>
                        <a:rPr kumimoji="1" lang="ja-JP" altLang="en-US" sz="3200" dirty="0"/>
                        <a:t>時間</a:t>
                      </a:r>
                      <a:r>
                        <a:rPr kumimoji="1" lang="en-US" altLang="ja-JP" sz="3200" dirty="0"/>
                        <a:t>)</a:t>
                      </a:r>
                      <a:endParaRPr kumimoji="1" lang="ja-JP" altLang="en-US" sz="3200" dirty="0"/>
                    </a:p>
                  </a:txBody>
                  <a:tcPr anchor="ctr"/>
                </a:tc>
                <a:tc>
                  <a:txBody>
                    <a:bodyPr/>
                    <a:lstStyle/>
                    <a:p>
                      <a:pPr algn="ctr"/>
                      <a:r>
                        <a:rPr kumimoji="1" lang="ja-JP" altLang="en-US" sz="1800" dirty="0"/>
                        <a:t>        往路〇</a:t>
                      </a:r>
                      <a:r>
                        <a:rPr kumimoji="1" lang="en-US" altLang="ja-JP" sz="1800" dirty="0"/>
                        <a:t>.</a:t>
                      </a:r>
                      <a:r>
                        <a:rPr kumimoji="1" lang="ja-JP" altLang="en-US" sz="1800" dirty="0"/>
                        <a:t> ○㎞（○○分）</a:t>
                      </a:r>
                      <a:endParaRPr kumimoji="1" lang="en-US" altLang="ja-JP"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t>        復路〇</a:t>
                      </a:r>
                      <a:r>
                        <a:rPr kumimoji="1" lang="en-US" altLang="ja-JP" sz="1800" dirty="0"/>
                        <a:t>.</a:t>
                      </a:r>
                      <a:r>
                        <a:rPr kumimoji="1" lang="ja-JP" altLang="en-US" sz="1800" dirty="0"/>
                        <a:t> △㎞（○△分）</a:t>
                      </a:r>
                    </a:p>
                  </a:txBody>
                  <a:tcPr anchor="ctr"/>
                </a:tc>
                <a:tc>
                  <a:txBody>
                    <a:bodyPr/>
                    <a:lstStyle/>
                    <a:p>
                      <a:pPr algn="ctr"/>
                      <a:endParaRPr kumimoji="1" lang="ja-JP" altLang="en-US" sz="3200" dirty="0"/>
                    </a:p>
                  </a:txBody>
                  <a:tcPr anchor="ctr"/>
                </a:tc>
                <a:extLst>
                  <a:ext uri="{0D108BD9-81ED-4DB2-BD59-A6C34878D82A}">
                    <a16:rowId xmlns:a16="http://schemas.microsoft.com/office/drawing/2014/main" val="2950232671"/>
                  </a:ext>
                </a:extLst>
              </a:tr>
              <a:tr h="798760">
                <a:tc>
                  <a:txBody>
                    <a:bodyPr/>
                    <a:lstStyle/>
                    <a:p>
                      <a:pPr algn="ctr"/>
                      <a:r>
                        <a:rPr kumimoji="1" lang="ja-JP" altLang="en-US" sz="3200" dirty="0"/>
                        <a:t>応急給水拠点</a:t>
                      </a:r>
                    </a:p>
                  </a:txBody>
                  <a:tcPr anchor="ctr"/>
                </a:tc>
                <a:tc>
                  <a:txBody>
                    <a:bodyPr/>
                    <a:lstStyle/>
                    <a:p>
                      <a:pPr algn="ctr"/>
                      <a:r>
                        <a:rPr kumimoji="1" lang="ja-JP" altLang="en-US" sz="3200" dirty="0"/>
                        <a:t>応急給水</a:t>
                      </a:r>
                    </a:p>
                  </a:txBody>
                  <a:tcPr anchor="ctr"/>
                </a:tc>
                <a:tc>
                  <a:txBody>
                    <a:bodyPr/>
                    <a:lstStyle/>
                    <a:p>
                      <a:pPr algn="l"/>
                      <a:r>
                        <a:rPr kumimoji="1" lang="ja-JP" altLang="en-US" sz="2000" dirty="0"/>
                        <a:t>直接給水 → ○○分</a:t>
                      </a:r>
                      <a:endParaRPr kumimoji="1" lang="en-US" altLang="ja-JP" sz="2000" dirty="0"/>
                    </a:p>
                    <a:p>
                      <a:pPr algn="l"/>
                      <a:r>
                        <a:rPr kumimoji="1" lang="ja-JP" altLang="en-US" sz="2000" dirty="0"/>
                        <a:t>仮設水槽へ給水 → □分</a:t>
                      </a:r>
                    </a:p>
                  </a:txBody>
                  <a:tcPr anchor="ctr"/>
                </a:tc>
                <a:extLst>
                  <a:ext uri="{0D108BD9-81ED-4DB2-BD59-A6C34878D82A}">
                    <a16:rowId xmlns:a16="http://schemas.microsoft.com/office/drawing/2014/main" val="1689942917"/>
                  </a:ext>
                </a:extLst>
              </a:tr>
            </a:tbl>
          </a:graphicData>
        </a:graphic>
      </p:graphicFrame>
      <p:pic>
        <p:nvPicPr>
          <p:cNvPr id="17" name="図 16">
            <a:extLst>
              <a:ext uri="{FF2B5EF4-FFF2-40B4-BE49-F238E27FC236}">
                <a16:creationId xmlns:a16="http://schemas.microsoft.com/office/drawing/2014/main" id="{936BC3EF-CDB0-4790-96C5-75C699905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120" y="1692947"/>
            <a:ext cx="1889760" cy="816864"/>
          </a:xfrm>
          <a:prstGeom prst="rect">
            <a:avLst/>
          </a:prstGeom>
          <a:noFill/>
          <a:effectLst>
            <a:outerShdw blurRad="50800" dist="38100" dir="2700000" algn="tl" rotWithShape="0">
              <a:prstClr val="black">
                <a:alpha val="40000"/>
              </a:prstClr>
            </a:outerShdw>
          </a:effectLst>
          <a:scene3d>
            <a:camera prst="orthographicFront">
              <a:rot lat="0" lon="10800000" rev="0"/>
            </a:camera>
            <a:lightRig rig="contrasting" dir="t"/>
          </a:scene3d>
          <a:sp3d contourW="12700" prstMaterial="plastic">
            <a:contourClr>
              <a:schemeClr val="bg1"/>
            </a:contourClr>
          </a:sp3d>
          <a:extLst>
            <a:ext uri="{909E8E84-426E-40DD-AFC4-6F175D3DCCD1}">
              <a14:hiddenFill xmlns:a14="http://schemas.microsoft.com/office/drawing/2010/main">
                <a:solidFill>
                  <a:srgbClr val="FFFFFF"/>
                </a:solidFill>
              </a14:hiddenFill>
            </a:ext>
          </a:extLst>
        </p:spPr>
      </p:pic>
      <p:sp>
        <p:nvSpPr>
          <p:cNvPr id="9" name="矢印: 左右 8">
            <a:extLst>
              <a:ext uri="{FF2B5EF4-FFF2-40B4-BE49-F238E27FC236}">
                <a16:creationId xmlns:a16="http://schemas.microsoft.com/office/drawing/2014/main" id="{50EEA07F-4971-4053-9485-83A19CC678A4}"/>
              </a:ext>
            </a:extLst>
          </p:cNvPr>
          <p:cNvSpPr/>
          <p:nvPr/>
        </p:nvSpPr>
        <p:spPr>
          <a:xfrm>
            <a:off x="4371425" y="2283941"/>
            <a:ext cx="3821972" cy="799202"/>
          </a:xfrm>
          <a:prstGeom prst="leftRightArrow">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運　搬</a:t>
            </a:r>
          </a:p>
        </p:txBody>
      </p:sp>
      <p:sp>
        <p:nvSpPr>
          <p:cNvPr id="18" name="楕円 17">
            <a:extLst>
              <a:ext uri="{FF2B5EF4-FFF2-40B4-BE49-F238E27FC236}">
                <a16:creationId xmlns:a16="http://schemas.microsoft.com/office/drawing/2014/main" id="{7B56A7EA-9252-4950-B737-9DCF0519A0C1}"/>
              </a:ext>
            </a:extLst>
          </p:cNvPr>
          <p:cNvSpPr/>
          <p:nvPr/>
        </p:nvSpPr>
        <p:spPr>
          <a:xfrm>
            <a:off x="8270614" y="2486918"/>
            <a:ext cx="3500388" cy="534205"/>
          </a:xfrm>
          <a:prstGeom prst="ellipse">
            <a:avLst/>
          </a:prstGeom>
          <a:noFill/>
          <a:ln w="635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3B1242F7-0F0F-43FD-9DB2-00A90D647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7707" y="1928351"/>
            <a:ext cx="3308985" cy="934403"/>
          </a:xfrm>
          <a:prstGeom prst="rect">
            <a:avLst/>
          </a:prstGeom>
          <a:noFill/>
          <a:extLst>
            <a:ext uri="{909E8E84-426E-40DD-AFC4-6F175D3DCCD1}">
              <a14:hiddenFill xmlns:a14="http://schemas.microsoft.com/office/drawing/2010/main">
                <a:solidFill>
                  <a:srgbClr val="FFFFFF"/>
                </a:solidFill>
              </a14:hiddenFill>
            </a:ext>
          </a:extLst>
        </p:spPr>
      </p:pic>
      <p:sp>
        <p:nvSpPr>
          <p:cNvPr id="21" name="矢印: 上下 20">
            <a:extLst>
              <a:ext uri="{FF2B5EF4-FFF2-40B4-BE49-F238E27FC236}">
                <a16:creationId xmlns:a16="http://schemas.microsoft.com/office/drawing/2014/main" id="{79619A62-22AA-44EA-B4A1-5121EF888132}"/>
              </a:ext>
            </a:extLst>
          </p:cNvPr>
          <p:cNvSpPr/>
          <p:nvPr/>
        </p:nvSpPr>
        <p:spPr>
          <a:xfrm>
            <a:off x="4801081" y="4832772"/>
            <a:ext cx="360001" cy="695890"/>
          </a:xfrm>
          <a:prstGeom prst="upDownArrow">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2677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43</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524000" y="0"/>
            <a:ext cx="9144000" cy="799202"/>
          </a:xfrm>
        </p:spPr>
        <p:txBody>
          <a:bodyPr>
            <a:normAutofit/>
          </a:bodyPr>
          <a:lstStyle/>
          <a:p>
            <a:r>
              <a:rPr kumimoji="1" lang="ja-JP" altLang="en-US" sz="4000" dirty="0">
                <a:solidFill>
                  <a:srgbClr val="002060"/>
                </a:solidFill>
              </a:rPr>
              <a:t>救急病院等重要施設一覧表（整理例）</a:t>
            </a:r>
          </a:p>
        </p:txBody>
      </p:sp>
      <p:graphicFrame>
        <p:nvGraphicFramePr>
          <p:cNvPr id="2" name="表 1">
            <a:extLst>
              <a:ext uri="{FF2B5EF4-FFF2-40B4-BE49-F238E27FC236}">
                <a16:creationId xmlns:a16="http://schemas.microsoft.com/office/drawing/2014/main" id="{307CD312-6AC1-47B8-92B2-D02912BA2538}"/>
              </a:ext>
            </a:extLst>
          </p:cNvPr>
          <p:cNvGraphicFramePr>
            <a:graphicFrameLocks noGrp="1"/>
          </p:cNvGraphicFramePr>
          <p:nvPr>
            <p:extLst>
              <p:ext uri="{D42A27DB-BD31-4B8C-83A1-F6EECF244321}">
                <p14:modId xmlns:p14="http://schemas.microsoft.com/office/powerpoint/2010/main" val="2639309477"/>
              </p:ext>
            </p:extLst>
          </p:nvPr>
        </p:nvGraphicFramePr>
        <p:xfrm>
          <a:off x="838200" y="3216275"/>
          <a:ext cx="10477500" cy="3505200"/>
        </p:xfrm>
        <a:graphic>
          <a:graphicData uri="http://schemas.openxmlformats.org/drawingml/2006/table">
            <a:tbl>
              <a:tblPr firstRow="1" bandRow="1">
                <a:tableStyleId>{616DA210-FB5B-4158-B5E0-FEB733F419BA}</a:tableStyleId>
              </a:tblPr>
              <a:tblGrid>
                <a:gridCol w="1680165">
                  <a:extLst>
                    <a:ext uri="{9D8B030D-6E8A-4147-A177-3AD203B41FA5}">
                      <a16:colId xmlns:a16="http://schemas.microsoft.com/office/drawing/2014/main" val="4094314819"/>
                    </a:ext>
                  </a:extLst>
                </a:gridCol>
                <a:gridCol w="2188451">
                  <a:extLst>
                    <a:ext uri="{9D8B030D-6E8A-4147-A177-3AD203B41FA5}">
                      <a16:colId xmlns:a16="http://schemas.microsoft.com/office/drawing/2014/main" val="1660483074"/>
                    </a:ext>
                  </a:extLst>
                </a:gridCol>
                <a:gridCol w="1581331">
                  <a:extLst>
                    <a:ext uri="{9D8B030D-6E8A-4147-A177-3AD203B41FA5}">
                      <a16:colId xmlns:a16="http://schemas.microsoft.com/office/drawing/2014/main" val="3163723296"/>
                    </a:ext>
                  </a:extLst>
                </a:gridCol>
                <a:gridCol w="1553094">
                  <a:extLst>
                    <a:ext uri="{9D8B030D-6E8A-4147-A177-3AD203B41FA5}">
                      <a16:colId xmlns:a16="http://schemas.microsoft.com/office/drawing/2014/main" val="3961183712"/>
                    </a:ext>
                  </a:extLst>
                </a:gridCol>
                <a:gridCol w="1567213">
                  <a:extLst>
                    <a:ext uri="{9D8B030D-6E8A-4147-A177-3AD203B41FA5}">
                      <a16:colId xmlns:a16="http://schemas.microsoft.com/office/drawing/2014/main" val="1891578033"/>
                    </a:ext>
                  </a:extLst>
                </a:gridCol>
                <a:gridCol w="1907246">
                  <a:extLst>
                    <a:ext uri="{9D8B030D-6E8A-4147-A177-3AD203B41FA5}">
                      <a16:colId xmlns:a16="http://schemas.microsoft.com/office/drawing/2014/main" val="1317847583"/>
                    </a:ext>
                  </a:extLst>
                </a:gridCol>
              </a:tblGrid>
              <a:tr h="701040">
                <a:tc>
                  <a:txBody>
                    <a:bodyPr/>
                    <a:lstStyle/>
                    <a:p>
                      <a:pPr algn="ctr"/>
                      <a:r>
                        <a:rPr kumimoji="1" lang="ja-JP" altLang="en-US" sz="2000" dirty="0">
                          <a:solidFill>
                            <a:srgbClr val="002060"/>
                          </a:solidFill>
                        </a:rPr>
                        <a:t>施　設　名</a:t>
                      </a:r>
                    </a:p>
                  </a:txBody>
                  <a:tcPr anchor="ctr">
                    <a:solidFill>
                      <a:schemeClr val="bg1"/>
                    </a:solidFill>
                  </a:tcPr>
                </a:tc>
                <a:tc>
                  <a:txBody>
                    <a:bodyPr/>
                    <a:lstStyle/>
                    <a:p>
                      <a:pPr algn="ctr"/>
                      <a:r>
                        <a:rPr kumimoji="1" lang="ja-JP" altLang="en-US" sz="2000" dirty="0">
                          <a:solidFill>
                            <a:srgbClr val="002060"/>
                          </a:solidFill>
                        </a:rPr>
                        <a:t>住　　所</a:t>
                      </a:r>
                    </a:p>
                  </a:txBody>
                  <a:tcPr anchor="ctr">
                    <a:solidFill>
                      <a:schemeClr val="bg1"/>
                    </a:solidFill>
                  </a:tcPr>
                </a:tc>
                <a:tc>
                  <a:txBody>
                    <a:bodyPr/>
                    <a:lstStyle/>
                    <a:p>
                      <a:pPr algn="ctr"/>
                      <a:r>
                        <a:rPr kumimoji="1" lang="ja-JP" altLang="en-US" sz="2000" dirty="0">
                          <a:solidFill>
                            <a:srgbClr val="002060"/>
                          </a:solidFill>
                        </a:rPr>
                        <a:t>受水槽容量（㎥）</a:t>
                      </a:r>
                    </a:p>
                  </a:txBody>
                  <a:tcPr anchor="ctr">
                    <a:solidFill>
                      <a:schemeClr val="bg1"/>
                    </a:solidFill>
                  </a:tcPr>
                </a:tc>
                <a:tc>
                  <a:txBody>
                    <a:bodyPr/>
                    <a:lstStyle/>
                    <a:p>
                      <a:pPr algn="ctr"/>
                      <a:r>
                        <a:rPr kumimoji="1" lang="ja-JP" altLang="en-US" sz="2000" dirty="0">
                          <a:solidFill>
                            <a:srgbClr val="002060"/>
                          </a:solidFill>
                        </a:rPr>
                        <a:t>給水方法</a:t>
                      </a:r>
                    </a:p>
                  </a:txBody>
                  <a:tcPr anchor="ctr">
                    <a:solidFill>
                      <a:schemeClr val="bg1"/>
                    </a:solidFill>
                  </a:tcPr>
                </a:tc>
                <a:tc>
                  <a:txBody>
                    <a:bodyPr/>
                    <a:lstStyle/>
                    <a:p>
                      <a:pPr algn="ctr"/>
                      <a:r>
                        <a:rPr kumimoji="1" lang="ja-JP" altLang="en-US" sz="2000" dirty="0">
                          <a:solidFill>
                            <a:srgbClr val="002060"/>
                          </a:solidFill>
                        </a:rPr>
                        <a:t>必要ホース延長（ｍ）</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備　　考</a:t>
                      </a:r>
                    </a:p>
                  </a:txBody>
                  <a:tcPr anchor="ctr">
                    <a:solidFill>
                      <a:schemeClr val="bg1"/>
                    </a:solidFill>
                  </a:tcPr>
                </a:tc>
                <a:extLst>
                  <a:ext uri="{0D108BD9-81ED-4DB2-BD59-A6C34878D82A}">
                    <a16:rowId xmlns:a16="http://schemas.microsoft.com/office/drawing/2014/main" val="4032215425"/>
                  </a:ext>
                </a:extLst>
              </a:tr>
              <a:tr h="701040">
                <a:tc>
                  <a:txBody>
                    <a:bodyPr/>
                    <a:lstStyle/>
                    <a:p>
                      <a:pPr algn="ctr"/>
                      <a:r>
                        <a:rPr lang="ja-JP" altLang="en-US" dirty="0">
                          <a:solidFill>
                            <a:srgbClr val="002060"/>
                          </a:solidFill>
                        </a:rPr>
                        <a:t>□□市民病院</a:t>
                      </a:r>
                    </a:p>
                  </a:txBody>
                  <a:tcPr anchor="ctr">
                    <a:solidFill>
                      <a:schemeClr val="bg1">
                        <a:alpha val="20000"/>
                      </a:schemeClr>
                    </a:solidFill>
                  </a:tcPr>
                </a:tc>
                <a:tc>
                  <a:txBody>
                    <a:bodyPr/>
                    <a:lstStyle/>
                    <a:p>
                      <a:pPr algn="ctr"/>
                      <a:r>
                        <a:rPr lang="ja-JP" altLang="en-US" dirty="0">
                          <a:solidFill>
                            <a:srgbClr val="002060"/>
                          </a:solidFill>
                        </a:rPr>
                        <a:t>□●区□□</a:t>
                      </a:r>
                      <a:r>
                        <a:rPr lang="en-US" altLang="ja-JP" dirty="0">
                          <a:solidFill>
                            <a:srgbClr val="002060"/>
                          </a:solidFill>
                        </a:rPr>
                        <a:t>1-2</a:t>
                      </a:r>
                      <a:endParaRPr lang="ja-JP" altLang="en-US" dirty="0">
                        <a:solidFill>
                          <a:srgbClr val="002060"/>
                        </a:solidFill>
                      </a:endParaRPr>
                    </a:p>
                  </a:txBody>
                  <a:tcPr anchor="ctr">
                    <a:solidFill>
                      <a:schemeClr val="bg1">
                        <a:alpha val="20000"/>
                      </a:schemeClr>
                    </a:solidFill>
                  </a:tcPr>
                </a:tc>
                <a:tc>
                  <a:txBody>
                    <a:bodyPr/>
                    <a:lstStyle/>
                    <a:p>
                      <a:pPr algn="ctr"/>
                      <a:r>
                        <a:rPr lang="en-US" altLang="ja-JP" dirty="0">
                          <a:solidFill>
                            <a:srgbClr val="002060"/>
                          </a:solidFill>
                        </a:rPr>
                        <a:t>100</a:t>
                      </a:r>
                      <a:endParaRPr lang="ja-JP" altLang="en-US" dirty="0">
                        <a:solidFill>
                          <a:srgbClr val="002060"/>
                        </a:solidFill>
                      </a:endParaRPr>
                    </a:p>
                  </a:txBody>
                  <a:tcPr anchor="ctr">
                    <a:solidFill>
                      <a:schemeClr val="bg1">
                        <a:alpha val="20000"/>
                      </a:schemeClr>
                    </a:solidFill>
                  </a:tcPr>
                </a:tc>
                <a:tc>
                  <a:txBody>
                    <a:bodyPr/>
                    <a:lstStyle/>
                    <a:p>
                      <a:pPr algn="ctr"/>
                      <a:r>
                        <a:rPr lang="ja-JP" altLang="en-US" dirty="0">
                          <a:solidFill>
                            <a:srgbClr val="002060"/>
                          </a:solidFill>
                        </a:rPr>
                        <a:t>加圧ポンプ付き給水車</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rgbClr val="002060"/>
                          </a:solidFill>
                        </a:rPr>
                        <a:t>50m</a:t>
                      </a:r>
                      <a:endParaRPr kumimoji="1" lang="ja-JP" altLang="en-US" sz="1800" dirty="0">
                        <a:solidFill>
                          <a:srgbClr val="002060"/>
                        </a:solidFill>
                      </a:endParaRPr>
                    </a:p>
                  </a:txBody>
                  <a:tcPr anchor="c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rgbClr val="002060"/>
                          </a:solidFill>
                        </a:rPr>
                        <a:t>・二次救急病院</a:t>
                      </a:r>
                    </a:p>
                  </a:txBody>
                  <a:tcPr anchor="ctr">
                    <a:solidFill>
                      <a:schemeClr val="bg1">
                        <a:alpha val="20000"/>
                      </a:schemeClr>
                    </a:solidFill>
                  </a:tcPr>
                </a:tc>
                <a:extLst>
                  <a:ext uri="{0D108BD9-81ED-4DB2-BD59-A6C34878D82A}">
                    <a16:rowId xmlns:a16="http://schemas.microsoft.com/office/drawing/2014/main" val="3213831804"/>
                  </a:ext>
                </a:extLst>
              </a:tr>
              <a:tr h="701040">
                <a:tc>
                  <a:txBody>
                    <a:bodyPr/>
                    <a:lstStyle/>
                    <a:p>
                      <a:pPr algn="ctr"/>
                      <a:r>
                        <a:rPr kumimoji="1" lang="ja-JP" altLang="en-US" dirty="0">
                          <a:solidFill>
                            <a:srgbClr val="002060"/>
                          </a:solidFill>
                        </a:rPr>
                        <a:t>○○病院</a:t>
                      </a:r>
                    </a:p>
                  </a:txBody>
                  <a:tcPr anchor="ctr">
                    <a:solidFill>
                      <a:schemeClr val="bg1"/>
                    </a:solidFill>
                  </a:tcPr>
                </a:tc>
                <a:tc>
                  <a:txBody>
                    <a:bodyPr/>
                    <a:lstStyle/>
                    <a:p>
                      <a:pPr algn="ctr"/>
                      <a:r>
                        <a:rPr kumimoji="1" lang="ja-JP" altLang="en-US" dirty="0">
                          <a:solidFill>
                            <a:srgbClr val="002060"/>
                          </a:solidFill>
                        </a:rPr>
                        <a:t>○○区△△町</a:t>
                      </a:r>
                      <a:r>
                        <a:rPr kumimoji="1" lang="en-US" altLang="ja-JP" dirty="0">
                          <a:solidFill>
                            <a:srgbClr val="002060"/>
                          </a:solidFill>
                        </a:rPr>
                        <a:t>34</a:t>
                      </a:r>
                      <a:endParaRPr kumimoji="1" lang="ja-JP" altLang="en-US" dirty="0">
                        <a:solidFill>
                          <a:srgbClr val="002060"/>
                        </a:solidFill>
                      </a:endParaRPr>
                    </a:p>
                  </a:txBody>
                  <a:tcPr anchor="ctr">
                    <a:solidFill>
                      <a:schemeClr val="bg1"/>
                    </a:solidFill>
                  </a:tcPr>
                </a:tc>
                <a:tc>
                  <a:txBody>
                    <a:bodyPr/>
                    <a:lstStyle/>
                    <a:p>
                      <a:pPr algn="ctr"/>
                      <a:r>
                        <a:rPr kumimoji="1" lang="en-US" altLang="ja-JP" dirty="0">
                          <a:solidFill>
                            <a:srgbClr val="002060"/>
                          </a:solidFill>
                        </a:rPr>
                        <a:t>70</a:t>
                      </a:r>
                      <a:endParaRPr kumimoji="1" lang="ja-JP" altLang="en-US" dirty="0">
                        <a:solidFill>
                          <a:srgbClr val="002060"/>
                        </a:solidFill>
                      </a:endParaRPr>
                    </a:p>
                  </a:txBody>
                  <a:tcPr anchor="ctr">
                    <a:solidFill>
                      <a:schemeClr val="bg1"/>
                    </a:solidFill>
                  </a:tcPr>
                </a:tc>
                <a:tc>
                  <a:txBody>
                    <a:bodyPr/>
                    <a:lstStyle/>
                    <a:p>
                      <a:pPr algn="ctr"/>
                      <a:r>
                        <a:rPr kumimoji="1" lang="ja-JP" altLang="en-US" dirty="0">
                          <a:solidFill>
                            <a:srgbClr val="002060"/>
                          </a:solidFill>
                        </a:rPr>
                        <a:t>給水車</a:t>
                      </a:r>
                    </a:p>
                  </a:txBody>
                  <a:tcPr anchor="ctr">
                    <a:solidFill>
                      <a:schemeClr val="bg1"/>
                    </a:solidFill>
                  </a:tcPr>
                </a:tc>
                <a:tc>
                  <a:txBody>
                    <a:bodyPr/>
                    <a:lstStyle/>
                    <a:p>
                      <a:pPr algn="ctr"/>
                      <a:r>
                        <a:rPr kumimoji="1" lang="en-US" altLang="ja-JP" dirty="0">
                          <a:solidFill>
                            <a:srgbClr val="002060"/>
                          </a:solidFill>
                        </a:rPr>
                        <a:t>30m</a:t>
                      </a:r>
                      <a:endParaRPr kumimoji="1" lang="ja-JP" altLang="en-US" dirty="0">
                        <a:solidFill>
                          <a:srgbClr val="002060"/>
                        </a:solidFill>
                      </a:endParaRPr>
                    </a:p>
                  </a:txBody>
                  <a:tcPr anchor="ctr">
                    <a:solidFill>
                      <a:schemeClr val="bg1"/>
                    </a:solidFill>
                  </a:tcPr>
                </a:tc>
                <a:tc>
                  <a:txBody>
                    <a:bodyPr/>
                    <a:lstStyle/>
                    <a:p>
                      <a:pPr algn="l"/>
                      <a:r>
                        <a:rPr kumimoji="1" lang="ja-JP" altLang="en-US" dirty="0">
                          <a:solidFill>
                            <a:srgbClr val="002060"/>
                          </a:solidFill>
                        </a:rPr>
                        <a:t>・人工透析施設</a:t>
                      </a:r>
                      <a:endParaRPr kumimoji="1" lang="en-US" altLang="ja-JP" dirty="0">
                        <a:solidFill>
                          <a:srgbClr val="002060"/>
                        </a:solidFill>
                      </a:endParaRPr>
                    </a:p>
                    <a:p>
                      <a:pPr algn="l"/>
                      <a:r>
                        <a:rPr kumimoji="1" lang="ja-JP" altLang="en-US" dirty="0">
                          <a:solidFill>
                            <a:srgbClr val="002060"/>
                          </a:solidFill>
                        </a:rPr>
                        <a:t>・自己水源あり</a:t>
                      </a:r>
                    </a:p>
                  </a:txBody>
                  <a:tcPr anchor="ctr">
                    <a:solidFill>
                      <a:schemeClr val="bg1"/>
                    </a:solidFill>
                  </a:tcPr>
                </a:tc>
                <a:extLst>
                  <a:ext uri="{0D108BD9-81ED-4DB2-BD59-A6C34878D82A}">
                    <a16:rowId xmlns:a16="http://schemas.microsoft.com/office/drawing/2014/main" val="295805098"/>
                  </a:ext>
                </a:extLst>
              </a:tr>
              <a:tr h="701040">
                <a:tc>
                  <a:txBody>
                    <a:bodyPr/>
                    <a:lstStyle/>
                    <a:p>
                      <a:pPr algn="ctr"/>
                      <a:r>
                        <a:rPr kumimoji="1" lang="ja-JP" altLang="en-US" dirty="0">
                          <a:solidFill>
                            <a:srgbClr val="002060"/>
                          </a:solidFill>
                        </a:rPr>
                        <a:t>◎△市役所</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2060"/>
                          </a:solidFill>
                        </a:rPr>
                        <a:t>△△区○○</a:t>
                      </a:r>
                      <a:r>
                        <a:rPr kumimoji="1" lang="en-US" altLang="ja-JP" dirty="0">
                          <a:solidFill>
                            <a:srgbClr val="002060"/>
                          </a:solidFill>
                        </a:rPr>
                        <a:t>5-67</a:t>
                      </a:r>
                      <a:endParaRPr kumimoji="1" lang="ja-JP" altLang="en-US" dirty="0">
                        <a:solidFill>
                          <a:srgbClr val="002060"/>
                        </a:solidFill>
                      </a:endParaRPr>
                    </a:p>
                  </a:txBody>
                  <a:tcPr anchor="ctr">
                    <a:solidFill>
                      <a:schemeClr val="bg1">
                        <a:alpha val="20000"/>
                      </a:schemeClr>
                    </a:solidFill>
                  </a:tcPr>
                </a:tc>
                <a:tc>
                  <a:txBody>
                    <a:bodyPr/>
                    <a:lstStyle/>
                    <a:p>
                      <a:pPr algn="ctr"/>
                      <a:r>
                        <a:rPr kumimoji="1" lang="en-US" altLang="ja-JP" dirty="0">
                          <a:solidFill>
                            <a:srgbClr val="002060"/>
                          </a:solidFill>
                        </a:rPr>
                        <a:t>100</a:t>
                      </a:r>
                      <a:endParaRPr kumimoji="1" lang="ja-JP" altLang="en-US" dirty="0">
                        <a:solidFill>
                          <a:srgbClr val="002060"/>
                        </a:solidFill>
                      </a:endParaRP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solidFill>
                            <a:srgbClr val="002060"/>
                          </a:solidFill>
                        </a:rPr>
                        <a:t>加圧ポンプ付き給水車</a:t>
                      </a: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rgbClr val="002060"/>
                          </a:solidFill>
                        </a:rPr>
                        <a:t>20m</a:t>
                      </a:r>
                      <a:endParaRPr kumimoji="1" lang="ja-JP" altLang="en-US" dirty="0">
                        <a:solidFill>
                          <a:srgbClr val="002060"/>
                        </a:solidFill>
                      </a:endParaRPr>
                    </a:p>
                  </a:txBody>
                  <a:tcPr anchor="c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dirty="0">
                        <a:solidFill>
                          <a:srgbClr val="002060"/>
                        </a:solidFill>
                      </a:endParaRPr>
                    </a:p>
                  </a:txBody>
                  <a:tcPr anchor="ctr">
                    <a:solidFill>
                      <a:schemeClr val="bg1">
                        <a:alpha val="20000"/>
                      </a:schemeClr>
                    </a:solidFill>
                  </a:tcPr>
                </a:tc>
                <a:extLst>
                  <a:ext uri="{0D108BD9-81ED-4DB2-BD59-A6C34878D82A}">
                    <a16:rowId xmlns:a16="http://schemas.microsoft.com/office/drawing/2014/main" val="3492774468"/>
                  </a:ext>
                </a:extLst>
              </a:tr>
              <a:tr h="701040">
                <a:tc>
                  <a:txBody>
                    <a:bodyPr/>
                    <a:lstStyle/>
                    <a:p>
                      <a:pPr algn="ctr"/>
                      <a:r>
                        <a:rPr kumimoji="1" lang="ja-JP" altLang="en-US" dirty="0">
                          <a:solidFill>
                            <a:srgbClr val="002060"/>
                          </a:solidFill>
                        </a:rPr>
                        <a:t>：</a:t>
                      </a:r>
                    </a:p>
                  </a:txBody>
                  <a:tcPr anchor="ctr">
                    <a:solidFill>
                      <a:schemeClr val="bg1"/>
                    </a:solidFill>
                  </a:tcPr>
                </a:tc>
                <a:tc>
                  <a:txBody>
                    <a:bodyPr/>
                    <a:lstStyle/>
                    <a:p>
                      <a:pPr algn="ctr"/>
                      <a:r>
                        <a:rPr kumimoji="1" lang="ja-JP" altLang="en-US" dirty="0">
                          <a:solidFill>
                            <a:srgbClr val="002060"/>
                          </a:solidFill>
                        </a:rPr>
                        <a:t>：</a:t>
                      </a:r>
                    </a:p>
                  </a:txBody>
                  <a:tcPr anchor="ctr">
                    <a:solidFill>
                      <a:schemeClr val="bg1"/>
                    </a:solidFill>
                  </a:tcPr>
                </a:tc>
                <a:tc>
                  <a:txBody>
                    <a:bodyPr/>
                    <a:lstStyle/>
                    <a:p>
                      <a:pPr algn="ctr"/>
                      <a:r>
                        <a:rPr kumimoji="1" lang="ja-JP" altLang="en-US" dirty="0">
                          <a:solidFill>
                            <a:srgbClr val="002060"/>
                          </a:solidFill>
                        </a:rPr>
                        <a:t>：</a:t>
                      </a:r>
                    </a:p>
                  </a:txBody>
                  <a:tcPr anchor="ctr">
                    <a:solidFill>
                      <a:schemeClr val="bg1"/>
                    </a:solidFill>
                  </a:tcPr>
                </a:tc>
                <a:tc>
                  <a:txBody>
                    <a:bodyPr/>
                    <a:lstStyle/>
                    <a:p>
                      <a:pPr algn="ctr"/>
                      <a:endParaRPr kumimoji="1" lang="ja-JP" altLang="en-US" dirty="0">
                        <a:solidFill>
                          <a:srgbClr val="002060"/>
                        </a:solidFill>
                      </a:endParaRPr>
                    </a:p>
                  </a:txBody>
                  <a:tcPr anchor="ctr">
                    <a:solidFill>
                      <a:schemeClr val="bg1"/>
                    </a:solidFill>
                  </a:tcPr>
                </a:tc>
                <a:tc>
                  <a:txBody>
                    <a:bodyPr/>
                    <a:lstStyle/>
                    <a:p>
                      <a:pPr algn="ctr"/>
                      <a:r>
                        <a:rPr kumimoji="1" lang="ja-JP" altLang="en-US" dirty="0">
                          <a:solidFill>
                            <a:srgbClr val="002060"/>
                          </a:solidFill>
                        </a:rPr>
                        <a:t>：</a:t>
                      </a:r>
                    </a:p>
                  </a:txBody>
                  <a:tcPr anchor="ctr">
                    <a:solidFill>
                      <a:schemeClr val="bg1"/>
                    </a:solidFill>
                  </a:tcPr>
                </a:tc>
                <a:tc>
                  <a:txBody>
                    <a:bodyPr/>
                    <a:lstStyle/>
                    <a:p>
                      <a:pPr algn="ctr"/>
                      <a:endParaRPr kumimoji="1" lang="ja-JP" altLang="en-US" dirty="0">
                        <a:solidFill>
                          <a:srgbClr val="002060"/>
                        </a:solidFill>
                      </a:endParaRPr>
                    </a:p>
                  </a:txBody>
                  <a:tcPr anchor="ctr">
                    <a:solidFill>
                      <a:schemeClr val="bg1"/>
                    </a:solidFill>
                  </a:tcPr>
                </a:tc>
                <a:extLst>
                  <a:ext uri="{0D108BD9-81ED-4DB2-BD59-A6C34878D82A}">
                    <a16:rowId xmlns:a16="http://schemas.microsoft.com/office/drawing/2014/main" val="1867223231"/>
                  </a:ext>
                </a:extLst>
              </a:tr>
            </a:tbl>
          </a:graphicData>
        </a:graphic>
      </p:graphicFrame>
      <p:sp>
        <p:nvSpPr>
          <p:cNvPr id="10" name="正方形/長方形 9">
            <a:extLst>
              <a:ext uri="{FF2B5EF4-FFF2-40B4-BE49-F238E27FC236}">
                <a16:creationId xmlns:a16="http://schemas.microsoft.com/office/drawing/2014/main" id="{6143C7C0-3D4A-4984-B31F-8579C384D7B2}"/>
              </a:ext>
            </a:extLst>
          </p:cNvPr>
          <p:cNvSpPr/>
          <p:nvPr/>
        </p:nvSpPr>
        <p:spPr>
          <a:xfrm>
            <a:off x="2830567" y="799202"/>
            <a:ext cx="6492766" cy="238034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3200" dirty="0">
                <a:solidFill>
                  <a:srgbClr val="002060"/>
                </a:solidFill>
              </a:rPr>
              <a:t>  ◆救急病院等重要施設</a:t>
            </a:r>
            <a:endParaRPr kumimoji="1" lang="en-US" altLang="ja-JP" sz="3200" dirty="0">
              <a:solidFill>
                <a:srgbClr val="002060"/>
              </a:solidFill>
            </a:endParaRPr>
          </a:p>
          <a:p>
            <a:pPr marL="1371600" lvl="2" indent="-457200">
              <a:buFont typeface="Arial" panose="020B0604020202020204" pitchFamily="34" charset="0"/>
              <a:buChar char="•"/>
            </a:pPr>
            <a:r>
              <a:rPr lang="ja-JP" altLang="en-US" sz="3200" dirty="0">
                <a:solidFill>
                  <a:srgbClr val="002060"/>
                </a:solidFill>
              </a:rPr>
              <a:t>災害拠点病院</a:t>
            </a:r>
            <a:endParaRPr lang="en-US" altLang="ja-JP" sz="3200" dirty="0">
              <a:solidFill>
                <a:srgbClr val="002060"/>
              </a:solidFill>
            </a:endParaRPr>
          </a:p>
          <a:p>
            <a:pPr marL="1371600" lvl="2" indent="-457200">
              <a:buFont typeface="Arial" panose="020B0604020202020204" pitchFamily="34" charset="0"/>
              <a:buChar char="•"/>
            </a:pPr>
            <a:r>
              <a:rPr kumimoji="1" lang="ja-JP" altLang="en-US" sz="3200" dirty="0">
                <a:solidFill>
                  <a:srgbClr val="002060"/>
                </a:solidFill>
              </a:rPr>
              <a:t>三次救急医療機関</a:t>
            </a:r>
            <a:endParaRPr kumimoji="1" lang="en-US" altLang="ja-JP" sz="3200" dirty="0">
              <a:solidFill>
                <a:srgbClr val="002060"/>
              </a:solidFill>
            </a:endParaRPr>
          </a:p>
          <a:p>
            <a:pPr marL="1371600" lvl="2" indent="-457200">
              <a:buFont typeface="Arial" panose="020B0604020202020204" pitchFamily="34" charset="0"/>
              <a:buChar char="•"/>
            </a:pPr>
            <a:r>
              <a:rPr kumimoji="1" lang="ja-JP" altLang="en-US" sz="3200" dirty="0">
                <a:solidFill>
                  <a:srgbClr val="002060"/>
                </a:solidFill>
              </a:rPr>
              <a:t>二次救急医療機関</a:t>
            </a:r>
            <a:endParaRPr kumimoji="1" lang="en-US" altLang="ja-JP" sz="3200" dirty="0">
              <a:solidFill>
                <a:srgbClr val="002060"/>
              </a:solidFill>
            </a:endParaRPr>
          </a:p>
          <a:p>
            <a:pPr marL="1371600" lvl="2" indent="-457200">
              <a:buFont typeface="Arial" panose="020B0604020202020204" pitchFamily="34" charset="0"/>
              <a:buChar char="•"/>
            </a:pPr>
            <a:r>
              <a:rPr lang="ja-JP" altLang="en-US" sz="3200" dirty="0">
                <a:solidFill>
                  <a:srgbClr val="002060"/>
                </a:solidFill>
              </a:rPr>
              <a:t>市役所、町・村役場  他</a:t>
            </a:r>
            <a:endParaRPr kumimoji="1" lang="ja-JP" altLang="en-US" sz="2800" dirty="0">
              <a:solidFill>
                <a:srgbClr val="002060"/>
              </a:solidFill>
            </a:endParaRPr>
          </a:p>
        </p:txBody>
      </p:sp>
    </p:spTree>
    <p:extLst>
      <p:ext uri="{BB962C8B-B14F-4D97-AF65-F5344CB8AC3E}">
        <p14:creationId xmlns:p14="http://schemas.microsoft.com/office/powerpoint/2010/main" val="1124203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44</a:t>
            </a:fld>
            <a:endParaRPr kumimoji="1" lang="ja-JP" altLang="en-US" dirty="0"/>
          </a:p>
        </p:txBody>
      </p:sp>
      <p:sp>
        <p:nvSpPr>
          <p:cNvPr id="4" name="タイトル 1">
            <a:extLst>
              <a:ext uri="{FF2B5EF4-FFF2-40B4-BE49-F238E27FC236}">
                <a16:creationId xmlns:a16="http://schemas.microsoft.com/office/drawing/2014/main" id="{2A79F1FC-0DA6-47B2-9C93-DB1E005214D6}"/>
              </a:ext>
            </a:extLst>
          </p:cNvPr>
          <p:cNvSpPr>
            <a:spLocks noGrp="1"/>
          </p:cNvSpPr>
          <p:nvPr>
            <p:ph type="ctrTitle"/>
          </p:nvPr>
        </p:nvSpPr>
        <p:spPr>
          <a:xfrm>
            <a:off x="1686000" y="94796"/>
            <a:ext cx="8820000" cy="728600"/>
          </a:xfrm>
          <a:pattFill prst="pct25">
            <a:fgClr>
              <a:schemeClr val="accent5">
                <a:lumMod val="20000"/>
                <a:lumOff val="80000"/>
              </a:schemeClr>
            </a:fgClr>
            <a:bgClr>
              <a:schemeClr val="bg1"/>
            </a:bgClr>
          </a:pattFill>
          <a:effectLst/>
        </p:spPr>
        <p:txBody>
          <a:bodyPr anchor="ctr">
            <a:normAutofit fontScale="90000"/>
          </a:bodyPr>
          <a:lstStyle/>
          <a:p>
            <a:pPr algn="dist"/>
            <a:r>
              <a:rPr kumimoji="1" lang="ja-JP" altLang="en-US" sz="4000" dirty="0">
                <a:solidFill>
                  <a:srgbClr val="002060"/>
                </a:solidFill>
                <a:effectLst>
                  <a:outerShdw blurRad="38100" dist="38100" dir="2700000" algn="tl">
                    <a:srgbClr val="000000">
                      <a:alpha val="43137"/>
                    </a:srgbClr>
                  </a:outerShdw>
                </a:effectLst>
              </a:rPr>
              <a:t>第</a:t>
            </a:r>
            <a:r>
              <a:rPr kumimoji="1" lang="en-US" altLang="ja-JP" sz="4000" dirty="0">
                <a:solidFill>
                  <a:srgbClr val="002060"/>
                </a:solidFill>
                <a:effectLst>
                  <a:outerShdw blurRad="38100" dist="38100" dir="2700000" algn="tl">
                    <a:srgbClr val="000000">
                      <a:alpha val="43137"/>
                    </a:srgbClr>
                  </a:outerShdw>
                </a:effectLst>
              </a:rPr>
              <a:t>2</a:t>
            </a:r>
            <a:r>
              <a:rPr kumimoji="1" lang="ja-JP" altLang="en-US" sz="4000" dirty="0">
                <a:solidFill>
                  <a:srgbClr val="002060"/>
                </a:solidFill>
                <a:effectLst>
                  <a:outerShdw blurRad="38100" dist="38100" dir="2700000" algn="tl">
                    <a:srgbClr val="000000">
                      <a:alpha val="43137"/>
                    </a:srgbClr>
                  </a:outerShdw>
                </a:effectLst>
              </a:rPr>
              <a:t>章　平常時における応急活動の準備 ②</a:t>
            </a:r>
          </a:p>
        </p:txBody>
      </p:sp>
      <p:sp>
        <p:nvSpPr>
          <p:cNvPr id="2" name="正方形/長方形 1">
            <a:extLst>
              <a:ext uri="{FF2B5EF4-FFF2-40B4-BE49-F238E27FC236}">
                <a16:creationId xmlns:a16="http://schemas.microsoft.com/office/drawing/2014/main" id="{FD73602D-42A2-457D-BF5E-D91CE497D646}"/>
              </a:ext>
            </a:extLst>
          </p:cNvPr>
          <p:cNvSpPr/>
          <p:nvPr/>
        </p:nvSpPr>
        <p:spPr>
          <a:xfrm>
            <a:off x="1399518" y="823396"/>
            <a:ext cx="9392964" cy="5456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1" lang="ja-JP" altLang="en-US" sz="4000" dirty="0">
                <a:solidFill>
                  <a:srgbClr val="002060"/>
                </a:solidFill>
              </a:rPr>
              <a:t>２．応急復旧について</a:t>
            </a:r>
            <a:endParaRPr kumimoji="1" lang="en-US" altLang="ja-JP" sz="4000" dirty="0">
              <a:solidFill>
                <a:srgbClr val="002060"/>
              </a:solidFill>
            </a:endParaRPr>
          </a:p>
          <a:p>
            <a:pPr lvl="1"/>
            <a:r>
              <a:rPr lang="en-US" altLang="ja-JP" sz="3200" dirty="0">
                <a:solidFill>
                  <a:srgbClr val="002060"/>
                </a:solidFill>
              </a:rPr>
              <a:t>2-1</a:t>
            </a:r>
            <a:r>
              <a:rPr lang="ja-JP" altLang="en-US" sz="3200" dirty="0">
                <a:solidFill>
                  <a:srgbClr val="002060"/>
                </a:solidFill>
              </a:rPr>
              <a:t>　応急復旧の資機材等の準備</a:t>
            </a:r>
            <a:endParaRPr lang="en-US" altLang="ja-JP" sz="3200" dirty="0">
              <a:solidFill>
                <a:srgbClr val="002060"/>
              </a:solidFill>
            </a:endParaRPr>
          </a:p>
          <a:p>
            <a:pPr lvl="1"/>
            <a:r>
              <a:rPr lang="en-US" altLang="ja-JP" sz="3200" dirty="0">
                <a:solidFill>
                  <a:srgbClr val="002060"/>
                </a:solidFill>
              </a:rPr>
              <a:t>2-2</a:t>
            </a:r>
            <a:r>
              <a:rPr lang="ja-JP" altLang="en-US" sz="3200" dirty="0">
                <a:solidFill>
                  <a:srgbClr val="002060"/>
                </a:solidFill>
              </a:rPr>
              <a:t>　配管図面等と書類の整備保管</a:t>
            </a:r>
            <a:endParaRPr lang="en-US" altLang="ja-JP" sz="3200" dirty="0">
              <a:solidFill>
                <a:srgbClr val="002060"/>
              </a:solidFill>
            </a:endParaRPr>
          </a:p>
          <a:p>
            <a:pPr lvl="1"/>
            <a:r>
              <a:rPr lang="en-US" altLang="ja-JP" sz="3200" dirty="0">
                <a:solidFill>
                  <a:srgbClr val="002060"/>
                </a:solidFill>
              </a:rPr>
              <a:t>2-3</a:t>
            </a:r>
            <a:r>
              <a:rPr lang="ja-JP" altLang="en-US" sz="3200" dirty="0">
                <a:solidFill>
                  <a:srgbClr val="002060"/>
                </a:solidFill>
              </a:rPr>
              <a:t>　情報連絡の確保</a:t>
            </a:r>
            <a:endParaRPr lang="en-US" altLang="ja-JP" sz="3200" dirty="0">
              <a:solidFill>
                <a:srgbClr val="002060"/>
              </a:solidFill>
            </a:endParaRPr>
          </a:p>
          <a:p>
            <a:pPr lvl="1"/>
            <a:r>
              <a:rPr lang="en-US" altLang="ja-JP" sz="3200" dirty="0">
                <a:solidFill>
                  <a:srgbClr val="002060"/>
                </a:solidFill>
              </a:rPr>
              <a:t>2-4</a:t>
            </a:r>
            <a:r>
              <a:rPr lang="ja-JP" altLang="en-US" sz="3200" dirty="0">
                <a:solidFill>
                  <a:srgbClr val="002060"/>
                </a:solidFill>
              </a:rPr>
              <a:t>　応急復旧の関係機関との連絡調整</a:t>
            </a:r>
            <a:endParaRPr lang="en-US" altLang="ja-JP" sz="3200" dirty="0">
              <a:solidFill>
                <a:srgbClr val="002060"/>
              </a:solidFill>
            </a:endParaRPr>
          </a:p>
          <a:p>
            <a:pPr lvl="1"/>
            <a:r>
              <a:rPr lang="en-US" altLang="ja-JP" sz="3200" dirty="0">
                <a:solidFill>
                  <a:srgbClr val="002060"/>
                </a:solidFill>
              </a:rPr>
              <a:t>2-5</a:t>
            </a:r>
            <a:r>
              <a:rPr lang="ja-JP" altLang="en-US" sz="3200" dirty="0">
                <a:solidFill>
                  <a:srgbClr val="002060"/>
                </a:solidFill>
              </a:rPr>
              <a:t>　</a:t>
            </a:r>
            <a:r>
              <a:rPr lang="ja-JP" altLang="en-US" sz="3200" u="sng" dirty="0">
                <a:solidFill>
                  <a:srgbClr val="C00000"/>
                </a:solidFill>
              </a:rPr>
              <a:t>応急復旧マニュアルの整備</a:t>
            </a:r>
            <a:endParaRPr lang="en-US" altLang="ja-JP" sz="3200" u="sng" dirty="0">
              <a:solidFill>
                <a:srgbClr val="C00000"/>
              </a:solidFill>
            </a:endParaRPr>
          </a:p>
          <a:p>
            <a:pPr lvl="1"/>
            <a:r>
              <a:rPr lang="en-US" altLang="ja-JP" sz="3200" dirty="0">
                <a:solidFill>
                  <a:srgbClr val="002060"/>
                </a:solidFill>
              </a:rPr>
              <a:t>2-6</a:t>
            </a:r>
            <a:r>
              <a:rPr lang="ja-JP" altLang="en-US" sz="3200" dirty="0">
                <a:solidFill>
                  <a:srgbClr val="002060"/>
                </a:solidFill>
              </a:rPr>
              <a:t>　災害査定用資料作成の手順</a:t>
            </a:r>
            <a:endParaRPr lang="en-US" altLang="ja-JP" sz="3200" dirty="0">
              <a:solidFill>
                <a:srgbClr val="002060"/>
              </a:solidFill>
            </a:endParaRPr>
          </a:p>
          <a:p>
            <a:pPr lvl="1"/>
            <a:r>
              <a:rPr lang="en-US" altLang="ja-JP" sz="3200" dirty="0">
                <a:solidFill>
                  <a:srgbClr val="002060"/>
                </a:solidFill>
              </a:rPr>
              <a:t>2-7</a:t>
            </a:r>
            <a:r>
              <a:rPr lang="ja-JP" altLang="en-US" sz="3200" dirty="0">
                <a:solidFill>
                  <a:srgbClr val="002060"/>
                </a:solidFill>
              </a:rPr>
              <a:t>　</a:t>
            </a:r>
            <a:r>
              <a:rPr lang="ja-JP" altLang="en-US" sz="3200" u="sng" dirty="0">
                <a:solidFill>
                  <a:srgbClr val="C00000"/>
                </a:solidFill>
              </a:rPr>
              <a:t>応援隊の受け入れ体制</a:t>
            </a:r>
            <a:endParaRPr lang="en-US" altLang="ja-JP" sz="3200" u="sng" dirty="0">
              <a:solidFill>
                <a:srgbClr val="C00000"/>
              </a:solidFill>
            </a:endParaRPr>
          </a:p>
        </p:txBody>
      </p:sp>
      <p:pic>
        <p:nvPicPr>
          <p:cNvPr id="7" name="図 6">
            <a:extLst>
              <a:ext uri="{FF2B5EF4-FFF2-40B4-BE49-F238E27FC236}">
                <a16:creationId xmlns:a16="http://schemas.microsoft.com/office/drawing/2014/main" id="{2ED1FD1C-DF0D-4281-9B33-C8D3C59FFF11}"/>
              </a:ext>
            </a:extLst>
          </p:cNvPr>
          <p:cNvPicPr preferRelativeResize="0">
            <a:picLocks noChangeAspect="1" noChangeArrowheads="1"/>
          </p:cNvPicPr>
          <p:nvPr/>
        </p:nvPicPr>
        <p:blipFill rotWithShape="1">
          <a:blip r:embed="rId3">
            <a:lum/>
            <a:extLst>
              <a:ext uri="{28A0092B-C50C-407E-A947-70E740481C1C}">
                <a14:useLocalDpi xmlns:a14="http://schemas.microsoft.com/office/drawing/2010/main" val="0"/>
              </a:ext>
            </a:extLst>
          </a:blip>
          <a:srcRect l="4608" t="4025" r="14072" b="5237"/>
          <a:stretch/>
        </p:blipFill>
        <p:spPr bwMode="auto">
          <a:xfrm>
            <a:off x="10340340" y="4436325"/>
            <a:ext cx="1851660" cy="15982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553FCD45-13CF-4235-B846-BDB9E42EE0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85" r="3915"/>
          <a:stretch/>
        </p:blipFill>
        <p:spPr bwMode="auto">
          <a:xfrm>
            <a:off x="7021797" y="4582189"/>
            <a:ext cx="3484203" cy="15293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24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45</a:t>
            </a:fld>
            <a:endParaRPr kumimoji="1" lang="ja-JP" altLang="en-US" dirty="0"/>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2496000" y="65854"/>
            <a:ext cx="7200000" cy="900000"/>
          </a:xfrm>
          <a:prstGeom prst="rect">
            <a:avLst/>
          </a:prstGeom>
          <a:pattFill prst="pct50">
            <a:fgClr>
              <a:srgbClr val="0070C0"/>
            </a:fgClr>
            <a:bgClr>
              <a:srgbClr val="00B0F0"/>
            </a:bgClr>
          </a:pattFill>
          <a:ln>
            <a:solidFill>
              <a:srgbClr val="002060"/>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dirty="0">
                <a:solidFill>
                  <a:schemeClr val="bg1"/>
                </a:solidFill>
              </a:rPr>
              <a:t>２応急復旧について</a:t>
            </a:r>
            <a:endParaRPr lang="en-US" altLang="ja-JP" sz="4000" dirty="0">
              <a:solidFill>
                <a:schemeClr val="bg1"/>
              </a:solidFill>
            </a:endParaRPr>
          </a:p>
        </p:txBody>
      </p:sp>
      <p:sp>
        <p:nvSpPr>
          <p:cNvPr id="58" name="正方形/長方形 57">
            <a:extLst>
              <a:ext uri="{FF2B5EF4-FFF2-40B4-BE49-F238E27FC236}">
                <a16:creationId xmlns:a16="http://schemas.microsoft.com/office/drawing/2014/main" id="{FBFC37BC-231F-481D-984F-32D36F327337}"/>
              </a:ext>
            </a:extLst>
          </p:cNvPr>
          <p:cNvSpPr/>
          <p:nvPr/>
        </p:nvSpPr>
        <p:spPr>
          <a:xfrm>
            <a:off x="5178000" y="6107102"/>
            <a:ext cx="6408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P54</a:t>
            </a:r>
            <a:endParaRPr kumimoji="1" lang="ja-JP" altLang="en-US" dirty="0">
              <a:solidFill>
                <a:srgbClr val="002060"/>
              </a:solidFill>
            </a:endParaRPr>
          </a:p>
        </p:txBody>
      </p:sp>
      <p:sp>
        <p:nvSpPr>
          <p:cNvPr id="2" name="正方形/長方形 1">
            <a:extLst>
              <a:ext uri="{FF2B5EF4-FFF2-40B4-BE49-F238E27FC236}">
                <a16:creationId xmlns:a16="http://schemas.microsoft.com/office/drawing/2014/main" id="{7DD1AC04-88D5-4BFD-A890-38503B8EACF1}"/>
              </a:ext>
            </a:extLst>
          </p:cNvPr>
          <p:cNvSpPr/>
          <p:nvPr/>
        </p:nvSpPr>
        <p:spPr>
          <a:xfrm>
            <a:off x="884116" y="1090344"/>
            <a:ext cx="10423768" cy="5016758"/>
          </a:xfrm>
          <a:prstGeom prst="rect">
            <a:avLst/>
          </a:prstGeom>
        </p:spPr>
        <p:txBody>
          <a:bodyPr wrap="square">
            <a:spAutoFit/>
          </a:bodyPr>
          <a:lstStyle/>
          <a:p>
            <a:r>
              <a:rPr lang="ja-JP" altLang="en-US" sz="3200" dirty="0">
                <a:solidFill>
                  <a:srgbClr val="002060"/>
                </a:solidFill>
                <a:latin typeface="MS-Mincho"/>
              </a:rPr>
              <a:t>　水道事業体は、</a:t>
            </a:r>
            <a:r>
              <a:rPr lang="ja-JP" altLang="en-US" sz="3200" u="sng" dirty="0">
                <a:solidFill>
                  <a:srgbClr val="C00000"/>
                </a:solidFill>
                <a:effectLst>
                  <a:outerShdw blurRad="38100" dist="38100" dir="2700000" algn="tl">
                    <a:srgbClr val="000000">
                      <a:alpha val="43137"/>
                    </a:srgbClr>
                  </a:outerShdw>
                </a:effectLst>
                <a:latin typeface="MS-Mincho"/>
              </a:rPr>
              <a:t>応急復旧の範囲を明確</a:t>
            </a:r>
            <a:r>
              <a:rPr lang="ja-JP" altLang="en-US" sz="3200" dirty="0">
                <a:solidFill>
                  <a:srgbClr val="002060"/>
                </a:solidFill>
                <a:latin typeface="MS-Mincho"/>
              </a:rPr>
              <a:t>にし、</a:t>
            </a:r>
            <a:r>
              <a:rPr lang="ja-JP" altLang="en-US" sz="3200" dirty="0">
                <a:solidFill>
                  <a:srgbClr val="002060"/>
                </a:solidFill>
                <a:latin typeface="MS-Gothic"/>
              </a:rPr>
              <a:t>図</a:t>
            </a:r>
            <a:r>
              <a:rPr lang="en-US" altLang="ja-JP" sz="3200" dirty="0">
                <a:solidFill>
                  <a:srgbClr val="002060"/>
                </a:solidFill>
                <a:latin typeface="MS-Gothic"/>
              </a:rPr>
              <a:t>2-1 </a:t>
            </a:r>
            <a:r>
              <a:rPr lang="ja-JP" altLang="en-US" sz="3200" dirty="0">
                <a:solidFill>
                  <a:srgbClr val="002060"/>
                </a:solidFill>
                <a:latin typeface="MS-Mincho"/>
              </a:rPr>
              <a:t>に示す手順で応急復旧を行うことを想定し、それらに必要な準備を行う。</a:t>
            </a:r>
          </a:p>
          <a:p>
            <a:r>
              <a:rPr lang="ja-JP" altLang="en-US" sz="3200" dirty="0">
                <a:solidFill>
                  <a:srgbClr val="002060"/>
                </a:solidFill>
                <a:latin typeface="MS-Mincho"/>
              </a:rPr>
              <a:t>　応急復旧の基本手順として、水源から給水に至るまで、水の流れに沿って被災個所を調査し、復旧することが考えられる。</a:t>
            </a:r>
          </a:p>
          <a:p>
            <a:r>
              <a:rPr lang="ja-JP" altLang="en-US" sz="3200" dirty="0">
                <a:solidFill>
                  <a:srgbClr val="002060"/>
                </a:solidFill>
                <a:latin typeface="MS-Mincho"/>
              </a:rPr>
              <a:t>　また、復旧に当たっては、</a:t>
            </a:r>
            <a:r>
              <a:rPr lang="ja-JP" altLang="en-US" sz="3200" u="sng" dirty="0">
                <a:solidFill>
                  <a:srgbClr val="C00000"/>
                </a:solidFill>
                <a:effectLst>
                  <a:outerShdw blurRad="38100" dist="38100" dir="2700000" algn="tl">
                    <a:srgbClr val="000000">
                      <a:alpha val="43137"/>
                    </a:srgbClr>
                  </a:outerShdw>
                </a:effectLst>
                <a:latin typeface="MS-Mincho"/>
              </a:rPr>
              <a:t>水道システムとしての幹線管路を優先復旧路線</a:t>
            </a:r>
            <a:r>
              <a:rPr lang="ja-JP" altLang="en-US" sz="3200" dirty="0">
                <a:solidFill>
                  <a:srgbClr val="002060"/>
                </a:solidFill>
                <a:latin typeface="MS-Mincho"/>
              </a:rPr>
              <a:t>とする。なお、救急病院等重要施設に通じる管路も優先復旧路線とすることで、</a:t>
            </a:r>
            <a:r>
              <a:rPr lang="ja-JP" altLang="en-US" sz="3200" u="sng" dirty="0">
                <a:solidFill>
                  <a:srgbClr val="C00000"/>
                </a:solidFill>
                <a:effectLst>
                  <a:outerShdw blurRad="38100" dist="38100" dir="2700000" algn="tl">
                    <a:srgbClr val="000000">
                      <a:alpha val="43137"/>
                    </a:srgbClr>
                  </a:outerShdw>
                </a:effectLst>
                <a:latin typeface="MS-Mincho"/>
              </a:rPr>
              <a:t>給水を可能な限り早期に管路による給水に移行</a:t>
            </a:r>
            <a:r>
              <a:rPr lang="ja-JP" altLang="en-US" sz="3200" dirty="0">
                <a:solidFill>
                  <a:srgbClr val="002060"/>
                </a:solidFill>
                <a:latin typeface="MS-Mincho"/>
              </a:rPr>
              <a:t>する。</a:t>
            </a:r>
            <a:endParaRPr lang="ja-JP" altLang="en-US" sz="3200" dirty="0">
              <a:solidFill>
                <a:srgbClr val="002060"/>
              </a:solidFill>
            </a:endParaRPr>
          </a:p>
        </p:txBody>
      </p:sp>
    </p:spTree>
    <p:extLst>
      <p:ext uri="{BB962C8B-B14F-4D97-AF65-F5344CB8AC3E}">
        <p14:creationId xmlns:p14="http://schemas.microsoft.com/office/powerpoint/2010/main" val="890767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46</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321675" y="0"/>
            <a:ext cx="9548648" cy="799202"/>
          </a:xfrm>
        </p:spPr>
        <p:txBody>
          <a:bodyPr>
            <a:normAutofit fontScale="90000"/>
          </a:bodyPr>
          <a:lstStyle/>
          <a:p>
            <a:r>
              <a:rPr kumimoji="1" lang="ja-JP" altLang="en-US" sz="4000" dirty="0">
                <a:solidFill>
                  <a:srgbClr val="002060"/>
                </a:solidFill>
              </a:rPr>
              <a:t>応急復旧の応援要請に関する情報（整理例）</a:t>
            </a:r>
          </a:p>
        </p:txBody>
      </p:sp>
      <p:sp>
        <p:nvSpPr>
          <p:cNvPr id="3" name="正方形/長方形 2">
            <a:extLst>
              <a:ext uri="{FF2B5EF4-FFF2-40B4-BE49-F238E27FC236}">
                <a16:creationId xmlns:a16="http://schemas.microsoft.com/office/drawing/2014/main" id="{A0848723-3617-47CD-8081-BD42EB134EBE}"/>
              </a:ext>
            </a:extLst>
          </p:cNvPr>
          <p:cNvSpPr/>
          <p:nvPr/>
        </p:nvSpPr>
        <p:spPr>
          <a:xfrm>
            <a:off x="321883" y="1057144"/>
            <a:ext cx="5699234" cy="5299206"/>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rgbClr val="002060"/>
                </a:solidFill>
              </a:rPr>
              <a:t>①事業体概要</a:t>
            </a:r>
            <a:endParaRPr kumimoji="1" lang="en-US" altLang="ja-JP" sz="3200" dirty="0">
              <a:solidFill>
                <a:srgbClr val="002060"/>
              </a:solidFill>
            </a:endParaRPr>
          </a:p>
          <a:p>
            <a:pPr lvl="1"/>
            <a:r>
              <a:rPr lang="ja-JP" altLang="en-US" sz="2800" dirty="0">
                <a:solidFill>
                  <a:srgbClr val="002060"/>
                </a:solidFill>
              </a:rPr>
              <a:t>・給水人口及び給水戸数</a:t>
            </a:r>
            <a:endParaRPr lang="en-US" altLang="ja-JP" sz="2800" dirty="0">
              <a:solidFill>
                <a:srgbClr val="002060"/>
              </a:solidFill>
            </a:endParaRPr>
          </a:p>
          <a:p>
            <a:pPr lvl="1"/>
            <a:r>
              <a:rPr kumimoji="1" lang="ja-JP" altLang="en-US" sz="2800" dirty="0">
                <a:solidFill>
                  <a:srgbClr val="002060"/>
                </a:solidFill>
              </a:rPr>
              <a:t>・日最大給水量他</a:t>
            </a:r>
            <a:endParaRPr kumimoji="1" lang="en-US" altLang="ja-JP" sz="2800" dirty="0">
              <a:solidFill>
                <a:srgbClr val="002060"/>
              </a:solidFill>
            </a:endParaRPr>
          </a:p>
          <a:p>
            <a:pPr lvl="1"/>
            <a:r>
              <a:rPr lang="ja-JP" altLang="en-US" sz="2800" dirty="0">
                <a:solidFill>
                  <a:srgbClr val="002060"/>
                </a:solidFill>
              </a:rPr>
              <a:t>・導・送・配水管各延長（ｍ）</a:t>
            </a:r>
            <a:endParaRPr kumimoji="1" lang="en-US" altLang="ja-JP" sz="2800" dirty="0">
              <a:solidFill>
                <a:srgbClr val="002060"/>
              </a:solidFill>
            </a:endParaRPr>
          </a:p>
          <a:p>
            <a:r>
              <a:rPr lang="ja-JP" altLang="en-US" sz="3200" dirty="0">
                <a:solidFill>
                  <a:srgbClr val="002060"/>
                </a:solidFill>
              </a:rPr>
              <a:t>②災害概要</a:t>
            </a:r>
            <a:endParaRPr lang="en-US" altLang="ja-JP" sz="3200" dirty="0">
              <a:solidFill>
                <a:srgbClr val="002060"/>
              </a:solidFill>
            </a:endParaRPr>
          </a:p>
          <a:p>
            <a:pPr lvl="1"/>
            <a:r>
              <a:rPr lang="ja-JP" altLang="en-US" sz="2800" dirty="0">
                <a:solidFill>
                  <a:srgbClr val="002060"/>
                </a:solidFill>
              </a:rPr>
              <a:t>・施設被害状況</a:t>
            </a:r>
            <a:endParaRPr lang="en-US" altLang="ja-JP" sz="2800" dirty="0">
              <a:solidFill>
                <a:srgbClr val="002060"/>
              </a:solidFill>
            </a:endParaRPr>
          </a:p>
          <a:p>
            <a:pPr lvl="1"/>
            <a:r>
              <a:rPr lang="ja-JP" altLang="en-US" sz="2800" dirty="0">
                <a:solidFill>
                  <a:srgbClr val="002060"/>
                </a:solidFill>
              </a:rPr>
              <a:t>・管路被害状況</a:t>
            </a:r>
            <a:endParaRPr lang="en-US" altLang="ja-JP" sz="2800" dirty="0">
              <a:solidFill>
                <a:srgbClr val="002060"/>
              </a:solidFill>
            </a:endParaRPr>
          </a:p>
          <a:p>
            <a:r>
              <a:rPr kumimoji="1" lang="ja-JP" altLang="en-US" sz="3200" dirty="0">
                <a:solidFill>
                  <a:srgbClr val="002060"/>
                </a:solidFill>
              </a:rPr>
              <a:t>③施工対応可能な請負業者</a:t>
            </a:r>
            <a:endParaRPr kumimoji="1" lang="en-US" altLang="ja-JP" sz="3200" dirty="0">
              <a:solidFill>
                <a:srgbClr val="002060"/>
              </a:solidFill>
            </a:endParaRPr>
          </a:p>
          <a:p>
            <a:pPr lvl="1"/>
            <a:r>
              <a:rPr kumimoji="1" lang="ja-JP" altLang="en-US" sz="2800" dirty="0">
                <a:solidFill>
                  <a:srgbClr val="002060"/>
                </a:solidFill>
              </a:rPr>
              <a:t>・施工可能な業務</a:t>
            </a:r>
            <a:endParaRPr kumimoji="1" lang="en-US" altLang="ja-JP" sz="2800" dirty="0">
              <a:solidFill>
                <a:srgbClr val="002060"/>
              </a:solidFill>
            </a:endParaRPr>
          </a:p>
          <a:p>
            <a:pPr lvl="1"/>
            <a:r>
              <a:rPr lang="ja-JP" altLang="en-US" sz="2800" dirty="0">
                <a:solidFill>
                  <a:srgbClr val="002060"/>
                </a:solidFill>
              </a:rPr>
              <a:t>・可能出動班数他</a:t>
            </a:r>
            <a:endParaRPr kumimoji="1" lang="en-US" altLang="ja-JP" sz="2800" dirty="0">
              <a:solidFill>
                <a:srgbClr val="002060"/>
              </a:solidFill>
            </a:endParaRPr>
          </a:p>
          <a:p>
            <a:r>
              <a:rPr lang="ja-JP" altLang="en-US" sz="3200" dirty="0">
                <a:solidFill>
                  <a:srgbClr val="002060"/>
                </a:solidFill>
              </a:rPr>
              <a:t>④具体的な応援要請</a:t>
            </a:r>
            <a:endParaRPr kumimoji="1" lang="ja-JP" altLang="en-US" sz="3200" dirty="0">
              <a:solidFill>
                <a:srgbClr val="002060"/>
              </a:solidFill>
            </a:endParaRPr>
          </a:p>
        </p:txBody>
      </p:sp>
      <p:sp>
        <p:nvSpPr>
          <p:cNvPr id="7" name="正方形/長方形 6">
            <a:extLst>
              <a:ext uri="{FF2B5EF4-FFF2-40B4-BE49-F238E27FC236}">
                <a16:creationId xmlns:a16="http://schemas.microsoft.com/office/drawing/2014/main" id="{57B0DCD2-F8F5-4022-8243-CA6A72BEF0C6}"/>
              </a:ext>
            </a:extLst>
          </p:cNvPr>
          <p:cNvSpPr/>
          <p:nvPr/>
        </p:nvSpPr>
        <p:spPr>
          <a:xfrm>
            <a:off x="6208983" y="2002221"/>
            <a:ext cx="5577707" cy="4354129"/>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4000" b="1" dirty="0">
                <a:solidFill>
                  <a:srgbClr val="002060"/>
                </a:solidFill>
              </a:rPr>
              <a:t>資料・様式・参考 編 </a:t>
            </a:r>
            <a:endParaRPr kumimoji="1" lang="en-US" altLang="ja-JP" sz="4000" b="1" dirty="0">
              <a:solidFill>
                <a:srgbClr val="002060"/>
              </a:solidFill>
            </a:endParaRPr>
          </a:p>
          <a:p>
            <a:pPr algn="ctr"/>
            <a:r>
              <a:rPr lang="en-US" altLang="ja-JP" sz="4000" b="1" dirty="0">
                <a:solidFill>
                  <a:srgbClr val="002060"/>
                </a:solidFill>
              </a:rPr>
              <a:t>P</a:t>
            </a:r>
            <a:r>
              <a:rPr lang="ja-JP" altLang="en-US" sz="4000" b="1" dirty="0">
                <a:solidFill>
                  <a:srgbClr val="002060"/>
                </a:solidFill>
              </a:rPr>
              <a:t>５　資料４</a:t>
            </a:r>
            <a:endParaRPr lang="en-US" altLang="ja-JP" sz="4000" b="1" dirty="0">
              <a:solidFill>
                <a:srgbClr val="002060"/>
              </a:solidFill>
            </a:endParaRPr>
          </a:p>
          <a:p>
            <a:pPr algn="ctr"/>
            <a:r>
              <a:rPr lang="ja-JP" altLang="en-US" sz="4000" b="1" dirty="0">
                <a:solidFill>
                  <a:srgbClr val="002060"/>
                </a:solidFill>
                <a:effectLst>
                  <a:outerShdw blurRad="38100" dist="38100" dir="2700000" algn="tl">
                    <a:srgbClr val="000000">
                      <a:alpha val="43137"/>
                    </a:srgbClr>
                  </a:outerShdw>
                </a:effectLst>
              </a:rPr>
              <a:t>☟</a:t>
            </a:r>
            <a:endParaRPr lang="en-US" altLang="ja-JP" sz="4000" b="1" dirty="0">
              <a:solidFill>
                <a:srgbClr val="002060"/>
              </a:solidFill>
              <a:effectLst>
                <a:outerShdw blurRad="38100" dist="38100" dir="2700000" algn="tl">
                  <a:srgbClr val="000000">
                    <a:alpha val="43137"/>
                  </a:srgbClr>
                </a:outerShdw>
              </a:effectLst>
            </a:endParaRPr>
          </a:p>
          <a:p>
            <a:pPr algn="ctr"/>
            <a:r>
              <a:rPr lang="ja-JP" altLang="en-US" sz="4000" b="1" dirty="0">
                <a:solidFill>
                  <a:srgbClr val="002060"/>
                </a:solidFill>
              </a:rPr>
              <a:t>災害時対応確認シート</a:t>
            </a:r>
            <a:r>
              <a:rPr lang="en-US" altLang="ja-JP" sz="4000" b="1" dirty="0">
                <a:solidFill>
                  <a:srgbClr val="002060"/>
                </a:solidFill>
              </a:rPr>
              <a:t>【2】</a:t>
            </a:r>
          </a:p>
          <a:p>
            <a:pPr algn="ctr"/>
            <a:r>
              <a:rPr kumimoji="1" lang="en-US" altLang="ja-JP" sz="4000" b="1" dirty="0">
                <a:solidFill>
                  <a:srgbClr val="002060"/>
                </a:solidFill>
              </a:rPr>
              <a:t>【</a:t>
            </a:r>
            <a:r>
              <a:rPr kumimoji="1" lang="ja-JP" altLang="en-US" sz="4000" b="1" dirty="0">
                <a:solidFill>
                  <a:srgbClr val="002060"/>
                </a:solidFill>
              </a:rPr>
              <a:t>応急復旧編</a:t>
            </a:r>
            <a:r>
              <a:rPr kumimoji="1" lang="en-US" altLang="ja-JP" sz="4000" b="1" dirty="0">
                <a:solidFill>
                  <a:srgbClr val="002060"/>
                </a:solidFill>
              </a:rPr>
              <a:t>】</a:t>
            </a:r>
            <a:endParaRPr kumimoji="1" lang="ja-JP" altLang="en-US" sz="4000" b="1" dirty="0">
              <a:solidFill>
                <a:srgbClr val="002060"/>
              </a:solidFill>
            </a:endParaRPr>
          </a:p>
        </p:txBody>
      </p:sp>
      <p:sp>
        <p:nvSpPr>
          <p:cNvPr id="6" name="矢印: 山形 5">
            <a:extLst>
              <a:ext uri="{FF2B5EF4-FFF2-40B4-BE49-F238E27FC236}">
                <a16:creationId xmlns:a16="http://schemas.microsoft.com/office/drawing/2014/main" id="{11D89531-0A92-41BC-B2D9-D9D315DBD174}"/>
              </a:ext>
            </a:extLst>
          </p:cNvPr>
          <p:cNvSpPr/>
          <p:nvPr/>
        </p:nvSpPr>
        <p:spPr>
          <a:xfrm>
            <a:off x="5562604" y="2989416"/>
            <a:ext cx="917025" cy="1434662"/>
          </a:xfrm>
          <a:prstGeom prst="chevron">
            <a:avLst/>
          </a:prstGeom>
          <a:pattFill prst="pct50">
            <a:fgClr>
              <a:srgbClr val="007635"/>
            </a:fgClr>
            <a:bgClr>
              <a:srgbClr val="00B050"/>
            </a:bgClr>
          </a:pattFill>
          <a:ln>
            <a:solidFill>
              <a:srgbClr val="0076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正方形/長方形 8">
            <a:extLst>
              <a:ext uri="{FF2B5EF4-FFF2-40B4-BE49-F238E27FC236}">
                <a16:creationId xmlns:a16="http://schemas.microsoft.com/office/drawing/2014/main" id="{748372A2-9E39-4EC4-9FBB-720346C5144E}"/>
              </a:ext>
            </a:extLst>
          </p:cNvPr>
          <p:cNvSpPr/>
          <p:nvPr/>
        </p:nvSpPr>
        <p:spPr>
          <a:xfrm>
            <a:off x="6208982" y="1049689"/>
            <a:ext cx="5577708" cy="799202"/>
          </a:xfrm>
          <a:prstGeom prst="rect">
            <a:avLst/>
          </a:prstGeom>
          <a:pattFill prst="pct50">
            <a:fgClr>
              <a:srgbClr val="007635"/>
            </a:fgClr>
            <a:bgClr>
              <a:srgbClr val="00B050"/>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b="1" dirty="0">
                <a:ln>
                  <a:solidFill>
                    <a:schemeClr val="accent6">
                      <a:lumMod val="50000"/>
                    </a:schemeClr>
                  </a:solidFill>
                </a:ln>
                <a:solidFill>
                  <a:schemeClr val="bg1"/>
                </a:solidFill>
              </a:rPr>
              <a:t>是非ご活用ください</a:t>
            </a:r>
          </a:p>
        </p:txBody>
      </p:sp>
      <p:sp>
        <p:nvSpPr>
          <p:cNvPr id="10" name="正方形/長方形 9">
            <a:extLst>
              <a:ext uri="{FF2B5EF4-FFF2-40B4-BE49-F238E27FC236}">
                <a16:creationId xmlns:a16="http://schemas.microsoft.com/office/drawing/2014/main" id="{BBE3A77D-E90D-4FFA-9AB1-B3F53DC85ABB}"/>
              </a:ext>
            </a:extLst>
          </p:cNvPr>
          <p:cNvSpPr/>
          <p:nvPr/>
        </p:nvSpPr>
        <p:spPr>
          <a:xfrm>
            <a:off x="8720959" y="3150586"/>
            <a:ext cx="1802523"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5D98FBD-0181-4A64-A789-E0AB14AE1DA3}"/>
              </a:ext>
            </a:extLst>
          </p:cNvPr>
          <p:cNvSpPr/>
          <p:nvPr/>
        </p:nvSpPr>
        <p:spPr>
          <a:xfrm>
            <a:off x="3933116" y="1059839"/>
            <a:ext cx="2088000" cy="504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3200" dirty="0">
                <a:solidFill>
                  <a:srgbClr val="002060"/>
                </a:solidFill>
              </a:rPr>
              <a:t>整理事項</a:t>
            </a:r>
          </a:p>
        </p:txBody>
      </p:sp>
    </p:spTree>
    <p:extLst>
      <p:ext uri="{BB962C8B-B14F-4D97-AF65-F5344CB8AC3E}">
        <p14:creationId xmlns:p14="http://schemas.microsoft.com/office/powerpoint/2010/main" val="3631600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0C5A975-499B-41CA-90F7-A004A4190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4440"/>
            <a:ext cx="11125200" cy="6600825"/>
          </a:xfrm>
          <a:prstGeom prst="rect">
            <a:avLst/>
          </a:prstGeom>
          <a:noFill/>
        </p:spPr>
      </p:pic>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47</a:t>
            </a:fld>
            <a:endParaRPr kumimoji="1" lang="ja-JP" altLang="en-US"/>
          </a:p>
        </p:txBody>
      </p:sp>
      <p:pic>
        <p:nvPicPr>
          <p:cNvPr id="6" name="図 5">
            <a:extLst>
              <a:ext uri="{FF2B5EF4-FFF2-40B4-BE49-F238E27FC236}">
                <a16:creationId xmlns:a16="http://schemas.microsoft.com/office/drawing/2014/main" id="{97DDC627-86C0-4FFD-BB93-D64634AF50B9}"/>
              </a:ext>
            </a:extLst>
          </p:cNvPr>
          <p:cNvPicPr>
            <a:picLocks noChangeAspect="1" noChangeArrowheads="1"/>
          </p:cNvPicPr>
          <p:nvPr/>
        </p:nvPicPr>
        <p:blipFill rotWithShape="1">
          <a:blip r:embed="rId4">
            <a:lum/>
            <a:extLst>
              <a:ext uri="{28A0092B-C50C-407E-A947-70E740481C1C}">
                <a14:useLocalDpi xmlns:a14="http://schemas.microsoft.com/office/drawing/2010/main" val="0"/>
              </a:ext>
            </a:extLst>
          </a:blip>
          <a:srcRect l="5412" t="4994" r="8149"/>
          <a:stretch/>
        </p:blipFill>
        <p:spPr bwMode="auto">
          <a:xfrm>
            <a:off x="4745424" y="2979952"/>
            <a:ext cx="1551980" cy="1479564"/>
          </a:xfrm>
          <a:prstGeom prst="rect">
            <a:avLst/>
          </a:prstGeom>
          <a:noFill/>
          <a:effectLst>
            <a:outerShdw blurRad="50800" dist="38100" dir="2700000" algn="tl" rotWithShape="0">
              <a:prstClr val="black">
                <a:alpha val="40000"/>
              </a:prstClr>
            </a:outerShdw>
          </a:effectLst>
          <a:scene3d>
            <a:camera prst="orthographicFront">
              <a:rot lat="0" lon="10800000" rev="0"/>
            </a:camera>
            <a:lightRig rig="contrasting" dir="t"/>
          </a:scene3d>
          <a:sp3d contourW="12700" prstMaterial="powder">
            <a:contourClr>
              <a:schemeClr val="bg1"/>
            </a:contourClr>
          </a:sp3d>
          <a:extLst>
            <a:ext uri="{909E8E84-426E-40DD-AFC4-6F175D3DCCD1}">
              <a14:hiddenFill xmlns:a14="http://schemas.microsoft.com/office/drawing/2010/main">
                <a:solidFill>
                  <a:srgbClr val="FFFFFF"/>
                </a:solidFill>
              </a14:hiddenFill>
            </a:ext>
          </a:extLst>
        </p:spPr>
      </p:pic>
      <p:sp>
        <p:nvSpPr>
          <p:cNvPr id="10" name="四角形: 角を丸くする 9">
            <a:extLst>
              <a:ext uri="{FF2B5EF4-FFF2-40B4-BE49-F238E27FC236}">
                <a16:creationId xmlns:a16="http://schemas.microsoft.com/office/drawing/2014/main" id="{78A250D0-8121-4936-B6DB-FF8B10863F94}"/>
              </a:ext>
            </a:extLst>
          </p:cNvPr>
          <p:cNvSpPr/>
          <p:nvPr/>
        </p:nvSpPr>
        <p:spPr>
          <a:xfrm>
            <a:off x="6405664" y="3429000"/>
            <a:ext cx="4031592" cy="914400"/>
          </a:xfrm>
          <a:prstGeom prst="roundRect">
            <a:avLst/>
          </a:prstGeom>
          <a:solidFill>
            <a:schemeClr val="bg1">
              <a:alpha val="20000"/>
            </a:schemeClr>
          </a:solidFill>
          <a:ln w="254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5F47349F-78ED-4583-B46A-DF5E6DD206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085" r="3915"/>
          <a:stretch/>
        </p:blipFill>
        <p:spPr bwMode="auto">
          <a:xfrm>
            <a:off x="1503046" y="3195972"/>
            <a:ext cx="3134118" cy="133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B844336B-242E-4EB9-9AB7-F71B588F9DE0}"/>
              </a:ext>
            </a:extLst>
          </p:cNvPr>
          <p:cNvSpPr/>
          <p:nvPr/>
        </p:nvSpPr>
        <p:spPr>
          <a:xfrm>
            <a:off x="2327721" y="6411502"/>
            <a:ext cx="7096061" cy="304708"/>
          </a:xfrm>
          <a:prstGeom prst="rect">
            <a:avLst/>
          </a:prstGeom>
          <a:pattFill prst="pct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P54</a:t>
            </a:r>
            <a:r>
              <a:rPr kumimoji="1" lang="ja-JP" altLang="en-US" dirty="0">
                <a:solidFill>
                  <a:srgbClr val="002060"/>
                </a:solidFill>
              </a:rPr>
              <a:t>　図</a:t>
            </a:r>
            <a:r>
              <a:rPr kumimoji="1" lang="en-US" altLang="ja-JP" dirty="0">
                <a:solidFill>
                  <a:srgbClr val="002060"/>
                </a:solidFill>
              </a:rPr>
              <a:t>2-1</a:t>
            </a:r>
            <a:endParaRPr kumimoji="1" lang="ja-JP" altLang="en-US" dirty="0">
              <a:solidFill>
                <a:srgbClr val="002060"/>
              </a:solidFill>
            </a:endParaRPr>
          </a:p>
        </p:txBody>
      </p:sp>
    </p:spTree>
    <p:extLst>
      <p:ext uri="{BB962C8B-B14F-4D97-AF65-F5344CB8AC3E}">
        <p14:creationId xmlns:p14="http://schemas.microsoft.com/office/powerpoint/2010/main" val="2250584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0C5A975-499B-41CA-90F7-A004A4190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156" t="1583" r="2741" b="48626"/>
          <a:stretch/>
        </p:blipFill>
        <p:spPr bwMode="auto">
          <a:xfrm>
            <a:off x="468273" y="412863"/>
            <a:ext cx="5627727" cy="5915911"/>
          </a:xfrm>
          <a:prstGeom prst="rect">
            <a:avLst/>
          </a:prstGeom>
          <a:solidFill>
            <a:srgbClr val="FFFFFF"/>
          </a:solidFill>
          <a:ln w="19050">
            <a:solidFill>
              <a:srgbClr val="002060"/>
            </a:solidFill>
          </a:ln>
        </p:spPr>
      </p:pic>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48</a:t>
            </a:fld>
            <a:endParaRPr kumimoji="1" lang="ja-JP" altLang="en-US"/>
          </a:p>
        </p:txBody>
      </p:sp>
      <p:sp>
        <p:nvSpPr>
          <p:cNvPr id="9" name="正方形/長方形 8">
            <a:extLst>
              <a:ext uri="{FF2B5EF4-FFF2-40B4-BE49-F238E27FC236}">
                <a16:creationId xmlns:a16="http://schemas.microsoft.com/office/drawing/2014/main" id="{B844336B-242E-4EB9-9AB7-F71B588F9DE0}"/>
              </a:ext>
            </a:extLst>
          </p:cNvPr>
          <p:cNvSpPr/>
          <p:nvPr/>
        </p:nvSpPr>
        <p:spPr>
          <a:xfrm>
            <a:off x="4626214" y="6390766"/>
            <a:ext cx="7272000" cy="304708"/>
          </a:xfrm>
          <a:prstGeom prst="rect">
            <a:avLst/>
          </a:prstGeom>
          <a:pattFill prst="pct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P63</a:t>
            </a:r>
            <a:r>
              <a:rPr kumimoji="1" lang="ja-JP" altLang="en-US" dirty="0">
                <a:solidFill>
                  <a:srgbClr val="002060"/>
                </a:solidFill>
              </a:rPr>
              <a:t>～</a:t>
            </a:r>
            <a:r>
              <a:rPr kumimoji="1" lang="en-US" altLang="ja-JP" dirty="0">
                <a:solidFill>
                  <a:srgbClr val="002060"/>
                </a:solidFill>
              </a:rPr>
              <a:t>4</a:t>
            </a:r>
            <a:r>
              <a:rPr kumimoji="1" lang="ja-JP" altLang="en-US" dirty="0">
                <a:solidFill>
                  <a:srgbClr val="002060"/>
                </a:solidFill>
              </a:rPr>
              <a:t>　図</a:t>
            </a:r>
            <a:r>
              <a:rPr kumimoji="1" lang="en-US" altLang="ja-JP" dirty="0">
                <a:solidFill>
                  <a:srgbClr val="002060"/>
                </a:solidFill>
              </a:rPr>
              <a:t>2-1</a:t>
            </a:r>
            <a:endParaRPr kumimoji="1" lang="ja-JP" altLang="en-US" dirty="0">
              <a:solidFill>
                <a:srgbClr val="002060"/>
              </a:solidFill>
            </a:endParaRPr>
          </a:p>
        </p:txBody>
      </p:sp>
      <p:sp>
        <p:nvSpPr>
          <p:cNvPr id="2" name="正方形/長方形 1">
            <a:extLst>
              <a:ext uri="{FF2B5EF4-FFF2-40B4-BE49-F238E27FC236}">
                <a16:creationId xmlns:a16="http://schemas.microsoft.com/office/drawing/2014/main" id="{D8AB5548-5229-4EDC-BDDD-620D3B7FB17D}"/>
              </a:ext>
            </a:extLst>
          </p:cNvPr>
          <p:cNvSpPr/>
          <p:nvPr/>
        </p:nvSpPr>
        <p:spPr>
          <a:xfrm>
            <a:off x="6270488" y="412863"/>
            <a:ext cx="5627726" cy="5915911"/>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kumimoji="1" lang="ja-JP" altLang="en-US" sz="3200" dirty="0">
                <a:solidFill>
                  <a:srgbClr val="002060"/>
                </a:solidFill>
              </a:rPr>
              <a:t>　優先復旧路線を修理復旧した地域においては、</a:t>
            </a:r>
            <a:r>
              <a:rPr kumimoji="1" lang="ja-JP" altLang="en-US" sz="3200" u="sng" dirty="0">
                <a:solidFill>
                  <a:srgbClr val="C00000"/>
                </a:solidFill>
              </a:rPr>
              <a:t>給水区域を面的に復旧</a:t>
            </a:r>
            <a:r>
              <a:rPr kumimoji="1" lang="ja-JP" altLang="en-US" sz="3200" dirty="0">
                <a:solidFill>
                  <a:srgbClr val="002060"/>
                </a:solidFill>
              </a:rPr>
              <a:t>する。一例として、</a:t>
            </a:r>
            <a:r>
              <a:rPr kumimoji="1" lang="ja-JP" altLang="en-US" sz="3200" u="sng" dirty="0">
                <a:solidFill>
                  <a:srgbClr val="C00000"/>
                </a:solidFill>
              </a:rPr>
              <a:t>配水管の復旧を優先</a:t>
            </a:r>
            <a:r>
              <a:rPr kumimoji="1" lang="ja-JP" altLang="en-US" sz="3200" dirty="0">
                <a:solidFill>
                  <a:srgbClr val="002060"/>
                </a:solidFill>
              </a:rPr>
              <a:t>するため、</a:t>
            </a:r>
            <a:r>
              <a:rPr kumimoji="1" lang="ja-JP" altLang="en-US" sz="3200" u="sng" dirty="0">
                <a:solidFill>
                  <a:srgbClr val="C00000"/>
                </a:solidFill>
              </a:rPr>
              <a:t>給水管の復旧範囲</a:t>
            </a:r>
            <a:r>
              <a:rPr kumimoji="1" lang="ja-JP" altLang="en-US" sz="3200" dirty="0">
                <a:solidFill>
                  <a:srgbClr val="002060"/>
                </a:solidFill>
              </a:rPr>
              <a:t>については、</a:t>
            </a:r>
            <a:r>
              <a:rPr kumimoji="1" lang="en-US" altLang="ja-JP" sz="3200" dirty="0">
                <a:solidFill>
                  <a:srgbClr val="002060"/>
                </a:solidFill>
              </a:rPr>
              <a:t>1</a:t>
            </a:r>
            <a:r>
              <a:rPr kumimoji="1" lang="ja-JP" altLang="en-US" sz="3200" dirty="0">
                <a:solidFill>
                  <a:srgbClr val="002060"/>
                </a:solidFill>
              </a:rPr>
              <a:t>次側（分水栓からメーターまで）復旧を基本とし、仮設の給水栓を設置すること等、あらかじめ</a:t>
            </a:r>
            <a:r>
              <a:rPr kumimoji="1" lang="ja-JP" altLang="en-US" sz="3200" u="sng" dirty="0">
                <a:solidFill>
                  <a:srgbClr val="C00000"/>
                </a:solidFill>
              </a:rPr>
              <a:t>復旧範囲を検討</a:t>
            </a:r>
            <a:r>
              <a:rPr kumimoji="1" lang="ja-JP" altLang="en-US" sz="3200" dirty="0">
                <a:solidFill>
                  <a:srgbClr val="002060"/>
                </a:solidFill>
              </a:rPr>
              <a:t>しておく。</a:t>
            </a:r>
          </a:p>
        </p:txBody>
      </p:sp>
      <p:sp>
        <p:nvSpPr>
          <p:cNvPr id="11" name="正方形/長方形 10">
            <a:extLst>
              <a:ext uri="{FF2B5EF4-FFF2-40B4-BE49-F238E27FC236}">
                <a16:creationId xmlns:a16="http://schemas.microsoft.com/office/drawing/2014/main" id="{E51589F6-90A7-47C3-8F8B-07067E7587D0}"/>
              </a:ext>
            </a:extLst>
          </p:cNvPr>
          <p:cNvSpPr/>
          <p:nvPr/>
        </p:nvSpPr>
        <p:spPr>
          <a:xfrm>
            <a:off x="6960871" y="529226"/>
            <a:ext cx="4246960" cy="636912"/>
          </a:xfrm>
          <a:prstGeom prst="rect">
            <a:avLst/>
          </a:prstGeom>
          <a:pattFill prst="pct25">
            <a:fgClr>
              <a:srgbClr val="E7F9FF"/>
            </a:fgClr>
            <a:bgClr>
              <a:schemeClr val="bg1"/>
            </a:bgClr>
          </a:patt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3200" dirty="0">
                <a:solidFill>
                  <a:srgbClr val="002060"/>
                </a:solidFill>
              </a:rPr>
              <a:t>応急復旧の手順</a:t>
            </a:r>
          </a:p>
        </p:txBody>
      </p:sp>
      <p:sp>
        <p:nvSpPr>
          <p:cNvPr id="12" name="正方形/長方形 11">
            <a:extLst>
              <a:ext uri="{FF2B5EF4-FFF2-40B4-BE49-F238E27FC236}">
                <a16:creationId xmlns:a16="http://schemas.microsoft.com/office/drawing/2014/main" id="{6E8888D0-519C-4A56-9205-64EB85E7EDCF}"/>
              </a:ext>
            </a:extLst>
          </p:cNvPr>
          <p:cNvSpPr/>
          <p:nvPr/>
        </p:nvSpPr>
        <p:spPr>
          <a:xfrm>
            <a:off x="1548493" y="4961085"/>
            <a:ext cx="1440000" cy="252000"/>
          </a:xfrm>
          <a:prstGeom prst="rect">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ja-JP" altLang="en-US" b="1" dirty="0">
                <a:solidFill>
                  <a:srgbClr val="002060"/>
                </a:solidFill>
                <a:effectLst>
                  <a:outerShdw blurRad="38100" dist="38100" dir="2700000" algn="tl">
                    <a:srgbClr val="000000">
                      <a:alpha val="43137"/>
                    </a:srgbClr>
                  </a:outerShdw>
                </a:effectLst>
              </a:rPr>
              <a:t>①官民境界</a:t>
            </a:r>
            <a:endParaRPr kumimoji="1" lang="ja-JP" altLang="en-US" b="1" dirty="0">
              <a:solidFill>
                <a:srgbClr val="002060"/>
              </a:solidFill>
              <a:effectLst>
                <a:outerShdw blurRad="38100" dist="38100" dir="2700000" algn="tl">
                  <a:srgbClr val="000000">
                    <a:alpha val="43137"/>
                  </a:srgbClr>
                </a:outerShdw>
              </a:effectLst>
            </a:endParaRPr>
          </a:p>
        </p:txBody>
      </p:sp>
      <p:sp>
        <p:nvSpPr>
          <p:cNvPr id="13" name="正方形/長方形 12">
            <a:extLst>
              <a:ext uri="{FF2B5EF4-FFF2-40B4-BE49-F238E27FC236}">
                <a16:creationId xmlns:a16="http://schemas.microsoft.com/office/drawing/2014/main" id="{C9F0A7D6-EBF6-4747-9688-575D257165DD}"/>
              </a:ext>
            </a:extLst>
          </p:cNvPr>
          <p:cNvSpPr/>
          <p:nvPr/>
        </p:nvSpPr>
        <p:spPr>
          <a:xfrm>
            <a:off x="1548493" y="5250142"/>
            <a:ext cx="1584000" cy="252000"/>
          </a:xfrm>
          <a:prstGeom prst="rect">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ja-JP" altLang="en-US" b="1" dirty="0">
                <a:solidFill>
                  <a:srgbClr val="002060"/>
                </a:solidFill>
                <a:effectLst>
                  <a:outerShdw blurRad="38100" dist="38100" dir="2700000" algn="tl">
                    <a:srgbClr val="000000">
                      <a:alpha val="43137"/>
                    </a:srgbClr>
                  </a:outerShdw>
                </a:effectLst>
              </a:rPr>
              <a:t>②第一止水栓</a:t>
            </a:r>
            <a:endParaRPr kumimoji="1" lang="ja-JP" altLang="en-US" b="1" dirty="0">
              <a:solidFill>
                <a:srgbClr val="002060"/>
              </a:solidFill>
              <a:effectLst>
                <a:outerShdw blurRad="38100" dist="38100" dir="2700000" algn="tl">
                  <a:srgbClr val="000000">
                    <a:alpha val="43137"/>
                  </a:srgbClr>
                </a:outerShdw>
              </a:effectLst>
            </a:endParaRPr>
          </a:p>
        </p:txBody>
      </p:sp>
      <p:sp>
        <p:nvSpPr>
          <p:cNvPr id="14" name="正方形/長方形 13">
            <a:extLst>
              <a:ext uri="{FF2B5EF4-FFF2-40B4-BE49-F238E27FC236}">
                <a16:creationId xmlns:a16="http://schemas.microsoft.com/office/drawing/2014/main" id="{08DACCA7-2421-4450-B4EE-D1528ACC2A8D}"/>
              </a:ext>
            </a:extLst>
          </p:cNvPr>
          <p:cNvSpPr/>
          <p:nvPr/>
        </p:nvSpPr>
        <p:spPr>
          <a:xfrm>
            <a:off x="1548493" y="5539199"/>
            <a:ext cx="2232000" cy="252000"/>
          </a:xfrm>
          <a:prstGeom prst="rect">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ja-JP" altLang="en-US" b="1" dirty="0">
                <a:solidFill>
                  <a:srgbClr val="002060"/>
                </a:solidFill>
                <a:effectLst>
                  <a:outerShdw blurRad="38100" dist="38100" dir="2700000" algn="tl">
                    <a:srgbClr val="000000">
                      <a:alpha val="43137"/>
                    </a:srgbClr>
                  </a:outerShdw>
                </a:effectLst>
              </a:rPr>
              <a:t>③宅地内の一部</a:t>
            </a:r>
            <a:endParaRPr kumimoji="1" lang="ja-JP" altLang="en-US" b="1" dirty="0">
              <a:solidFill>
                <a:srgbClr val="00206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BC32B557-553D-4290-976E-8B78119B5751}"/>
              </a:ext>
            </a:extLst>
          </p:cNvPr>
          <p:cNvSpPr/>
          <p:nvPr/>
        </p:nvSpPr>
        <p:spPr>
          <a:xfrm>
            <a:off x="1548493" y="5828256"/>
            <a:ext cx="1800000" cy="252000"/>
          </a:xfrm>
          <a:prstGeom prst="rect">
            <a:avLst/>
          </a:prstGeom>
          <a:solidFill>
            <a:schemeClr val="bg1"/>
          </a:solidFill>
          <a:ln w="1905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ja-JP" altLang="en-US" b="1" dirty="0">
                <a:solidFill>
                  <a:srgbClr val="002060"/>
                </a:solidFill>
                <a:effectLst>
                  <a:outerShdw blurRad="38100" dist="38100" dir="2700000" algn="tl">
                    <a:srgbClr val="000000">
                      <a:alpha val="43137"/>
                    </a:srgbClr>
                  </a:outerShdw>
                </a:effectLst>
              </a:rPr>
              <a:t>④メーターまで</a:t>
            </a:r>
            <a:endParaRPr kumimoji="1" lang="ja-JP" altLang="en-US" b="1" dirty="0">
              <a:solidFill>
                <a:srgbClr val="002060"/>
              </a:solidFill>
              <a:effectLst>
                <a:outerShdw blurRad="38100" dist="38100" dir="2700000" algn="tl">
                  <a:srgbClr val="000000">
                    <a:alpha val="43137"/>
                  </a:srgbClr>
                </a:outerShdw>
              </a:effectLst>
            </a:endParaRPr>
          </a:p>
        </p:txBody>
      </p:sp>
      <p:sp>
        <p:nvSpPr>
          <p:cNvPr id="16" name="正方形/長方形 15">
            <a:extLst>
              <a:ext uri="{FF2B5EF4-FFF2-40B4-BE49-F238E27FC236}">
                <a16:creationId xmlns:a16="http://schemas.microsoft.com/office/drawing/2014/main" id="{551CB064-C2D4-40A9-9908-35455FDF1539}"/>
              </a:ext>
            </a:extLst>
          </p:cNvPr>
          <p:cNvSpPr/>
          <p:nvPr/>
        </p:nvSpPr>
        <p:spPr>
          <a:xfrm>
            <a:off x="1158655" y="606582"/>
            <a:ext cx="4508813" cy="914399"/>
          </a:xfrm>
          <a:prstGeom prst="rect">
            <a:avLst/>
          </a:prstGeom>
          <a:noFill/>
          <a:ln w="31750">
            <a:solidFill>
              <a:srgbClr val="002060"/>
            </a:solidFill>
            <a:prstDash val="solid"/>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ja-JP" altLang="en-US" sz="3200" dirty="0">
              <a:solidFill>
                <a:srgbClr val="002060"/>
              </a:solidFill>
            </a:endParaRPr>
          </a:p>
        </p:txBody>
      </p:sp>
    </p:spTree>
    <p:extLst>
      <p:ext uri="{BB962C8B-B14F-4D97-AF65-F5344CB8AC3E}">
        <p14:creationId xmlns:p14="http://schemas.microsoft.com/office/powerpoint/2010/main" val="1911756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399F469-4B9C-47F7-B9C0-4FFC64C8EA5A}"/>
              </a:ext>
            </a:extLst>
          </p:cNvPr>
          <p:cNvPicPr>
            <a:picLocks noChangeAspect="1" noChangeArrowheads="1"/>
          </p:cNvPicPr>
          <p:nvPr/>
        </p:nvPicPr>
        <p:blipFill rotWithShape="1">
          <a:blip r:embed="rId3">
            <a:lum/>
            <a:extLst>
              <a:ext uri="{28A0092B-C50C-407E-A947-70E740481C1C}">
                <a14:useLocalDpi xmlns:a14="http://schemas.microsoft.com/office/drawing/2010/main" val="0"/>
              </a:ext>
            </a:extLst>
          </a:blip>
          <a:srcRect l="3773" t="2486" r="1899"/>
          <a:stretch/>
        </p:blipFill>
        <p:spPr bwMode="auto">
          <a:xfrm>
            <a:off x="1853369" y="683242"/>
            <a:ext cx="8485262" cy="5940000"/>
          </a:xfrm>
          <a:prstGeom prst="rect">
            <a:avLst/>
          </a:prstGeom>
          <a:noFill/>
          <a:ln w="127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49</a:t>
            </a:fld>
            <a:endParaRPr kumimoji="1" lang="ja-JP" altLang="en-US"/>
          </a:p>
        </p:txBody>
      </p:sp>
      <p:sp>
        <p:nvSpPr>
          <p:cNvPr id="8" name="正方形/長方形 7">
            <a:extLst>
              <a:ext uri="{FF2B5EF4-FFF2-40B4-BE49-F238E27FC236}">
                <a16:creationId xmlns:a16="http://schemas.microsoft.com/office/drawing/2014/main" id="{61B890F5-22D4-42E0-9722-997C82BB6B40}"/>
              </a:ext>
            </a:extLst>
          </p:cNvPr>
          <p:cNvSpPr/>
          <p:nvPr/>
        </p:nvSpPr>
        <p:spPr>
          <a:xfrm>
            <a:off x="2772092" y="-22533"/>
            <a:ext cx="6647815" cy="683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ja-JP" altLang="en-US" sz="4000" u="sng" dirty="0">
                <a:solidFill>
                  <a:srgbClr val="002060"/>
                </a:solidFill>
              </a:rPr>
              <a:t>仮給水栓設置（例）</a:t>
            </a:r>
            <a:endParaRPr kumimoji="1" lang="ja-JP" altLang="en-US" sz="4000" u="sng" dirty="0">
              <a:solidFill>
                <a:srgbClr val="002060"/>
              </a:solidFill>
            </a:endParaRPr>
          </a:p>
        </p:txBody>
      </p:sp>
      <p:sp>
        <p:nvSpPr>
          <p:cNvPr id="7" name="正方形/長方形 6">
            <a:extLst>
              <a:ext uri="{FF2B5EF4-FFF2-40B4-BE49-F238E27FC236}">
                <a16:creationId xmlns:a16="http://schemas.microsoft.com/office/drawing/2014/main" id="{ECDBF6A8-F983-4DEE-8B73-5B5039C3DA1D}"/>
              </a:ext>
            </a:extLst>
          </p:cNvPr>
          <p:cNvSpPr/>
          <p:nvPr/>
        </p:nvSpPr>
        <p:spPr>
          <a:xfrm>
            <a:off x="3242570" y="6234204"/>
            <a:ext cx="7096061" cy="304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P64</a:t>
            </a:r>
            <a:r>
              <a:rPr kumimoji="1" lang="ja-JP" altLang="en-US" dirty="0">
                <a:solidFill>
                  <a:srgbClr val="002060"/>
                </a:solidFill>
              </a:rPr>
              <a:t>　図</a:t>
            </a:r>
            <a:r>
              <a:rPr kumimoji="1" lang="en-US" altLang="ja-JP" dirty="0">
                <a:solidFill>
                  <a:srgbClr val="002060"/>
                </a:solidFill>
              </a:rPr>
              <a:t>2-3</a:t>
            </a:r>
            <a:endParaRPr kumimoji="1" lang="ja-JP" altLang="en-US" dirty="0">
              <a:solidFill>
                <a:srgbClr val="002060"/>
              </a:solidFill>
            </a:endParaRPr>
          </a:p>
        </p:txBody>
      </p:sp>
      <p:sp>
        <p:nvSpPr>
          <p:cNvPr id="3" name="フローチャート: 結合子 2">
            <a:extLst>
              <a:ext uri="{FF2B5EF4-FFF2-40B4-BE49-F238E27FC236}">
                <a16:creationId xmlns:a16="http://schemas.microsoft.com/office/drawing/2014/main" id="{BB191868-07FC-4D96-8564-589EA9EE7255}"/>
              </a:ext>
            </a:extLst>
          </p:cNvPr>
          <p:cNvSpPr>
            <a:spLocks noChangeAspect="1"/>
          </p:cNvSpPr>
          <p:nvPr/>
        </p:nvSpPr>
        <p:spPr>
          <a:xfrm>
            <a:off x="8969907" y="3782983"/>
            <a:ext cx="900000" cy="900000"/>
          </a:xfrm>
          <a:prstGeom prst="flowChartConnector">
            <a:avLst/>
          </a:prstGeom>
          <a:noFill/>
          <a:ln w="44450">
            <a:solidFill>
              <a:srgbClr val="FF0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吹き出し: 角を丸めた四角形 1">
            <a:extLst>
              <a:ext uri="{FF2B5EF4-FFF2-40B4-BE49-F238E27FC236}">
                <a16:creationId xmlns:a16="http://schemas.microsoft.com/office/drawing/2014/main" id="{878C9253-2E25-4C54-8491-7582D1855B30}"/>
              </a:ext>
            </a:extLst>
          </p:cNvPr>
          <p:cNvSpPr/>
          <p:nvPr/>
        </p:nvSpPr>
        <p:spPr>
          <a:xfrm>
            <a:off x="9529212" y="3099819"/>
            <a:ext cx="1618837" cy="776069"/>
          </a:xfrm>
          <a:prstGeom prst="wedgeRoundRectCallout">
            <a:avLst>
              <a:gd name="adj1" fmla="val -45981"/>
              <a:gd name="adj2" fmla="val 87790"/>
              <a:gd name="adj3" fmla="val 16667"/>
            </a:avLst>
          </a:prstGeom>
          <a:solidFill>
            <a:schemeClr val="bg1"/>
          </a:solidFill>
          <a:ln w="222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002060"/>
                </a:solidFill>
              </a:rPr>
              <a:t>漏 水</a:t>
            </a:r>
          </a:p>
        </p:txBody>
      </p:sp>
    </p:spTree>
    <p:extLst>
      <p:ext uri="{BB962C8B-B14F-4D97-AF65-F5344CB8AC3E}">
        <p14:creationId xmlns:p14="http://schemas.microsoft.com/office/powerpoint/2010/main" val="2013485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5</a:t>
            </a:fld>
            <a:endParaRPr kumimoji="1" lang="ja-JP" altLang="en-US" dirty="0"/>
          </a:p>
        </p:txBody>
      </p:sp>
      <p:sp>
        <p:nvSpPr>
          <p:cNvPr id="2" name="正方形/長方形 1">
            <a:extLst>
              <a:ext uri="{FF2B5EF4-FFF2-40B4-BE49-F238E27FC236}">
                <a16:creationId xmlns:a16="http://schemas.microsoft.com/office/drawing/2014/main" id="{8B3BB563-7B67-4FAF-BFDD-DAF0BF37A5F6}"/>
              </a:ext>
            </a:extLst>
          </p:cNvPr>
          <p:cNvSpPr/>
          <p:nvPr/>
        </p:nvSpPr>
        <p:spPr>
          <a:xfrm>
            <a:off x="5643283" y="740408"/>
            <a:ext cx="6548717" cy="75600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平成</a:t>
            </a:r>
            <a:r>
              <a:rPr kumimoji="1" lang="en-US" altLang="ja-JP" sz="4000" dirty="0">
                <a:solidFill>
                  <a:srgbClr val="002060"/>
                </a:solidFill>
              </a:rPr>
              <a:t>25</a:t>
            </a:r>
            <a:r>
              <a:rPr kumimoji="1" lang="ja-JP" altLang="en-US" sz="4000" dirty="0">
                <a:solidFill>
                  <a:srgbClr val="002060"/>
                </a:solidFill>
              </a:rPr>
              <a:t>年</a:t>
            </a:r>
            <a:r>
              <a:rPr kumimoji="1" lang="en-US" altLang="ja-JP" sz="4000" dirty="0">
                <a:solidFill>
                  <a:srgbClr val="002060"/>
                </a:solidFill>
              </a:rPr>
              <a:t>3</a:t>
            </a:r>
            <a:r>
              <a:rPr kumimoji="1" lang="ja-JP" altLang="en-US" sz="4000" dirty="0">
                <a:solidFill>
                  <a:srgbClr val="002060"/>
                </a:solidFill>
              </a:rPr>
              <a:t>月の改訂以降も</a:t>
            </a:r>
          </a:p>
        </p:txBody>
      </p:sp>
      <p:graphicFrame>
        <p:nvGraphicFramePr>
          <p:cNvPr id="11" name="図表 10">
            <a:extLst>
              <a:ext uri="{FF2B5EF4-FFF2-40B4-BE49-F238E27FC236}">
                <a16:creationId xmlns:a16="http://schemas.microsoft.com/office/drawing/2014/main" id="{5719DBB4-A99B-4DD5-9FC1-F1FD8CC98719}"/>
              </a:ext>
            </a:extLst>
          </p:cNvPr>
          <p:cNvGraphicFramePr>
            <a:graphicFrameLocks noChangeAspect="1"/>
          </p:cNvGraphicFramePr>
          <p:nvPr>
            <p:extLst>
              <p:ext uri="{D42A27DB-BD31-4B8C-83A1-F6EECF244321}">
                <p14:modId xmlns:p14="http://schemas.microsoft.com/office/powerpoint/2010/main" val="284595833"/>
              </p:ext>
            </p:extLst>
          </p:nvPr>
        </p:nvGraphicFramePr>
        <p:xfrm>
          <a:off x="7756580" y="2425919"/>
          <a:ext cx="4109784" cy="2827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矢印: 五方向 2">
            <a:extLst>
              <a:ext uri="{FF2B5EF4-FFF2-40B4-BE49-F238E27FC236}">
                <a16:creationId xmlns:a16="http://schemas.microsoft.com/office/drawing/2014/main" id="{119F571B-ACED-441D-A278-DB01A3B98794}"/>
              </a:ext>
            </a:extLst>
          </p:cNvPr>
          <p:cNvSpPr/>
          <p:nvPr/>
        </p:nvSpPr>
        <p:spPr>
          <a:xfrm>
            <a:off x="6117519" y="1580594"/>
            <a:ext cx="1532947" cy="4500000"/>
          </a:xfrm>
          <a:prstGeom prst="homePlate">
            <a:avLst/>
          </a:prstGeom>
          <a:pattFill prst="pct50">
            <a:fgClr>
              <a:srgbClr val="009A46"/>
            </a:fgClr>
            <a:bgClr>
              <a:srgbClr val="2BAB2B"/>
            </a:bgClr>
          </a:pattFill>
          <a:ln w="28575">
            <a:solidFill>
              <a:schemeClr val="accent6">
                <a:lumMod val="50000"/>
              </a:schemeClr>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A7790DF9-1B1F-4D97-88E0-75B55BDE2B07}"/>
              </a:ext>
            </a:extLst>
          </p:cNvPr>
          <p:cNvSpPr/>
          <p:nvPr/>
        </p:nvSpPr>
        <p:spPr>
          <a:xfrm>
            <a:off x="6168295" y="1861597"/>
            <a:ext cx="1010770" cy="39432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n>
                  <a:solidFill>
                    <a:sysClr val="windowText" lastClr="000000"/>
                  </a:solidFill>
                </a:ln>
                <a:effectLst>
                  <a:outerShdw blurRad="38100" dist="38100" dir="2700000" algn="tl">
                    <a:srgbClr val="000000">
                      <a:alpha val="43137"/>
                    </a:srgbClr>
                  </a:outerShdw>
                </a:effectLst>
              </a:rPr>
              <a:t>顕</a:t>
            </a:r>
            <a:endParaRPr kumimoji="1" lang="en-US" altLang="ja-JP" sz="4000" b="1" dirty="0">
              <a:ln>
                <a:solidFill>
                  <a:sysClr val="windowText" lastClr="000000"/>
                </a:solidFill>
              </a:ln>
              <a:effectLst>
                <a:outerShdw blurRad="38100" dist="38100" dir="2700000" algn="tl">
                  <a:srgbClr val="000000">
                    <a:alpha val="43137"/>
                  </a:srgbClr>
                </a:outerShdw>
              </a:effectLst>
            </a:endParaRPr>
          </a:p>
          <a:p>
            <a:pPr algn="ctr"/>
            <a:endParaRPr kumimoji="1" lang="en-US" altLang="ja-JP" sz="4000" b="1" dirty="0">
              <a:ln>
                <a:solidFill>
                  <a:sysClr val="windowText" lastClr="000000"/>
                </a:solidFill>
              </a:ln>
              <a:effectLst>
                <a:outerShdw blurRad="38100" dist="38100" dir="2700000" algn="tl">
                  <a:srgbClr val="000000">
                    <a:alpha val="43137"/>
                  </a:srgbClr>
                </a:outerShdw>
              </a:effectLst>
            </a:endParaRPr>
          </a:p>
          <a:p>
            <a:pPr algn="ctr"/>
            <a:r>
              <a:rPr kumimoji="1" lang="ja-JP" altLang="en-US" sz="4000" b="1" dirty="0">
                <a:ln>
                  <a:solidFill>
                    <a:sysClr val="windowText" lastClr="000000"/>
                  </a:solidFill>
                </a:ln>
                <a:effectLst>
                  <a:outerShdw blurRad="38100" dist="38100" dir="2700000" algn="tl">
                    <a:srgbClr val="000000">
                      <a:alpha val="43137"/>
                    </a:srgbClr>
                  </a:outerShdw>
                </a:effectLst>
              </a:rPr>
              <a:t>在</a:t>
            </a:r>
            <a:endParaRPr kumimoji="1" lang="en-US" altLang="ja-JP" sz="4000" b="1" dirty="0">
              <a:ln>
                <a:solidFill>
                  <a:sysClr val="windowText" lastClr="000000"/>
                </a:solidFill>
              </a:ln>
              <a:effectLst>
                <a:outerShdw blurRad="38100" dist="38100" dir="2700000" algn="tl">
                  <a:srgbClr val="000000">
                    <a:alpha val="43137"/>
                  </a:srgbClr>
                </a:outerShdw>
              </a:effectLst>
            </a:endParaRPr>
          </a:p>
          <a:p>
            <a:pPr algn="ctr"/>
            <a:endParaRPr kumimoji="1" lang="en-US" altLang="ja-JP" sz="4000" b="1" dirty="0">
              <a:ln>
                <a:solidFill>
                  <a:sysClr val="windowText" lastClr="000000"/>
                </a:solidFill>
              </a:ln>
              <a:effectLst>
                <a:outerShdw blurRad="38100" dist="38100" dir="2700000" algn="tl">
                  <a:srgbClr val="000000">
                    <a:alpha val="43137"/>
                  </a:srgbClr>
                </a:outerShdw>
              </a:effectLst>
            </a:endParaRPr>
          </a:p>
          <a:p>
            <a:pPr algn="ctr"/>
            <a:r>
              <a:rPr kumimoji="1" lang="ja-JP" altLang="en-US" sz="4000" b="1" dirty="0">
                <a:ln>
                  <a:solidFill>
                    <a:sysClr val="windowText" lastClr="000000"/>
                  </a:solidFill>
                </a:ln>
                <a:effectLst>
                  <a:outerShdw blurRad="38100" dist="38100" dir="2700000" algn="tl">
                    <a:srgbClr val="000000">
                      <a:alpha val="43137"/>
                    </a:srgbClr>
                  </a:outerShdw>
                </a:effectLst>
              </a:rPr>
              <a:t>化</a:t>
            </a:r>
          </a:p>
        </p:txBody>
      </p:sp>
      <p:pic>
        <p:nvPicPr>
          <p:cNvPr id="12" name="図 11">
            <a:extLst>
              <a:ext uri="{FF2B5EF4-FFF2-40B4-BE49-F238E27FC236}">
                <a16:creationId xmlns:a16="http://schemas.microsoft.com/office/drawing/2014/main" id="{9A07297B-E3FA-4517-AF8C-8AFFF085C2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218" y="740408"/>
            <a:ext cx="5457825" cy="609123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63809BC8-BE12-41B4-80F3-1C6073DD3B94}"/>
              </a:ext>
            </a:extLst>
          </p:cNvPr>
          <p:cNvSpPr/>
          <p:nvPr/>
        </p:nvSpPr>
        <p:spPr>
          <a:xfrm>
            <a:off x="1773234" y="-11133"/>
            <a:ext cx="8645531" cy="75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２．改訂に至る経緯と目的</a:t>
            </a:r>
          </a:p>
        </p:txBody>
      </p:sp>
    </p:spTree>
    <p:extLst>
      <p:ext uri="{BB962C8B-B14F-4D97-AF65-F5344CB8AC3E}">
        <p14:creationId xmlns:p14="http://schemas.microsoft.com/office/powerpoint/2010/main" val="391066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7B9C24E-3FFC-4B9E-A339-32F9347EA0AE}"/>
              </a:ext>
            </a:extLst>
          </p:cNvPr>
          <p:cNvPicPr preferRelativeResize="0">
            <a:picLocks/>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969" y="4658182"/>
            <a:ext cx="12204000" cy="1714012"/>
          </a:xfrm>
          <a:prstGeom prst="rect">
            <a:avLst/>
          </a:prstGeom>
        </p:spPr>
      </p:pic>
      <p:sp>
        <p:nvSpPr>
          <p:cNvPr id="11" name="正方形/長方形 10">
            <a:extLst>
              <a:ext uri="{FF2B5EF4-FFF2-40B4-BE49-F238E27FC236}">
                <a16:creationId xmlns:a16="http://schemas.microsoft.com/office/drawing/2014/main" id="{B4E01247-165B-435E-BD38-874056E9DEA4}"/>
              </a:ext>
            </a:extLst>
          </p:cNvPr>
          <p:cNvSpPr/>
          <p:nvPr/>
        </p:nvSpPr>
        <p:spPr>
          <a:xfrm>
            <a:off x="-12374" y="5198404"/>
            <a:ext cx="12190665" cy="108000"/>
          </a:xfrm>
          <a:prstGeom prst="rect">
            <a:avLst/>
          </a:prstGeom>
          <a:gradFill flip="none" rotWithShape="1">
            <a:gsLst>
              <a:gs pos="2655">
                <a:srgbClr val="007635"/>
              </a:gs>
              <a:gs pos="37000">
                <a:srgbClr val="00B050"/>
              </a:gs>
              <a:gs pos="72000">
                <a:srgbClr val="5BFFA5"/>
              </a:gs>
              <a:gs pos="100000">
                <a:srgbClr val="007635"/>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0EECD4B-E4F9-45E1-B7B4-256206EB98C8}"/>
              </a:ext>
            </a:extLst>
          </p:cNvPr>
          <p:cNvSpPr/>
          <p:nvPr/>
        </p:nvSpPr>
        <p:spPr>
          <a:xfrm>
            <a:off x="5475943" y="4289662"/>
            <a:ext cx="1015565" cy="1928258"/>
          </a:xfrm>
          <a:prstGeom prst="rect">
            <a:avLst/>
          </a:prstGeom>
          <a:blipFill>
            <a:blip r:embed="rId6">
              <a:extLst>
                <a:ext uri="{BEBA8EAE-BF5A-486C-A8C5-ECC9F3942E4B}">
                  <a14:imgProps xmlns:a14="http://schemas.microsoft.com/office/drawing/2010/main">
                    <a14:imgLayer r:embed="rId7">
                      <a14:imgEffect>
                        <a14:colorTemperature colorTemp="4700"/>
                      </a14:imgEffect>
                      <a14:imgEffect>
                        <a14:saturation sat="200000"/>
                      </a14:imgEffect>
                      <a14:imgEffect>
                        <a14:brightnessContrast contrast="40000"/>
                      </a14:imgEffect>
                    </a14:imgLayer>
                  </a14:imgProps>
                </a:ext>
                <a:ext uri="{837473B0-CC2E-450A-ABE3-18F120FF3D39}">
                  <a1611:picAttrSrcUrl xmlns:a1611="http://schemas.microsoft.com/office/drawing/2016/11/main" r:id="rId8"/>
                </a:ext>
              </a:extLst>
            </a:blip>
            <a:stretch>
              <a:fillRect/>
            </a:stretch>
          </a:blipFill>
          <a:effectLst>
            <a:innerShdw blurRad="63500" dist="50800">
              <a:prstClr val="black">
                <a:alpha val="50000"/>
              </a:prstClr>
            </a:innerShdw>
          </a:effectLst>
          <a:scene3d>
            <a:camera prst="orthographicFront"/>
            <a:lightRig rig="threePt" dir="t"/>
          </a:scene3d>
          <a:sp3d>
            <a:bevelT w="323850" h="1460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爆発: 14 pt 46">
            <a:extLst>
              <a:ext uri="{FF2B5EF4-FFF2-40B4-BE49-F238E27FC236}">
                <a16:creationId xmlns:a16="http://schemas.microsoft.com/office/drawing/2014/main" id="{09FD373E-8C9B-4D4D-A03E-D0FC41B67DD5}"/>
              </a:ext>
            </a:extLst>
          </p:cNvPr>
          <p:cNvSpPr/>
          <p:nvPr/>
        </p:nvSpPr>
        <p:spPr>
          <a:xfrm rot="18254894">
            <a:off x="4978597" y="4445904"/>
            <a:ext cx="2050129" cy="1745393"/>
          </a:xfrm>
          <a:prstGeom prst="irregularSeal2">
            <a:avLst/>
          </a:prstGeom>
          <a:gradFill>
            <a:gsLst>
              <a:gs pos="0">
                <a:schemeClr val="accent1">
                  <a:lumMod val="5000"/>
                  <a:lumOff val="95000"/>
                </a:schemeClr>
              </a:gs>
              <a:gs pos="43377">
                <a:srgbClr val="0070C0"/>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F4D2167E-2381-4296-83C7-01BD3095503A}"/>
              </a:ext>
            </a:extLst>
          </p:cNvPr>
          <p:cNvPicPr preferRelativeResize="0">
            <a:picLocks noChangeAspect="1"/>
          </p:cNvPicPr>
          <p:nvPr/>
        </p:nvPicPr>
        <p:blipFill>
          <a:blip r:embed="rId9">
            <a:lum bright="70000" contrast="-70000"/>
            <a:extLst>
              <a:ext uri="{BEBA8EAE-BF5A-486C-A8C5-ECC9F3942E4B}">
                <a14:imgProps xmlns:a14="http://schemas.microsoft.com/office/drawing/2010/main">
                  <a14:imgLayer r:embed="rId10">
                    <a14:imgEffect>
                      <a14:sharpenSoften amount="-50000"/>
                    </a14:imgEffect>
                    <a14:imgEffect>
                      <a14:saturation sat="66000"/>
                    </a14:imgEffect>
                    <a14:imgEffect>
                      <a14:brightnessContrast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7083" y="62477"/>
            <a:ext cx="12079656" cy="4824000"/>
          </a:xfrm>
          <a:prstGeom prst="rect">
            <a:avLst/>
          </a:prstGeom>
        </p:spPr>
      </p:pic>
      <p:pic>
        <p:nvPicPr>
          <p:cNvPr id="52" name="図 51">
            <a:extLst>
              <a:ext uri="{FF2B5EF4-FFF2-40B4-BE49-F238E27FC236}">
                <a16:creationId xmlns:a16="http://schemas.microsoft.com/office/drawing/2014/main" id="{2E61611D-1E3D-418C-85EF-803034A5402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682" t="3032" r="24806"/>
          <a:stretch/>
        </p:blipFill>
        <p:spPr bwMode="auto">
          <a:xfrm>
            <a:off x="11774916" y="9571"/>
            <a:ext cx="504000" cy="42981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図 50">
            <a:extLst>
              <a:ext uri="{FF2B5EF4-FFF2-40B4-BE49-F238E27FC236}">
                <a16:creationId xmlns:a16="http://schemas.microsoft.com/office/drawing/2014/main" id="{BF938823-6DB3-45C7-8265-C1571A9E297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682" t="3032" r="24806"/>
          <a:stretch/>
        </p:blipFill>
        <p:spPr bwMode="auto">
          <a:xfrm>
            <a:off x="724635" y="-4703"/>
            <a:ext cx="504000" cy="42981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04BE9C92-A231-4B31-882B-4DAE3CC9810B}"/>
              </a:ext>
            </a:extLst>
          </p:cNvPr>
          <p:cNvPicPr preferRelativeResize="0">
            <a:picLocks/>
          </p:cNvPicPr>
          <p:nvPr/>
        </p:nvPicPr>
        <p:blipFill>
          <a:blip r:embed="rId13">
            <a:grayscl/>
            <a:extLst>
              <a:ext uri="{BEBA8EAE-BF5A-486C-A8C5-ECC9F3942E4B}">
                <a14:imgProps xmlns:a14="http://schemas.microsoft.com/office/drawing/2010/main">
                  <a14:imgLayer r:embed="rId14">
                    <a14:imgEffect>
                      <a14:sharpenSoften amount="500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347" y="4237058"/>
            <a:ext cx="12204000" cy="659130"/>
          </a:xfrm>
          <a:prstGeom prst="rect">
            <a:avLst/>
          </a:prstGeom>
        </p:spPr>
      </p:pic>
      <p:pic>
        <p:nvPicPr>
          <p:cNvPr id="7" name="図 6">
            <a:extLst>
              <a:ext uri="{FF2B5EF4-FFF2-40B4-BE49-F238E27FC236}">
                <a16:creationId xmlns:a16="http://schemas.microsoft.com/office/drawing/2014/main" id="{CD120D58-799C-4B95-AF5E-553A285DAEAE}"/>
              </a:ext>
            </a:extLst>
          </p:cNvPr>
          <p:cNvPicPr preferRelativeResize="0">
            <a:picLocks/>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0" y="4404703"/>
            <a:ext cx="12204000" cy="489601"/>
          </a:xfrm>
          <a:prstGeom prst="rect">
            <a:avLst/>
          </a:prstGeom>
        </p:spPr>
      </p:pic>
      <p:sp>
        <p:nvSpPr>
          <p:cNvPr id="17" name="爆発: 14 pt 16">
            <a:extLst>
              <a:ext uri="{FF2B5EF4-FFF2-40B4-BE49-F238E27FC236}">
                <a16:creationId xmlns:a16="http://schemas.microsoft.com/office/drawing/2014/main" id="{5C5A937C-872B-4DB6-9B44-2CDFAEC1244B}"/>
              </a:ext>
            </a:extLst>
          </p:cNvPr>
          <p:cNvSpPr>
            <a:spLocks noChangeAspect="1"/>
          </p:cNvSpPr>
          <p:nvPr/>
        </p:nvSpPr>
        <p:spPr>
          <a:xfrm>
            <a:off x="5538872" y="5275854"/>
            <a:ext cx="766474" cy="766474"/>
          </a:xfrm>
          <a:prstGeom prst="irregularSeal2">
            <a:avLst/>
          </a:prstGeom>
          <a:gradFill flip="none" rotWithShape="1">
            <a:gsLst>
              <a:gs pos="36000">
                <a:schemeClr val="accent1">
                  <a:lumMod val="5000"/>
                  <a:lumOff val="95000"/>
                </a:schemeClr>
              </a:gs>
              <a:gs pos="74000">
                <a:schemeClr val="accent1">
                  <a:lumMod val="45000"/>
                  <a:lumOff val="55000"/>
                </a:schemeClr>
              </a:gs>
              <a:gs pos="57000">
                <a:srgbClr val="00B0F0"/>
              </a:gs>
              <a:gs pos="98230">
                <a:schemeClr val="bg1"/>
              </a:gs>
              <a:gs pos="84000">
                <a:srgbClr val="0070C0"/>
              </a:gs>
            </a:gsLst>
            <a:path path="circle">
              <a:fillToRect l="100000" t="100000"/>
            </a:path>
            <a:tileRect r="-100000" b="-100000"/>
          </a:gradFill>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50</a:t>
            </a:fld>
            <a:endParaRPr kumimoji="1" lang="ja-JP" altLang="en-US"/>
          </a:p>
        </p:txBody>
      </p:sp>
      <p:pic>
        <p:nvPicPr>
          <p:cNvPr id="15" name="図 14">
            <a:extLst>
              <a:ext uri="{FF2B5EF4-FFF2-40B4-BE49-F238E27FC236}">
                <a16:creationId xmlns:a16="http://schemas.microsoft.com/office/drawing/2014/main" id="{F2D32C5C-D459-40B4-A480-18D1FCC6D0E4}"/>
              </a:ext>
            </a:extLst>
          </p:cNvPr>
          <p:cNvPicPr preferRelativeResize="0">
            <a:picLocks noChangeArrowheads="1"/>
          </p:cNvPicPr>
          <p:nvPr/>
        </p:nvPicPr>
        <p:blipFill rotWithShape="1">
          <a:blip r:embed="rId18">
            <a:lum bright="-20000"/>
            <a:extLst>
              <a:ext uri="{28A0092B-C50C-407E-A947-70E740481C1C}">
                <a14:useLocalDpi xmlns:a14="http://schemas.microsoft.com/office/drawing/2010/main" val="0"/>
              </a:ext>
            </a:extLst>
          </a:blip>
          <a:srcRect l="6181" t="20658" r="2067" b="31905"/>
          <a:stretch/>
        </p:blipFill>
        <p:spPr bwMode="auto">
          <a:xfrm>
            <a:off x="-78407" y="5575044"/>
            <a:ext cx="3492000" cy="540000"/>
          </a:xfrm>
          <a:prstGeom prst="rect">
            <a:avLst/>
          </a:prstGeom>
          <a:noFill/>
          <a:effectLst>
            <a:outerShdw blurRad="50800" dist="381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58F1D3C7-8584-4484-84C5-7CD833D631C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7085" r="3915"/>
          <a:stretch/>
        </p:blipFill>
        <p:spPr bwMode="auto">
          <a:xfrm>
            <a:off x="163924" y="2099538"/>
            <a:ext cx="5040000" cy="22121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m3d="http://schemas.microsoft.com/office/drawing/2017/model3d">
        <mc:Choice Requires="am3d">
          <p:graphicFrame>
            <p:nvGraphicFramePr>
              <p:cNvPr id="20" name="3D モデル 19" descr="三角コーン">
                <a:extLst>
                  <a:ext uri="{FF2B5EF4-FFF2-40B4-BE49-F238E27FC236}">
                    <a16:creationId xmlns:a16="http://schemas.microsoft.com/office/drawing/2014/main" id="{0741B1BF-EEF3-4746-95C1-4CBBC089D56B}"/>
                  </a:ext>
                </a:extLst>
              </p:cNvPr>
              <p:cNvGraphicFramePr>
                <a:graphicFrameLocks noChangeAspect="1"/>
              </p:cNvGraphicFramePr>
              <p:nvPr>
                <p:extLst>
                  <p:ext uri="{D42A27DB-BD31-4B8C-83A1-F6EECF244321}">
                    <p14:modId xmlns:p14="http://schemas.microsoft.com/office/powerpoint/2010/main" val="1023388366"/>
                  </p:ext>
                </p:extLst>
              </p:nvPr>
            </p:nvGraphicFramePr>
            <p:xfrm>
              <a:off x="4407277" y="3599896"/>
              <a:ext cx="766666" cy="656647"/>
            </p:xfrm>
            <a:graphic>
              <a:graphicData uri="http://schemas.microsoft.com/office/drawing/2017/model3d">
                <am3d:model3d r:embed="rId20">
                  <am3d:spPr>
                    <a:xfrm>
                      <a:off x="0" y="0"/>
                      <a:ext cx="766666" cy="656647"/>
                    </a:xfrm>
                    <a:prstGeom prst="rect">
                      <a:avLst/>
                    </a:prstGeom>
                    <a:effectLst>
                      <a:outerShdw blurRad="50800" dist="38100" dir="2700000" algn="tl" rotWithShape="0">
                        <a:prstClr val="black">
                          <a:alpha val="40000"/>
                        </a:prstClr>
                      </a:outerShdw>
                    </a:effectLst>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879058" ay="2682422" az="-625258"/>
                    <am3d:postTrans dx="0" dy="0" dz="0"/>
                  </am3d:trans>
                  <am3d:raster rName="Office3DRenderer" rVer="16.0.8326">
                    <am3d:blip r:embed="rId21"/>
                  </am3d:raster>
                  <am3d:objViewport viewportSz="9992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0" name="3D モデル 19" descr="三角コーン">
                <a:extLst>
                  <a:ext uri="{FF2B5EF4-FFF2-40B4-BE49-F238E27FC236}">
                    <a16:creationId xmlns:a16="http://schemas.microsoft.com/office/drawing/2014/main" id="{0741B1BF-EEF3-4746-95C1-4CBBC089D56B}"/>
                  </a:ext>
                </a:extLst>
              </p:cNvPr>
              <p:cNvPicPr>
                <a:picLocks noGrp="1" noRot="1" noChangeAspect="1" noMove="1" noResize="1" noEditPoints="1" noAdjustHandles="1" noChangeArrowheads="1" noChangeShapeType="1" noCrop="1"/>
              </p:cNvPicPr>
              <p:nvPr/>
            </p:nvPicPr>
            <p:blipFill>
              <a:blip r:embed="rId22"/>
              <a:stretch>
                <a:fillRect/>
              </a:stretch>
            </p:blipFill>
            <p:spPr>
              <a:xfrm>
                <a:off x="4407277" y="3599896"/>
                <a:ext cx="766666" cy="656647"/>
              </a:xfrm>
              <a:prstGeom prst="rect">
                <a:avLst/>
              </a:prstGeom>
              <a:effectLst>
                <a:outerShdw blurRad="50800" dist="38100" dir="2700000" algn="tl" rotWithShape="0">
                  <a:prstClr val="black">
                    <a:alpha val="40000"/>
                  </a:prstClr>
                </a:outerShdw>
              </a:effectLst>
            </p:spPr>
          </p:pic>
        </mc:Fallback>
      </mc:AlternateContent>
      <mc:AlternateContent xmlns:mc="http://schemas.openxmlformats.org/markup-compatibility/2006" xmlns:am3d="http://schemas.microsoft.com/office/drawing/2017/model3d">
        <mc:Choice Requires="am3d">
          <p:graphicFrame>
            <p:nvGraphicFramePr>
              <p:cNvPr id="19" name="3D モデル 18" descr="三角コーン">
                <a:extLst>
                  <a:ext uri="{FF2B5EF4-FFF2-40B4-BE49-F238E27FC236}">
                    <a16:creationId xmlns:a16="http://schemas.microsoft.com/office/drawing/2014/main" id="{383EF1BC-8676-4CB3-92AD-3B9BCE83B9E9}"/>
                  </a:ext>
                </a:extLst>
              </p:cNvPr>
              <p:cNvGraphicFramePr>
                <a:graphicFrameLocks noChangeAspect="1"/>
              </p:cNvGraphicFramePr>
              <p:nvPr>
                <p:extLst>
                  <p:ext uri="{D42A27DB-BD31-4B8C-83A1-F6EECF244321}">
                    <p14:modId xmlns:p14="http://schemas.microsoft.com/office/powerpoint/2010/main" val="3676052293"/>
                  </p:ext>
                </p:extLst>
              </p:nvPr>
            </p:nvGraphicFramePr>
            <p:xfrm>
              <a:off x="9874399" y="3592276"/>
              <a:ext cx="779161" cy="627314"/>
            </p:xfrm>
            <a:graphic>
              <a:graphicData uri="http://schemas.microsoft.com/office/drawing/2017/model3d">
                <am3d:model3d r:embed="rId20">
                  <am3d:spPr>
                    <a:xfrm>
                      <a:off x="0" y="0"/>
                      <a:ext cx="779161" cy="627314"/>
                    </a:xfrm>
                    <a:prstGeom prst="rect">
                      <a:avLst/>
                    </a:prstGeom>
                    <a:effectLst>
                      <a:outerShdw blurRad="50800" dist="38100" dir="2700000" algn="tl" rotWithShape="0">
                        <a:prstClr val="black">
                          <a:alpha val="40000"/>
                        </a:prstClr>
                      </a:outerShdw>
                    </a:effectLst>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639342" ay="813003" az="-151455"/>
                    <am3d:postTrans dx="0" dy="0" dz="0"/>
                  </am3d:trans>
                  <am3d:raster rName="Office3DRenderer" rVer="16.0.8326">
                    <am3d:blip r:embed="rId23"/>
                  </am3d:raster>
                  <am3d:objViewport viewportSz="9992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9" name="3D モデル 18" descr="三角コーン">
                <a:extLst>
                  <a:ext uri="{FF2B5EF4-FFF2-40B4-BE49-F238E27FC236}">
                    <a16:creationId xmlns:a16="http://schemas.microsoft.com/office/drawing/2014/main" id="{383EF1BC-8676-4CB3-92AD-3B9BCE83B9E9}"/>
                  </a:ext>
                </a:extLst>
              </p:cNvPr>
              <p:cNvPicPr>
                <a:picLocks noGrp="1" noRot="1" noChangeAspect="1" noMove="1" noResize="1" noEditPoints="1" noAdjustHandles="1" noChangeArrowheads="1" noChangeShapeType="1" noCrop="1"/>
              </p:cNvPicPr>
              <p:nvPr/>
            </p:nvPicPr>
            <p:blipFill>
              <a:blip r:embed="rId28"/>
              <a:stretch>
                <a:fillRect/>
              </a:stretch>
            </p:blipFill>
            <p:spPr>
              <a:xfrm>
                <a:off x="9874399" y="3592276"/>
                <a:ext cx="779161" cy="627314"/>
              </a:xfrm>
              <a:prstGeom prst="rect">
                <a:avLst/>
              </a:prstGeom>
              <a:effectLst>
                <a:outerShdw blurRad="50800" dist="38100" dir="2700000" algn="tl" rotWithShape="0">
                  <a:prstClr val="black">
                    <a:alpha val="40000"/>
                  </a:prstClr>
                </a:outerShdw>
              </a:effectLst>
            </p:spPr>
          </p:pic>
        </mc:Fallback>
      </mc:AlternateContent>
      <p:sp>
        <p:nvSpPr>
          <p:cNvPr id="6" name="正方形/長方形 5">
            <a:extLst>
              <a:ext uri="{FF2B5EF4-FFF2-40B4-BE49-F238E27FC236}">
                <a16:creationId xmlns:a16="http://schemas.microsoft.com/office/drawing/2014/main" id="{34876521-C5D5-4DCA-A645-1B0BDA334AA0}"/>
              </a:ext>
            </a:extLst>
          </p:cNvPr>
          <p:cNvSpPr/>
          <p:nvPr/>
        </p:nvSpPr>
        <p:spPr>
          <a:xfrm>
            <a:off x="3532068" y="-24084"/>
            <a:ext cx="4500000" cy="9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ja-JP" altLang="en-US" sz="4000" u="sng" dirty="0">
                <a:solidFill>
                  <a:srgbClr val="002060"/>
                </a:solidFill>
              </a:rPr>
              <a:t>応急復旧（例）</a:t>
            </a:r>
            <a:endParaRPr kumimoji="1" lang="ja-JP" altLang="en-US" sz="4000" u="sng" dirty="0">
              <a:solidFill>
                <a:srgbClr val="002060"/>
              </a:solidFill>
            </a:endParaRPr>
          </a:p>
        </p:txBody>
      </p:sp>
      <p:pic>
        <p:nvPicPr>
          <p:cNvPr id="24" name="図 23">
            <a:extLst>
              <a:ext uri="{FF2B5EF4-FFF2-40B4-BE49-F238E27FC236}">
                <a16:creationId xmlns:a16="http://schemas.microsoft.com/office/drawing/2014/main" id="{00000000-0008-0000-0100-0000DF000000}"/>
              </a:ext>
            </a:extLst>
          </p:cNvPr>
          <p:cNvPicPr preferRelativeResize="0">
            <a:picLocks noChangeArrowheads="1"/>
          </p:cNvPicPr>
          <p:nvPr/>
        </p:nvPicPr>
        <p:blipFill rotWithShape="1">
          <a:blip r:embed="rId29">
            <a:extLst>
              <a:ext uri="{28A0092B-C50C-407E-A947-70E740481C1C}">
                <a14:useLocalDpi xmlns:a14="http://schemas.microsoft.com/office/drawing/2010/main" val="0"/>
              </a:ext>
            </a:extLst>
          </a:blip>
          <a:srcRect l="31734" t="3988" r="2683" b="3284"/>
          <a:stretch/>
        </p:blipFill>
        <p:spPr bwMode="auto">
          <a:xfrm>
            <a:off x="2985471" y="2613902"/>
            <a:ext cx="1440000" cy="172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6F40AFA9-0381-4AF5-B3A2-A5C10918CD90}"/>
              </a:ext>
            </a:extLst>
          </p:cNvPr>
          <p:cNvPicPr preferRelativeResize="0">
            <a:picLocks noChangeArrowheads="1"/>
          </p:cNvPicPr>
          <p:nvPr/>
        </p:nvPicPr>
        <p:blipFill rotWithShape="1">
          <a:blip r:embed="rId18">
            <a:lum bright="-20000"/>
            <a:extLst>
              <a:ext uri="{28A0092B-C50C-407E-A947-70E740481C1C}">
                <a14:useLocalDpi xmlns:a14="http://schemas.microsoft.com/office/drawing/2010/main" val="0"/>
              </a:ext>
            </a:extLst>
          </a:blip>
          <a:srcRect l="6181" t="20658" r="2067" b="31905"/>
          <a:stretch/>
        </p:blipFill>
        <p:spPr bwMode="auto">
          <a:xfrm>
            <a:off x="3306661" y="5562357"/>
            <a:ext cx="2808000" cy="540000"/>
          </a:xfrm>
          <a:prstGeom prst="rect">
            <a:avLst/>
          </a:prstGeom>
          <a:noFill/>
          <a:effectLst>
            <a:outerShdw blurRad="50800" dist="381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A649B44A-5740-4407-8325-6C42763590E6}"/>
              </a:ext>
            </a:extLst>
          </p:cNvPr>
          <p:cNvPicPr preferRelativeResize="0">
            <a:picLocks noChangeArrowheads="1"/>
          </p:cNvPicPr>
          <p:nvPr/>
        </p:nvPicPr>
        <p:blipFill rotWithShape="1">
          <a:blip r:embed="rId18">
            <a:lum bright="-20000"/>
            <a:extLst>
              <a:ext uri="{28A0092B-C50C-407E-A947-70E740481C1C}">
                <a14:useLocalDpi xmlns:a14="http://schemas.microsoft.com/office/drawing/2010/main" val="0"/>
              </a:ext>
            </a:extLst>
          </a:blip>
          <a:srcRect l="6181" t="20658" r="2067" b="31905"/>
          <a:stretch/>
        </p:blipFill>
        <p:spPr bwMode="auto">
          <a:xfrm>
            <a:off x="6014521" y="5533839"/>
            <a:ext cx="2808000" cy="540000"/>
          </a:xfrm>
          <a:prstGeom prst="rect">
            <a:avLst/>
          </a:prstGeom>
          <a:noFill/>
          <a:effectLst>
            <a:outerShdw blurRad="50800" dist="381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9CF0DF71-516D-4F36-9E54-2A0E2D468795}"/>
              </a:ext>
            </a:extLst>
          </p:cNvPr>
          <p:cNvPicPr preferRelativeResize="0">
            <a:picLocks noChangeArrowheads="1"/>
          </p:cNvPicPr>
          <p:nvPr/>
        </p:nvPicPr>
        <p:blipFill rotWithShape="1">
          <a:blip r:embed="rId18">
            <a:lum bright="-20000"/>
            <a:extLst>
              <a:ext uri="{28A0092B-C50C-407E-A947-70E740481C1C}">
                <a14:useLocalDpi xmlns:a14="http://schemas.microsoft.com/office/drawing/2010/main" val="0"/>
              </a:ext>
            </a:extLst>
          </a:blip>
          <a:srcRect l="6181" t="20658" r="2067" b="31905"/>
          <a:stretch/>
        </p:blipFill>
        <p:spPr bwMode="auto">
          <a:xfrm>
            <a:off x="8735655" y="5525262"/>
            <a:ext cx="3492000" cy="540000"/>
          </a:xfrm>
          <a:prstGeom prst="rect">
            <a:avLst/>
          </a:prstGeom>
          <a:noFill/>
          <a:effectLst>
            <a:outerShdw blurRad="50800" dist="381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m3d="http://schemas.microsoft.com/office/drawing/2017/model3d">
        <mc:Choice Requires="am3d">
          <p:graphicFrame>
            <p:nvGraphicFramePr>
              <p:cNvPr id="33" name="3D モデル 32" descr="三角コーン">
                <a:extLst>
                  <a:ext uri="{FF2B5EF4-FFF2-40B4-BE49-F238E27FC236}">
                    <a16:creationId xmlns:a16="http://schemas.microsoft.com/office/drawing/2014/main" id="{428BE699-5E6D-4D4E-8183-6A942CE711BC}"/>
                  </a:ext>
                </a:extLst>
              </p:cNvPr>
              <p:cNvGraphicFramePr>
                <a:graphicFrameLocks noChangeAspect="1"/>
              </p:cNvGraphicFramePr>
              <p:nvPr>
                <p:extLst>
                  <p:ext uri="{D42A27DB-BD31-4B8C-83A1-F6EECF244321}">
                    <p14:modId xmlns:p14="http://schemas.microsoft.com/office/powerpoint/2010/main" val="678778558"/>
                  </p:ext>
                </p:extLst>
              </p:nvPr>
            </p:nvGraphicFramePr>
            <p:xfrm>
              <a:off x="7799704" y="3580622"/>
              <a:ext cx="715185" cy="637612"/>
            </p:xfrm>
            <a:graphic>
              <a:graphicData uri="http://schemas.microsoft.com/office/drawing/2017/model3d">
                <am3d:model3d r:embed="rId20">
                  <am3d:spPr>
                    <a:xfrm>
                      <a:off x="0" y="0"/>
                      <a:ext cx="715185" cy="637612"/>
                    </a:xfrm>
                    <a:prstGeom prst="rect">
                      <a:avLst/>
                    </a:prstGeom>
                    <a:effectLst>
                      <a:outerShdw blurRad="50800" dist="38100" dir="2700000" algn="tl" rotWithShape="0">
                        <a:prstClr val="black">
                          <a:alpha val="40000"/>
                        </a:prstClr>
                      </a:outerShdw>
                    </a:effectLst>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958902" ay="37737" az="-10810"/>
                    <am3d:postTrans dx="0" dy="0" dz="0"/>
                  </am3d:trans>
                  <am3d:raster rName="Office3DRenderer" rVer="16.0.8326">
                    <am3d:blip r:embed="rId30"/>
                  </am3d:raster>
                  <am3d:objViewport viewportSz="999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3" name="3D モデル 32" descr="三角コーン">
                <a:extLst>
                  <a:ext uri="{FF2B5EF4-FFF2-40B4-BE49-F238E27FC236}">
                    <a16:creationId xmlns:a16="http://schemas.microsoft.com/office/drawing/2014/main" id="{428BE699-5E6D-4D4E-8183-6A942CE711BC}"/>
                  </a:ext>
                </a:extLst>
              </p:cNvPr>
              <p:cNvPicPr>
                <a:picLocks noGrp="1" noRot="1" noChangeAspect="1" noMove="1" noResize="1" noEditPoints="1" noAdjustHandles="1" noChangeArrowheads="1" noChangeShapeType="1" noCrop="1"/>
              </p:cNvPicPr>
              <p:nvPr/>
            </p:nvPicPr>
            <p:blipFill>
              <a:blip r:embed="rId33"/>
              <a:stretch>
                <a:fillRect/>
              </a:stretch>
            </p:blipFill>
            <p:spPr>
              <a:xfrm>
                <a:off x="7799704" y="3580622"/>
                <a:ext cx="715185" cy="637612"/>
              </a:xfrm>
              <a:prstGeom prst="rect">
                <a:avLst/>
              </a:prstGeom>
              <a:effectLst>
                <a:outerShdw blurRad="50800" dist="38100" dir="2700000" algn="tl" rotWithShape="0">
                  <a:prstClr val="black">
                    <a:alpha val="40000"/>
                  </a:prstClr>
                </a:outerShdw>
              </a:effectLst>
            </p:spPr>
          </p:pic>
        </mc:Fallback>
      </mc:AlternateContent>
      <p:pic>
        <p:nvPicPr>
          <p:cNvPr id="34" name="図 33">
            <a:extLst>
              <a:ext uri="{FF2B5EF4-FFF2-40B4-BE49-F238E27FC236}">
                <a16:creationId xmlns:a16="http://schemas.microsoft.com/office/drawing/2014/main" id="{F14BBDFB-7D1D-4BCF-BCE3-E21CF8B362F2}"/>
              </a:ext>
            </a:extLst>
          </p:cNvPr>
          <p:cNvPicPr preferRelativeResize="0">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951249" y="3615227"/>
            <a:ext cx="2484000" cy="10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126B47C5-B6AA-4853-B9C2-E51B5F779143}"/>
              </a:ext>
            </a:extLst>
          </p:cNvPr>
          <p:cNvPicPr preferRelativeResize="0">
            <a:picLocks noChangeArrowheads="1"/>
          </p:cNvPicPr>
          <p:nvPr/>
        </p:nvPicPr>
        <p:blipFill rotWithShape="1">
          <a:blip r:embed="rId35">
            <a:lum/>
            <a:extLst>
              <a:ext uri="{28A0092B-C50C-407E-A947-70E740481C1C}">
                <a14:useLocalDpi xmlns:a14="http://schemas.microsoft.com/office/drawing/2010/main" val="0"/>
              </a:ext>
            </a:extLst>
          </a:blip>
          <a:srcRect l="4608" t="4025" r="14072" b="5237"/>
          <a:stretch/>
        </p:blipFill>
        <p:spPr bwMode="auto">
          <a:xfrm>
            <a:off x="6560634" y="1344943"/>
            <a:ext cx="3420000" cy="2952000"/>
          </a:xfrm>
          <a:prstGeom prst="rect">
            <a:avLst/>
          </a:prstGeom>
          <a:noFill/>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m3d="http://schemas.microsoft.com/office/drawing/2017/model3d">
        <mc:Choice Requires="am3d">
          <p:graphicFrame>
            <p:nvGraphicFramePr>
              <p:cNvPr id="21" name="3D モデル 20" descr="三角コーン">
                <a:extLst>
                  <a:ext uri="{FF2B5EF4-FFF2-40B4-BE49-F238E27FC236}">
                    <a16:creationId xmlns:a16="http://schemas.microsoft.com/office/drawing/2014/main" id="{8494C2A8-D371-4F0B-8D76-B727D4D84213}"/>
                  </a:ext>
                </a:extLst>
              </p:cNvPr>
              <p:cNvGraphicFramePr>
                <a:graphicFrameLocks noChangeAspect="1"/>
              </p:cNvGraphicFramePr>
              <p:nvPr>
                <p:extLst>
                  <p:ext uri="{D42A27DB-BD31-4B8C-83A1-F6EECF244321}">
                    <p14:modId xmlns:p14="http://schemas.microsoft.com/office/powerpoint/2010/main" val="1246391015"/>
                  </p:ext>
                </p:extLst>
              </p:nvPr>
            </p:nvGraphicFramePr>
            <p:xfrm>
              <a:off x="6578341" y="3624898"/>
              <a:ext cx="715184" cy="637613"/>
            </p:xfrm>
            <a:graphic>
              <a:graphicData uri="http://schemas.microsoft.com/office/drawing/2017/model3d">
                <am3d:model3d r:embed="rId20">
                  <am3d:spPr>
                    <a:xfrm>
                      <a:off x="0" y="0"/>
                      <a:ext cx="715184" cy="637613"/>
                    </a:xfrm>
                    <a:prstGeom prst="rect">
                      <a:avLst/>
                    </a:prstGeom>
                    <a:effectLst>
                      <a:outerShdw blurRad="50800" dist="38100" dir="2700000" algn="tl" rotWithShape="0">
                        <a:prstClr val="black">
                          <a:alpha val="40000"/>
                        </a:prstClr>
                      </a:outerShdw>
                    </a:effectLst>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958902" ay="37737" az="-10810"/>
                    <am3d:postTrans dx="0" dy="0" dz="0"/>
                  </am3d:trans>
                  <am3d:raster rName="Office3DRenderer" rVer="16.0.8326">
                    <am3d:blip r:embed="rId33"/>
                  </am3d:raster>
                  <am3d:objViewport viewportSz="999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1" name="3D モデル 20" descr="三角コーン">
                <a:extLst>
                  <a:ext uri="{FF2B5EF4-FFF2-40B4-BE49-F238E27FC236}">
                    <a16:creationId xmlns:a16="http://schemas.microsoft.com/office/drawing/2014/main" id="{8494C2A8-D371-4F0B-8D76-B727D4D84213}"/>
                  </a:ext>
                </a:extLst>
              </p:cNvPr>
              <p:cNvPicPr>
                <a:picLocks noGrp="1" noRot="1" noChangeAspect="1" noMove="1" noResize="1" noEditPoints="1" noAdjustHandles="1" noChangeArrowheads="1" noChangeShapeType="1" noCrop="1"/>
              </p:cNvPicPr>
              <p:nvPr/>
            </p:nvPicPr>
            <p:blipFill>
              <a:blip r:embed="rId37"/>
              <a:stretch>
                <a:fillRect/>
              </a:stretch>
            </p:blipFill>
            <p:spPr>
              <a:xfrm>
                <a:off x="6578341" y="3624898"/>
                <a:ext cx="715184" cy="637613"/>
              </a:xfrm>
              <a:prstGeom prst="rect">
                <a:avLst/>
              </a:prstGeom>
              <a:effectLst>
                <a:outerShdw blurRad="50800" dist="38100" dir="2700000" algn="tl" rotWithShape="0">
                  <a:prstClr val="black">
                    <a:alpha val="40000"/>
                  </a:prstClr>
                </a:outerShdw>
              </a:effectLst>
            </p:spPr>
          </p:pic>
        </mc:Fallback>
      </mc:AlternateContent>
      <p:pic>
        <p:nvPicPr>
          <p:cNvPr id="32" name="図 31">
            <a:extLst>
              <a:ext uri="{FF2B5EF4-FFF2-40B4-BE49-F238E27FC236}">
                <a16:creationId xmlns:a16="http://schemas.microsoft.com/office/drawing/2014/main" id="{9F6C0285-0EDF-44A7-965D-6FA5B502D4DA}"/>
              </a:ext>
            </a:extLst>
          </p:cNvPr>
          <p:cNvPicPr preferRelativeResize="0">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623465" y="3652595"/>
            <a:ext cx="2484000" cy="10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A21BB989-74AA-471B-889E-F0D26542BBF0}"/>
              </a:ext>
            </a:extLst>
          </p:cNvPr>
          <p:cNvSpPr/>
          <p:nvPr/>
        </p:nvSpPr>
        <p:spPr>
          <a:xfrm>
            <a:off x="9131911" y="6001173"/>
            <a:ext cx="1227096" cy="34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配水支管</a:t>
            </a:r>
          </a:p>
        </p:txBody>
      </p:sp>
      <p:sp>
        <p:nvSpPr>
          <p:cNvPr id="35" name="正方形/長方形 34">
            <a:extLst>
              <a:ext uri="{FF2B5EF4-FFF2-40B4-BE49-F238E27FC236}">
                <a16:creationId xmlns:a16="http://schemas.microsoft.com/office/drawing/2014/main" id="{8C6B54BB-0A3E-4423-A7D2-549424636EC2}"/>
              </a:ext>
            </a:extLst>
          </p:cNvPr>
          <p:cNvSpPr/>
          <p:nvPr/>
        </p:nvSpPr>
        <p:spPr>
          <a:xfrm>
            <a:off x="1151509" y="6016624"/>
            <a:ext cx="1227096" cy="34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配水支管</a:t>
            </a:r>
          </a:p>
        </p:txBody>
      </p:sp>
      <p:pic>
        <p:nvPicPr>
          <p:cNvPr id="36" name="図 35">
            <a:extLst>
              <a:ext uri="{FF2B5EF4-FFF2-40B4-BE49-F238E27FC236}">
                <a16:creationId xmlns:a16="http://schemas.microsoft.com/office/drawing/2014/main" id="{60ED8AB7-5891-4908-A7CC-888BAEF156C5}"/>
              </a:ext>
            </a:extLst>
          </p:cNvPr>
          <p:cNvPicPr>
            <a:picLocks noChangeAspect="1" noChangeArrowheads="1"/>
          </p:cNvPicPr>
          <p:nvPr/>
        </p:nvPicPr>
        <p:blipFill rotWithShape="1">
          <a:blip r:embed="rId38">
            <a:lum contrast="20000"/>
            <a:extLst>
              <a:ext uri="{28A0092B-C50C-407E-A947-70E740481C1C}">
                <a14:useLocalDpi xmlns:a14="http://schemas.microsoft.com/office/drawing/2010/main" val="0"/>
              </a:ext>
            </a:extLst>
          </a:blip>
          <a:srcRect l="5992" t="6344"/>
          <a:stretch/>
        </p:blipFill>
        <p:spPr bwMode="auto">
          <a:xfrm>
            <a:off x="2195186" y="5549811"/>
            <a:ext cx="858952" cy="4743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図 36">
            <a:extLst>
              <a:ext uri="{FF2B5EF4-FFF2-40B4-BE49-F238E27FC236}">
                <a16:creationId xmlns:a16="http://schemas.microsoft.com/office/drawing/2014/main" id="{7971A067-6A42-40B2-8E43-BBACBDD82D53}"/>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rot="577014">
            <a:off x="10912303" y="3174808"/>
            <a:ext cx="468000" cy="11385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00000000-0008-0000-0100-0000B7000000}"/>
              </a:ext>
            </a:extLst>
          </p:cNvPr>
          <p:cNvPicPr preferRelativeResize="0">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651765" y="2973753"/>
            <a:ext cx="1239395" cy="1476000"/>
          </a:xfrm>
          <a:prstGeom prst="rect">
            <a:avLst/>
          </a:prstGeom>
          <a:noFill/>
          <a:effectLst>
            <a:outerShdw blurRad="50800" dist="38100" dir="2700000" algn="tl" rotWithShape="0">
              <a:prstClr val="black">
                <a:alpha val="40000"/>
              </a:prstClr>
            </a:outerShdw>
          </a:effectLst>
          <a:scene3d>
            <a:camera prst="orthographicFront">
              <a:rot lat="0" lon="10800000" rev="0"/>
            </a:camera>
            <a:lightRig rig="contrasting" dir="t"/>
          </a:scene3d>
          <a:sp3d prstMaterial="plastic"/>
          <a:extLst>
            <a:ext uri="{909E8E84-426E-40DD-AFC4-6F175D3DCCD1}">
              <a14:hiddenFill xmlns:a14="http://schemas.microsoft.com/office/drawing/2010/main">
                <a:solidFill>
                  <a:srgbClr val="FFFFFF"/>
                </a:solidFill>
              </a14:hiddenFill>
            </a:ext>
          </a:extLst>
        </p:spPr>
      </p:pic>
      <p:pic>
        <p:nvPicPr>
          <p:cNvPr id="40" name="図 39">
            <a:extLst>
              <a:ext uri="{FF2B5EF4-FFF2-40B4-BE49-F238E27FC236}">
                <a16:creationId xmlns:a16="http://schemas.microsoft.com/office/drawing/2014/main" id="{C4B8AC54-BE28-4CB7-910A-20EA4DF02E33}"/>
              </a:ext>
            </a:extLst>
          </p:cNvPr>
          <p:cNvPicPr>
            <a:picLocks noChangeAspect="1" noChangeArrowheads="1"/>
          </p:cNvPicPr>
          <p:nvPr/>
        </p:nvPicPr>
        <p:blipFill rotWithShape="1">
          <a:blip r:embed="rId38">
            <a:lum contrast="20000"/>
            <a:extLst>
              <a:ext uri="{28A0092B-C50C-407E-A947-70E740481C1C}">
                <a14:useLocalDpi xmlns:a14="http://schemas.microsoft.com/office/drawing/2010/main" val="0"/>
              </a:ext>
            </a:extLst>
          </a:blip>
          <a:srcRect l="5992" t="6344"/>
          <a:stretch/>
        </p:blipFill>
        <p:spPr bwMode="auto">
          <a:xfrm>
            <a:off x="7451340" y="5421920"/>
            <a:ext cx="858952" cy="4743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図 41">
            <a:extLst>
              <a:ext uri="{FF2B5EF4-FFF2-40B4-BE49-F238E27FC236}">
                <a16:creationId xmlns:a16="http://schemas.microsoft.com/office/drawing/2014/main" id="{6CFAB43A-751B-4601-90E0-DBBC7A064483}"/>
              </a:ext>
            </a:extLst>
          </p:cNvPr>
          <p:cNvPicPr preferRelativeResize="0">
            <a:picLocks noChangeArrowheads="1"/>
          </p:cNvPicPr>
          <p:nvPr/>
        </p:nvPicPr>
        <p:blipFill rotWithShape="1">
          <a:blip r:embed="rId18">
            <a:lum bright="-20000"/>
            <a:extLst>
              <a:ext uri="{28A0092B-C50C-407E-A947-70E740481C1C}">
                <a14:useLocalDpi xmlns:a14="http://schemas.microsoft.com/office/drawing/2010/main" val="0"/>
              </a:ext>
            </a:extLst>
          </a:blip>
          <a:srcRect l="6181" t="20658" r="83176" b="31905"/>
          <a:stretch/>
        </p:blipFill>
        <p:spPr bwMode="auto">
          <a:xfrm>
            <a:off x="10436104" y="5521550"/>
            <a:ext cx="405047" cy="540000"/>
          </a:xfrm>
          <a:prstGeom prst="rect">
            <a:avLst/>
          </a:prstGeom>
          <a:noFill/>
          <a:effectLst>
            <a:outerShdw blurRad="50800" dist="381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Lst>
        </p:spPr>
      </p:pic>
      <p:pic>
        <p:nvPicPr>
          <p:cNvPr id="44" name="図 43">
            <a:extLst>
              <a:ext uri="{FF2B5EF4-FFF2-40B4-BE49-F238E27FC236}">
                <a16:creationId xmlns:a16="http://schemas.microsoft.com/office/drawing/2014/main" id="{5CD64B41-45B5-4F28-A6E6-C6E1D8CD6E7B}"/>
              </a:ext>
            </a:extLst>
          </p:cNvPr>
          <p:cNvPicPr>
            <a:picLocks noChangeAspect="1" noChangeArrowheads="1"/>
          </p:cNvPicPr>
          <p:nvPr/>
        </p:nvPicPr>
        <p:blipFill rotWithShape="1">
          <a:blip r:embed="rId38">
            <a:lum contrast="20000"/>
            <a:extLst>
              <a:ext uri="{28A0092B-C50C-407E-A947-70E740481C1C}">
                <a14:useLocalDpi xmlns:a14="http://schemas.microsoft.com/office/drawing/2010/main" val="0"/>
              </a:ext>
            </a:extLst>
          </a:blip>
          <a:srcRect l="5992" t="6344"/>
          <a:stretch/>
        </p:blipFill>
        <p:spPr bwMode="auto">
          <a:xfrm>
            <a:off x="4018974" y="5521550"/>
            <a:ext cx="858952" cy="4743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00000000-0008-0000-0600-000048000000}"/>
              </a:ext>
            </a:extLst>
          </p:cNvPr>
          <p:cNvPicPr preferRelativeResize="0">
            <a:picLocks noChangeArrowheads="1"/>
          </p:cNvPicPr>
          <p:nvPr/>
        </p:nvPicPr>
        <p:blipFill>
          <a:blip r:embed="rId41">
            <a:lum/>
            <a:extLst>
              <a:ext uri="{28A0092B-C50C-407E-A947-70E740481C1C}">
                <a14:useLocalDpi xmlns:a14="http://schemas.microsoft.com/office/drawing/2010/main" val="0"/>
              </a:ext>
            </a:extLst>
          </a:blip>
          <a:srcRect/>
          <a:stretch>
            <a:fillRect/>
          </a:stretch>
        </p:blipFill>
        <p:spPr bwMode="auto">
          <a:xfrm>
            <a:off x="10481655" y="4164551"/>
            <a:ext cx="972000" cy="1368000"/>
          </a:xfrm>
          <a:prstGeom prst="rect">
            <a:avLst/>
          </a:prstGeom>
          <a:noFill/>
          <a:effectLst>
            <a:outerShdw blurRad="50800" dist="38100" dir="2700000" algn="tl" rotWithShape="0">
              <a:schemeClr val="tx1">
                <a:lumMod val="75000"/>
                <a:lumOff val="25000"/>
                <a:alpha val="40000"/>
              </a:schemeClr>
            </a:outerShdw>
          </a:effectLst>
          <a:extLst>
            <a:ext uri="{909E8E84-426E-40DD-AFC4-6F175D3DCCD1}">
              <a14:hiddenFill xmlns:a14="http://schemas.microsoft.com/office/drawing/2010/main">
                <a:solidFill>
                  <a:srgbClr val="FFFFFF"/>
                </a:solidFill>
              </a14:hiddenFill>
            </a:ext>
          </a:extLst>
        </p:spPr>
      </p:pic>
      <p:pic>
        <p:nvPicPr>
          <p:cNvPr id="39" name="図 38">
            <a:extLst>
              <a:ext uri="{FF2B5EF4-FFF2-40B4-BE49-F238E27FC236}">
                <a16:creationId xmlns:a16="http://schemas.microsoft.com/office/drawing/2014/main" id="{7079EAA2-B237-4E7A-B8C9-24CD3526F617}"/>
              </a:ext>
            </a:extLst>
          </p:cNvPr>
          <p:cNvPicPr preferRelativeResize="0">
            <a:picLocks noChangeArrowheads="1"/>
          </p:cNvPicPr>
          <p:nvPr/>
        </p:nvPicPr>
        <p:blipFill>
          <a:blip r:embed="rId41">
            <a:lum/>
            <a:extLst>
              <a:ext uri="{28A0092B-C50C-407E-A947-70E740481C1C}">
                <a14:useLocalDpi xmlns:a14="http://schemas.microsoft.com/office/drawing/2010/main" val="0"/>
              </a:ext>
            </a:extLst>
          </a:blip>
          <a:srcRect/>
          <a:stretch>
            <a:fillRect/>
          </a:stretch>
        </p:blipFill>
        <p:spPr bwMode="auto">
          <a:xfrm>
            <a:off x="45601" y="4164391"/>
            <a:ext cx="972000" cy="1368000"/>
          </a:xfrm>
          <a:prstGeom prst="rect">
            <a:avLst/>
          </a:prstGeom>
          <a:noFill/>
          <a:effectLst>
            <a:outerShdw blurRad="50800" dist="38100" dir="2700000" algn="tl" rotWithShape="0">
              <a:schemeClr val="tx1">
                <a:lumMod val="75000"/>
                <a:lumOff val="25000"/>
                <a:alpha val="40000"/>
              </a:schemeClr>
            </a:outerShdw>
          </a:effectLst>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9C6607C2-E207-4ED5-9D2D-61A2DF3AE6B9}"/>
              </a:ext>
            </a:extLst>
          </p:cNvPr>
          <p:cNvSpPr/>
          <p:nvPr/>
        </p:nvSpPr>
        <p:spPr>
          <a:xfrm>
            <a:off x="2053256" y="4918106"/>
            <a:ext cx="1353884" cy="345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ガス低圧管</a:t>
            </a:r>
          </a:p>
        </p:txBody>
      </p:sp>
      <p:sp>
        <p:nvSpPr>
          <p:cNvPr id="46" name="正方形/長方形 45">
            <a:extLst>
              <a:ext uri="{FF2B5EF4-FFF2-40B4-BE49-F238E27FC236}">
                <a16:creationId xmlns:a16="http://schemas.microsoft.com/office/drawing/2014/main" id="{A22B6F30-EBB0-4AEE-9094-4C28C70A928A}"/>
              </a:ext>
            </a:extLst>
          </p:cNvPr>
          <p:cNvSpPr/>
          <p:nvPr/>
        </p:nvSpPr>
        <p:spPr>
          <a:xfrm>
            <a:off x="8735655" y="4925102"/>
            <a:ext cx="1353884" cy="345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ガス低圧管</a:t>
            </a:r>
          </a:p>
        </p:txBody>
      </p:sp>
      <p:pic>
        <p:nvPicPr>
          <p:cNvPr id="38" name="図 37">
            <a:extLst>
              <a:ext uri="{FF2B5EF4-FFF2-40B4-BE49-F238E27FC236}">
                <a16:creationId xmlns:a16="http://schemas.microsoft.com/office/drawing/2014/main" id="{3C4A2CB1-9463-4284-9A60-93133260DFB9}"/>
              </a:ext>
            </a:extLst>
          </p:cNvPr>
          <p:cNvPicPr preferRelativeResize="0">
            <a:picLocks noChangeArrowheads="1"/>
          </p:cNvPicPr>
          <p:nvPr/>
        </p:nvPicPr>
        <p:blipFill rotWithShape="1">
          <a:blip r:embed="rId42">
            <a:lum bright="-40000" contrast="40000"/>
            <a:extLst>
              <a:ext uri="{28A0092B-C50C-407E-A947-70E740481C1C}">
                <a14:useLocalDpi xmlns:a14="http://schemas.microsoft.com/office/drawing/2010/main" val="0"/>
              </a:ext>
            </a:extLst>
          </a:blip>
          <a:srcRect l="14260" r="5663" b="1986"/>
          <a:stretch/>
        </p:blipFill>
        <p:spPr bwMode="auto">
          <a:xfrm>
            <a:off x="225214" y="5111626"/>
            <a:ext cx="648000" cy="936000"/>
          </a:xfrm>
          <a:prstGeom prst="rect">
            <a:avLst/>
          </a:prstGeom>
          <a:noFill/>
          <a:effectLst>
            <a:outerShdw blurRad="50800" dist="38100" dir="2700000" algn="tl" rotWithShape="0">
              <a:schemeClr val="tx1">
                <a:lumMod val="85000"/>
                <a:lumOff val="15000"/>
                <a:alpha val="40000"/>
              </a:schemeClr>
            </a:outerShdw>
          </a:effectLst>
          <a:extLst>
            <a:ext uri="{909E8E84-426E-40DD-AFC4-6F175D3DCCD1}">
              <a14:hiddenFill xmlns:a14="http://schemas.microsoft.com/office/drawing/2010/main">
                <a:solidFill>
                  <a:srgbClr val="FFFFFF"/>
                </a:solidFill>
              </a14:hiddenFill>
            </a:ext>
          </a:extLst>
        </p:spPr>
      </p:pic>
      <p:pic>
        <p:nvPicPr>
          <p:cNvPr id="26" name="図 25">
            <a:extLst>
              <a:ext uri="{FF2B5EF4-FFF2-40B4-BE49-F238E27FC236}">
                <a16:creationId xmlns:a16="http://schemas.microsoft.com/office/drawing/2014/main" id="{00000000-0008-0000-0600-000027000000}"/>
              </a:ext>
            </a:extLst>
          </p:cNvPr>
          <p:cNvPicPr preferRelativeResize="0">
            <a:picLocks noChangeArrowheads="1"/>
          </p:cNvPicPr>
          <p:nvPr/>
        </p:nvPicPr>
        <p:blipFill rotWithShape="1">
          <a:blip r:embed="rId42">
            <a:lum bright="-40000" contrast="40000"/>
            <a:extLst>
              <a:ext uri="{28A0092B-C50C-407E-A947-70E740481C1C}">
                <a14:useLocalDpi xmlns:a14="http://schemas.microsoft.com/office/drawing/2010/main" val="0"/>
              </a:ext>
            </a:extLst>
          </a:blip>
          <a:srcRect l="14260" r="5663" b="1986"/>
          <a:stretch/>
        </p:blipFill>
        <p:spPr bwMode="auto">
          <a:xfrm>
            <a:off x="10689241" y="5053530"/>
            <a:ext cx="648000" cy="936000"/>
          </a:xfrm>
          <a:prstGeom prst="rect">
            <a:avLst/>
          </a:prstGeom>
          <a:noFill/>
          <a:effectLst>
            <a:outerShdw blurRad="50800" dist="38100" dir="2700000" algn="tl" rotWithShape="0">
              <a:schemeClr val="tx1">
                <a:lumMod val="85000"/>
                <a:lumOff val="15000"/>
                <a:alpha val="40000"/>
              </a:schemeClr>
            </a:outerShdw>
          </a:effectLst>
          <a:extLst>
            <a:ext uri="{909E8E84-426E-40DD-AFC4-6F175D3DCCD1}">
              <a14:hiddenFill xmlns:a14="http://schemas.microsoft.com/office/drawing/2010/main">
                <a:solidFill>
                  <a:srgbClr val="FFFFFF"/>
                </a:solidFill>
              </a14:hiddenFill>
            </a:ext>
          </a:extLst>
        </p:spPr>
      </p:pic>
      <p:pic>
        <p:nvPicPr>
          <p:cNvPr id="43" name="図 42">
            <a:extLst>
              <a:ext uri="{FF2B5EF4-FFF2-40B4-BE49-F238E27FC236}">
                <a16:creationId xmlns:a16="http://schemas.microsoft.com/office/drawing/2014/main" id="{075FDFA0-78D0-416A-97EA-A21E11AEF498}"/>
              </a:ext>
            </a:extLst>
          </p:cNvPr>
          <p:cNvPicPr preferRelativeResize="0">
            <a:picLocks noChangeArrowheads="1"/>
          </p:cNvPicPr>
          <p:nvPr/>
        </p:nvPicPr>
        <p:blipFill rotWithShape="1">
          <a:blip r:embed="rId18">
            <a:lum bright="-20000"/>
            <a:extLst>
              <a:ext uri="{28A0092B-C50C-407E-A947-70E740481C1C}">
                <a14:useLocalDpi xmlns:a14="http://schemas.microsoft.com/office/drawing/2010/main" val="0"/>
              </a:ext>
            </a:extLst>
          </a:blip>
          <a:srcRect l="6181" t="20658" r="83176" b="31905"/>
          <a:stretch/>
        </p:blipFill>
        <p:spPr bwMode="auto">
          <a:xfrm>
            <a:off x="11201155" y="5528974"/>
            <a:ext cx="405047" cy="540000"/>
          </a:xfrm>
          <a:prstGeom prst="rect">
            <a:avLst/>
          </a:prstGeom>
          <a:noFill/>
          <a:effectLst>
            <a:outerShdw blurRad="50800" dist="381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Lst>
        </p:spPr>
      </p:pic>
      <p:pic>
        <p:nvPicPr>
          <p:cNvPr id="41" name="図 40">
            <a:extLst>
              <a:ext uri="{FF2B5EF4-FFF2-40B4-BE49-F238E27FC236}">
                <a16:creationId xmlns:a16="http://schemas.microsoft.com/office/drawing/2014/main" id="{801EBC72-6A44-409E-9CA8-FADE2C4A2F20}"/>
              </a:ext>
            </a:extLst>
          </p:cNvPr>
          <p:cNvPicPr preferRelativeResize="0">
            <a:picLocks noChangeArrowheads="1"/>
          </p:cNvPicPr>
          <p:nvPr/>
        </p:nvPicPr>
        <p:blipFill rotWithShape="1">
          <a:blip r:embed="rId18">
            <a:lum bright="-20000"/>
            <a:extLst>
              <a:ext uri="{28A0092B-C50C-407E-A947-70E740481C1C}">
                <a14:useLocalDpi xmlns:a14="http://schemas.microsoft.com/office/drawing/2010/main" val="0"/>
              </a:ext>
            </a:extLst>
          </a:blip>
          <a:srcRect l="6181" t="20658" r="83176" b="31905"/>
          <a:stretch/>
        </p:blipFill>
        <p:spPr bwMode="auto">
          <a:xfrm>
            <a:off x="796025" y="5575044"/>
            <a:ext cx="405047" cy="540000"/>
          </a:xfrm>
          <a:prstGeom prst="rect">
            <a:avLst/>
          </a:prstGeom>
          <a:noFill/>
          <a:effectLst>
            <a:outerShdw blurRad="50800" dist="38100" dir="2700000" algn="tl" rotWithShape="0">
              <a:schemeClr val="bg1">
                <a:lumMod val="75000"/>
                <a:alpha val="40000"/>
              </a:schemeClr>
            </a:outerShdw>
          </a:effectLst>
          <a:extLst>
            <a:ext uri="{909E8E84-426E-40DD-AFC4-6F175D3DCCD1}">
              <a14:hiddenFill xmlns:a14="http://schemas.microsoft.com/office/drawing/2010/main">
                <a:solidFill>
                  <a:srgbClr val="FFFFFF"/>
                </a:solidFill>
              </a14:hiddenFill>
            </a:ext>
          </a:extLst>
        </p:spPr>
      </p:pic>
      <p:sp>
        <p:nvSpPr>
          <p:cNvPr id="48" name="爆発: 14 pt 47">
            <a:extLst>
              <a:ext uri="{FF2B5EF4-FFF2-40B4-BE49-F238E27FC236}">
                <a16:creationId xmlns:a16="http://schemas.microsoft.com/office/drawing/2014/main" id="{5E0C1D81-FA3B-4C72-A7EA-01FEA0159A4C}"/>
              </a:ext>
            </a:extLst>
          </p:cNvPr>
          <p:cNvSpPr/>
          <p:nvPr/>
        </p:nvSpPr>
        <p:spPr>
          <a:xfrm rot="14803145">
            <a:off x="5657461" y="5167376"/>
            <a:ext cx="914400" cy="914400"/>
          </a:xfrm>
          <a:prstGeom prst="irregularSeal2">
            <a:avLst/>
          </a:prstGeom>
          <a:gradFill>
            <a:gsLst>
              <a:gs pos="0">
                <a:schemeClr val="accent1">
                  <a:lumMod val="5000"/>
                  <a:lumOff val="95000"/>
                </a:schemeClr>
              </a:gs>
              <a:gs pos="43377">
                <a:srgbClr val="0070C0"/>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爆発: 14 pt 49">
            <a:extLst>
              <a:ext uri="{FF2B5EF4-FFF2-40B4-BE49-F238E27FC236}">
                <a16:creationId xmlns:a16="http://schemas.microsoft.com/office/drawing/2014/main" id="{325C95BB-32B6-4C94-B255-DE287859B048}"/>
              </a:ext>
            </a:extLst>
          </p:cNvPr>
          <p:cNvSpPr/>
          <p:nvPr/>
        </p:nvSpPr>
        <p:spPr>
          <a:xfrm rot="13606836">
            <a:off x="5192295" y="3846290"/>
            <a:ext cx="1247943" cy="1048859"/>
          </a:xfrm>
          <a:prstGeom prst="irregularSeal2">
            <a:avLst/>
          </a:prstGeom>
          <a:gradFill>
            <a:gsLst>
              <a:gs pos="0">
                <a:schemeClr val="accent1">
                  <a:lumMod val="5000"/>
                  <a:lumOff val="95000"/>
                </a:schemeClr>
              </a:gs>
              <a:gs pos="43377">
                <a:srgbClr val="0070C0"/>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爆発: 14 pt 52">
            <a:extLst>
              <a:ext uri="{FF2B5EF4-FFF2-40B4-BE49-F238E27FC236}">
                <a16:creationId xmlns:a16="http://schemas.microsoft.com/office/drawing/2014/main" id="{58D9FEB6-65BE-4335-A605-F15ED2B27D2D}"/>
              </a:ext>
            </a:extLst>
          </p:cNvPr>
          <p:cNvSpPr/>
          <p:nvPr/>
        </p:nvSpPr>
        <p:spPr>
          <a:xfrm rot="15421119">
            <a:off x="5456243" y="4167005"/>
            <a:ext cx="1033464" cy="1118657"/>
          </a:xfrm>
          <a:prstGeom prst="irregularSeal2">
            <a:avLst/>
          </a:prstGeom>
          <a:gradFill>
            <a:gsLst>
              <a:gs pos="0">
                <a:schemeClr val="accent1">
                  <a:lumMod val="5000"/>
                  <a:lumOff val="95000"/>
                </a:schemeClr>
              </a:gs>
              <a:gs pos="43377">
                <a:srgbClr val="0070C0"/>
              </a:gs>
              <a:gs pos="5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76108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51</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449086" y="-145513"/>
            <a:ext cx="9468000" cy="799202"/>
          </a:xfrm>
        </p:spPr>
        <p:txBody>
          <a:bodyPr>
            <a:noAutofit/>
          </a:bodyPr>
          <a:lstStyle/>
          <a:p>
            <a:r>
              <a:rPr kumimoji="1" lang="ja-JP" altLang="en-US" sz="4000" dirty="0">
                <a:solidFill>
                  <a:srgbClr val="002060"/>
                </a:solidFill>
              </a:rPr>
              <a:t>応急復旧に関する提供情報（整理例①）</a:t>
            </a:r>
          </a:p>
        </p:txBody>
      </p:sp>
      <p:sp>
        <p:nvSpPr>
          <p:cNvPr id="2" name="正方形/長方形 1">
            <a:extLst>
              <a:ext uri="{FF2B5EF4-FFF2-40B4-BE49-F238E27FC236}">
                <a16:creationId xmlns:a16="http://schemas.microsoft.com/office/drawing/2014/main" id="{6CCD17C6-7004-47A8-A170-24B46475DA14}"/>
              </a:ext>
            </a:extLst>
          </p:cNvPr>
          <p:cNvSpPr/>
          <p:nvPr/>
        </p:nvSpPr>
        <p:spPr>
          <a:xfrm>
            <a:off x="479648" y="613344"/>
            <a:ext cx="5359398" cy="53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u="sng" dirty="0">
                <a:solidFill>
                  <a:srgbClr val="002060"/>
                </a:solidFill>
              </a:rPr>
              <a:t>配　管　図（配水管図）</a:t>
            </a:r>
          </a:p>
        </p:txBody>
      </p:sp>
      <p:sp>
        <p:nvSpPr>
          <p:cNvPr id="9" name="正方形/長方形 8">
            <a:extLst>
              <a:ext uri="{FF2B5EF4-FFF2-40B4-BE49-F238E27FC236}">
                <a16:creationId xmlns:a16="http://schemas.microsoft.com/office/drawing/2014/main" id="{EDD03B2C-C251-4277-83C6-5DDE57CA7839}"/>
              </a:ext>
            </a:extLst>
          </p:cNvPr>
          <p:cNvSpPr/>
          <p:nvPr/>
        </p:nvSpPr>
        <p:spPr>
          <a:xfrm>
            <a:off x="6270172" y="620724"/>
            <a:ext cx="5359398" cy="53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u="sng" dirty="0">
                <a:solidFill>
                  <a:srgbClr val="002060"/>
                </a:solidFill>
              </a:rPr>
              <a:t>復旧工事関係情報</a:t>
            </a:r>
          </a:p>
        </p:txBody>
      </p:sp>
      <p:pic>
        <p:nvPicPr>
          <p:cNvPr id="3" name="図 2">
            <a:extLst>
              <a:ext uri="{FF2B5EF4-FFF2-40B4-BE49-F238E27FC236}">
                <a16:creationId xmlns:a16="http://schemas.microsoft.com/office/drawing/2014/main" id="{BB51FB41-4B6E-4DAD-A40E-2D084B5D9F5F}"/>
              </a:ext>
            </a:extLst>
          </p:cNvPr>
          <p:cNvPicPr>
            <a:picLocks noChangeAspect="1"/>
          </p:cNvPicPr>
          <p:nvPr/>
        </p:nvPicPr>
        <p:blipFill rotWithShape="1">
          <a:blip r:embed="rId3"/>
          <a:srcRect l="1693" r="1174" b="1654"/>
          <a:stretch/>
        </p:blipFill>
        <p:spPr>
          <a:xfrm>
            <a:off x="166545" y="1157759"/>
            <a:ext cx="6103627" cy="5204460"/>
          </a:xfrm>
          <a:prstGeom prst="rect">
            <a:avLst/>
          </a:prstGeom>
          <a:solidFill>
            <a:schemeClr val="bg1"/>
          </a:solidFill>
          <a:ln w="19050">
            <a:solidFill>
              <a:srgbClr val="002060"/>
            </a:solidFill>
          </a:ln>
        </p:spPr>
      </p:pic>
      <p:pic>
        <p:nvPicPr>
          <p:cNvPr id="10" name="図 9">
            <a:extLst>
              <a:ext uri="{FF2B5EF4-FFF2-40B4-BE49-F238E27FC236}">
                <a16:creationId xmlns:a16="http://schemas.microsoft.com/office/drawing/2014/main" id="{4CFA4C37-8EC0-40BB-B42A-E7138F3AB7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7" b="5040"/>
          <a:stretch/>
        </p:blipFill>
        <p:spPr bwMode="auto">
          <a:xfrm>
            <a:off x="6474513" y="1157759"/>
            <a:ext cx="4950715" cy="5292000"/>
          </a:xfrm>
          <a:prstGeom prst="rect">
            <a:avLst/>
          </a:prstGeom>
          <a:noFill/>
          <a:ln w="1905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805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52</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416000" y="-55484"/>
            <a:ext cx="9360000" cy="799202"/>
          </a:xfrm>
        </p:spPr>
        <p:txBody>
          <a:bodyPr>
            <a:noAutofit/>
          </a:bodyPr>
          <a:lstStyle/>
          <a:p>
            <a:r>
              <a:rPr kumimoji="1" lang="ja-JP" altLang="en-US" sz="4000" dirty="0">
                <a:solidFill>
                  <a:srgbClr val="002060"/>
                </a:solidFill>
              </a:rPr>
              <a:t>応急復旧に関する提供情報（整理例②）</a:t>
            </a:r>
          </a:p>
        </p:txBody>
      </p:sp>
      <p:graphicFrame>
        <p:nvGraphicFramePr>
          <p:cNvPr id="9" name="表 8">
            <a:extLst>
              <a:ext uri="{FF2B5EF4-FFF2-40B4-BE49-F238E27FC236}">
                <a16:creationId xmlns:a16="http://schemas.microsoft.com/office/drawing/2014/main" id="{C5D5920C-4A41-4858-B49B-814E72A54E63}"/>
              </a:ext>
            </a:extLst>
          </p:cNvPr>
          <p:cNvGraphicFramePr>
            <a:graphicFrameLocks noGrp="1"/>
          </p:cNvGraphicFramePr>
          <p:nvPr>
            <p:extLst>
              <p:ext uri="{D42A27DB-BD31-4B8C-83A1-F6EECF244321}">
                <p14:modId xmlns:p14="http://schemas.microsoft.com/office/powerpoint/2010/main" val="2640718302"/>
              </p:ext>
            </p:extLst>
          </p:nvPr>
        </p:nvGraphicFramePr>
        <p:xfrm>
          <a:off x="6096000" y="1173437"/>
          <a:ext cx="5359398" cy="5240889"/>
        </p:xfrm>
        <a:graphic>
          <a:graphicData uri="http://schemas.openxmlformats.org/drawingml/2006/table">
            <a:tbl>
              <a:tblPr firstRow="1" bandRow="1">
                <a:tableStyleId>{5940675A-B579-460E-94D1-54222C63F5DA}</a:tableStyleId>
              </a:tblPr>
              <a:tblGrid>
                <a:gridCol w="1387928">
                  <a:extLst>
                    <a:ext uri="{9D8B030D-6E8A-4147-A177-3AD203B41FA5}">
                      <a16:colId xmlns:a16="http://schemas.microsoft.com/office/drawing/2014/main" val="3650438914"/>
                    </a:ext>
                  </a:extLst>
                </a:gridCol>
                <a:gridCol w="1649186">
                  <a:extLst>
                    <a:ext uri="{9D8B030D-6E8A-4147-A177-3AD203B41FA5}">
                      <a16:colId xmlns:a16="http://schemas.microsoft.com/office/drawing/2014/main" val="2838491382"/>
                    </a:ext>
                  </a:extLst>
                </a:gridCol>
                <a:gridCol w="2322284">
                  <a:extLst>
                    <a:ext uri="{9D8B030D-6E8A-4147-A177-3AD203B41FA5}">
                      <a16:colId xmlns:a16="http://schemas.microsoft.com/office/drawing/2014/main" val="3885841963"/>
                    </a:ext>
                  </a:extLst>
                </a:gridCol>
              </a:tblGrid>
              <a:tr h="545004">
                <a:tc>
                  <a:txBody>
                    <a:bodyPr/>
                    <a:lstStyle/>
                    <a:p>
                      <a:pPr algn="ctr"/>
                      <a:r>
                        <a:rPr kumimoji="1" lang="ja-JP" altLang="en-US" b="1" dirty="0">
                          <a:solidFill>
                            <a:srgbClr val="002060"/>
                          </a:solidFill>
                        </a:rPr>
                        <a:t>項　目</a:t>
                      </a:r>
                    </a:p>
                  </a:txBody>
                  <a:tcPr anchor="ctr">
                    <a:pattFill prst="pct50">
                      <a:fgClr>
                        <a:srgbClr val="B9D4ED"/>
                      </a:fgClr>
                      <a:bgClr>
                        <a:schemeClr val="bg1"/>
                      </a:bgClr>
                    </a:pattFill>
                  </a:tcPr>
                </a:tc>
                <a:tc>
                  <a:txBody>
                    <a:bodyPr/>
                    <a:lstStyle/>
                    <a:p>
                      <a:pPr algn="ctr"/>
                      <a:r>
                        <a:rPr kumimoji="1" lang="ja-JP" altLang="en-US" b="1" dirty="0">
                          <a:solidFill>
                            <a:srgbClr val="002060"/>
                          </a:solidFill>
                        </a:rPr>
                        <a:t>種　別</a:t>
                      </a:r>
                    </a:p>
                  </a:txBody>
                  <a:tcPr anchor="ctr">
                    <a:pattFill prst="pct50">
                      <a:fgClr>
                        <a:srgbClr val="B9D4ED"/>
                      </a:fgClr>
                      <a:bgClr>
                        <a:schemeClr val="bg1"/>
                      </a:bgClr>
                    </a:pattFill>
                  </a:tcPr>
                </a:tc>
                <a:tc>
                  <a:txBody>
                    <a:bodyPr/>
                    <a:lstStyle/>
                    <a:p>
                      <a:pPr algn="ctr"/>
                      <a:r>
                        <a:rPr kumimoji="1" lang="ja-JP" altLang="en-US" b="1" dirty="0">
                          <a:solidFill>
                            <a:srgbClr val="002060"/>
                          </a:solidFill>
                        </a:rPr>
                        <a:t>内　容</a:t>
                      </a:r>
                    </a:p>
                  </a:txBody>
                  <a:tcPr anchor="ctr">
                    <a:pattFill prst="pct50">
                      <a:fgClr>
                        <a:srgbClr val="B9D4ED"/>
                      </a:fgClr>
                      <a:bgClr>
                        <a:schemeClr val="bg1"/>
                      </a:bgClr>
                    </a:pattFill>
                  </a:tcPr>
                </a:tc>
                <a:extLst>
                  <a:ext uri="{0D108BD9-81ED-4DB2-BD59-A6C34878D82A}">
                    <a16:rowId xmlns:a16="http://schemas.microsoft.com/office/drawing/2014/main" val="2852936671"/>
                  </a:ext>
                </a:extLst>
              </a:tr>
              <a:tr h="742335">
                <a:tc rowSpan="2">
                  <a:txBody>
                    <a:bodyPr/>
                    <a:lstStyle/>
                    <a:p>
                      <a:pPr algn="ctr"/>
                      <a:r>
                        <a:rPr kumimoji="1" lang="ja-JP" altLang="en-US" dirty="0">
                          <a:solidFill>
                            <a:srgbClr val="002060"/>
                          </a:solidFill>
                        </a:rPr>
                        <a:t>配管材料</a:t>
                      </a:r>
                      <a:endParaRPr kumimoji="1" lang="en-US" altLang="ja-JP" dirty="0">
                        <a:solidFill>
                          <a:srgbClr val="002060"/>
                        </a:solidFill>
                      </a:endParaRPr>
                    </a:p>
                    <a:p>
                      <a:pPr algn="ctr"/>
                      <a:r>
                        <a:rPr kumimoji="1" lang="ja-JP" altLang="en-US" dirty="0">
                          <a:solidFill>
                            <a:srgbClr val="002060"/>
                          </a:solidFill>
                        </a:rPr>
                        <a:t>の調達方法</a:t>
                      </a:r>
                    </a:p>
                  </a:txBody>
                  <a:tcPr anchor="ctr">
                    <a:solidFill>
                      <a:schemeClr val="bg1"/>
                    </a:solidFill>
                  </a:tcPr>
                </a:tc>
                <a:tc>
                  <a:txBody>
                    <a:bodyPr/>
                    <a:lstStyle/>
                    <a:p>
                      <a:r>
                        <a:rPr kumimoji="1" lang="ja-JP" altLang="en-US" dirty="0">
                          <a:solidFill>
                            <a:srgbClr val="002060"/>
                          </a:solidFill>
                        </a:rPr>
                        <a:t>送・配水管</a:t>
                      </a:r>
                    </a:p>
                  </a:txBody>
                  <a:tcPr anchor="ctr">
                    <a:solidFill>
                      <a:schemeClr val="bg1"/>
                    </a:solidFill>
                  </a:tcPr>
                </a:tc>
                <a:tc>
                  <a:txBody>
                    <a:bodyPr/>
                    <a:lstStyle/>
                    <a:p>
                      <a:r>
                        <a:rPr kumimoji="1" lang="ja-JP" altLang="en-US" dirty="0">
                          <a:solidFill>
                            <a:srgbClr val="002060"/>
                          </a:solidFill>
                        </a:rPr>
                        <a:t>㈱◎△商事</a:t>
                      </a:r>
                      <a:endParaRPr kumimoji="1" lang="en-US" altLang="ja-JP" dirty="0">
                        <a:solidFill>
                          <a:srgbClr val="002060"/>
                        </a:solidFill>
                      </a:endParaRPr>
                    </a:p>
                    <a:p>
                      <a:r>
                        <a:rPr kumimoji="1" lang="ja-JP" altLang="en-US" dirty="0">
                          <a:solidFill>
                            <a:srgbClr val="002060"/>
                          </a:solidFill>
                        </a:rPr>
                        <a:t>○○市△町◎</a:t>
                      </a:r>
                      <a:r>
                        <a:rPr kumimoji="1" lang="en-US" altLang="ja-JP" dirty="0">
                          <a:solidFill>
                            <a:srgbClr val="002060"/>
                          </a:solidFill>
                        </a:rPr>
                        <a:t>-</a:t>
                      </a:r>
                      <a:r>
                        <a:rPr kumimoji="1" lang="ja-JP" altLang="en-US" dirty="0">
                          <a:solidFill>
                            <a:srgbClr val="002060"/>
                          </a:solidFill>
                        </a:rPr>
                        <a:t>○</a:t>
                      </a:r>
                      <a:endParaRPr kumimoji="1" lang="en-US" altLang="ja-JP" dirty="0">
                        <a:solidFill>
                          <a:srgbClr val="002060"/>
                        </a:solidFill>
                      </a:endParaRPr>
                    </a:p>
                    <a:p>
                      <a:pPr algn="r"/>
                      <a:r>
                        <a:rPr kumimoji="1" lang="en-US" altLang="ja-JP" sz="1200" dirty="0">
                          <a:solidFill>
                            <a:srgbClr val="002060"/>
                          </a:solidFill>
                        </a:rPr>
                        <a:t>Tel</a:t>
                      </a:r>
                      <a:r>
                        <a:rPr kumimoji="1" lang="ja-JP" altLang="en-US" sz="1200" dirty="0">
                          <a:solidFill>
                            <a:srgbClr val="002060"/>
                          </a:solidFill>
                        </a:rPr>
                        <a:t>○○○</a:t>
                      </a:r>
                      <a:r>
                        <a:rPr kumimoji="1" lang="en-US" altLang="ja-JP" sz="1200" dirty="0">
                          <a:solidFill>
                            <a:srgbClr val="002060"/>
                          </a:solidFill>
                        </a:rPr>
                        <a:t>-</a:t>
                      </a:r>
                      <a:r>
                        <a:rPr kumimoji="1" lang="ja-JP" altLang="en-US" sz="1200" dirty="0">
                          <a:solidFill>
                            <a:srgbClr val="002060"/>
                          </a:solidFill>
                        </a:rPr>
                        <a:t>○○○○</a:t>
                      </a:r>
                    </a:p>
                  </a:txBody>
                  <a:tcPr>
                    <a:solidFill>
                      <a:schemeClr val="bg1"/>
                    </a:solidFill>
                  </a:tcPr>
                </a:tc>
                <a:extLst>
                  <a:ext uri="{0D108BD9-81ED-4DB2-BD59-A6C34878D82A}">
                    <a16:rowId xmlns:a16="http://schemas.microsoft.com/office/drawing/2014/main" val="2284145321"/>
                  </a:ext>
                </a:extLst>
              </a:tr>
              <a:tr h="742335">
                <a:tc vMerge="1">
                  <a:txBody>
                    <a:bodyPr/>
                    <a:lstStyle/>
                    <a:p>
                      <a:endParaRPr kumimoji="1" lang="ja-JP" altLang="en-US" dirty="0"/>
                    </a:p>
                  </a:txBody>
                  <a:tcPr/>
                </a:tc>
                <a:tc>
                  <a:txBody>
                    <a:bodyPr/>
                    <a:lstStyle/>
                    <a:p>
                      <a:r>
                        <a:rPr kumimoji="1" lang="ja-JP" altLang="en-US" dirty="0">
                          <a:solidFill>
                            <a:srgbClr val="002060"/>
                          </a:solidFill>
                        </a:rPr>
                        <a:t>給水装置関係</a:t>
                      </a:r>
                    </a:p>
                  </a:txBody>
                  <a:tcPr anchor="ctr">
                    <a:solidFill>
                      <a:schemeClr val="bg1"/>
                    </a:solidFill>
                  </a:tcPr>
                </a:tc>
                <a:tc>
                  <a:txBody>
                    <a:bodyPr/>
                    <a:lstStyle/>
                    <a:p>
                      <a:r>
                        <a:rPr kumimoji="1" lang="ja-JP" altLang="en-US" dirty="0">
                          <a:solidFill>
                            <a:srgbClr val="002060"/>
                          </a:solidFill>
                        </a:rPr>
                        <a:t>○○市管工事組合</a:t>
                      </a:r>
                      <a:endParaRPr kumimoji="1" lang="en-US" altLang="ja-JP" dirty="0">
                        <a:solidFill>
                          <a:srgbClr val="002060"/>
                        </a:solidFill>
                      </a:endParaRPr>
                    </a:p>
                    <a:p>
                      <a:r>
                        <a:rPr kumimoji="1" lang="ja-JP" altLang="en-US" dirty="0">
                          <a:solidFill>
                            <a:srgbClr val="002060"/>
                          </a:solidFill>
                        </a:rPr>
                        <a:t>○○市○○町○</a:t>
                      </a:r>
                      <a:r>
                        <a:rPr kumimoji="1" lang="en-US" altLang="ja-JP" dirty="0">
                          <a:solidFill>
                            <a:srgbClr val="002060"/>
                          </a:solidFill>
                        </a:rPr>
                        <a:t>-</a:t>
                      </a:r>
                      <a:r>
                        <a:rPr kumimoji="1" lang="ja-JP" altLang="en-US" dirty="0">
                          <a:solidFill>
                            <a:srgbClr val="002060"/>
                          </a:solidFill>
                        </a:rPr>
                        <a:t>●</a:t>
                      </a:r>
                      <a:endParaRPr kumimoji="1" lang="en-US" altLang="ja-JP" dirty="0">
                        <a:solidFill>
                          <a:srgbClr val="002060"/>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Tel</a:t>
                      </a:r>
                      <a:r>
                        <a:rPr kumimoji="1" lang="ja-JP" altLang="en-US" sz="1200" dirty="0">
                          <a:solidFill>
                            <a:srgbClr val="002060"/>
                          </a:solidFill>
                        </a:rPr>
                        <a:t>○○○</a:t>
                      </a:r>
                      <a:r>
                        <a:rPr kumimoji="1" lang="en-US" altLang="ja-JP" sz="1200" dirty="0">
                          <a:solidFill>
                            <a:srgbClr val="002060"/>
                          </a:solidFill>
                        </a:rPr>
                        <a:t>-</a:t>
                      </a:r>
                      <a:r>
                        <a:rPr kumimoji="1" lang="ja-JP" altLang="en-US" sz="1200" dirty="0">
                          <a:solidFill>
                            <a:srgbClr val="002060"/>
                          </a:solidFill>
                        </a:rPr>
                        <a:t>○○○○</a:t>
                      </a:r>
                    </a:p>
                  </a:txBody>
                  <a:tcPr>
                    <a:solidFill>
                      <a:schemeClr val="bg1"/>
                    </a:solidFill>
                  </a:tcPr>
                </a:tc>
                <a:extLst>
                  <a:ext uri="{0D108BD9-81ED-4DB2-BD59-A6C34878D82A}">
                    <a16:rowId xmlns:a16="http://schemas.microsoft.com/office/drawing/2014/main" val="488243160"/>
                  </a:ext>
                </a:extLst>
              </a:tr>
              <a:tr h="742335">
                <a:tc rowSpan="2">
                  <a:txBody>
                    <a:bodyPr/>
                    <a:lstStyle/>
                    <a:p>
                      <a:pPr algn="ctr"/>
                      <a:r>
                        <a:rPr kumimoji="1" lang="ja-JP" altLang="en-US" dirty="0">
                          <a:solidFill>
                            <a:srgbClr val="002060"/>
                          </a:solidFill>
                        </a:rPr>
                        <a:t>建設資材</a:t>
                      </a:r>
                      <a:endParaRPr kumimoji="1" lang="en-US" altLang="ja-JP" dirty="0">
                        <a:solidFill>
                          <a:srgbClr val="002060"/>
                        </a:solidFill>
                      </a:endParaRPr>
                    </a:p>
                    <a:p>
                      <a:pPr algn="ctr"/>
                      <a:r>
                        <a:rPr kumimoji="1" lang="ja-JP" altLang="en-US" dirty="0">
                          <a:solidFill>
                            <a:srgbClr val="002060"/>
                          </a:solidFill>
                        </a:rPr>
                        <a:t>の調達方法</a:t>
                      </a:r>
                    </a:p>
                  </a:txBody>
                  <a:tcPr anchor="ctr">
                    <a:solidFill>
                      <a:schemeClr val="bg1"/>
                    </a:solidFill>
                  </a:tcPr>
                </a:tc>
                <a:tc>
                  <a:txBody>
                    <a:bodyPr/>
                    <a:lstStyle/>
                    <a:p>
                      <a:r>
                        <a:rPr kumimoji="1" lang="ja-JP" altLang="en-US" dirty="0">
                          <a:solidFill>
                            <a:srgbClr val="002060"/>
                          </a:solidFill>
                        </a:rPr>
                        <a:t>埋め戻し用砂</a:t>
                      </a:r>
                      <a:endParaRPr kumimoji="1" lang="en-US" altLang="ja-JP" dirty="0">
                        <a:solidFill>
                          <a:srgbClr val="002060"/>
                        </a:solidFill>
                      </a:endParaRPr>
                    </a:p>
                    <a:p>
                      <a:r>
                        <a:rPr kumimoji="1" lang="ja-JP" altLang="en-US" dirty="0">
                          <a:solidFill>
                            <a:srgbClr val="002060"/>
                          </a:solidFill>
                        </a:rPr>
                        <a:t>改良土他</a:t>
                      </a:r>
                    </a:p>
                  </a:txBody>
                  <a:tcPr anchor="ctr">
                    <a:solidFill>
                      <a:schemeClr val="bg1"/>
                    </a:solidFill>
                  </a:tcPr>
                </a:tc>
                <a:tc rowSpan="2">
                  <a:txBody>
                    <a:bodyPr/>
                    <a:lstStyle/>
                    <a:p>
                      <a:r>
                        <a:rPr kumimoji="1" lang="ja-JP" altLang="en-US" dirty="0">
                          <a:solidFill>
                            <a:srgbClr val="002060"/>
                          </a:solidFill>
                        </a:rPr>
                        <a:t>○○再生センター</a:t>
                      </a:r>
                      <a:endParaRPr kumimoji="1" lang="en-US" altLang="ja-JP"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2060"/>
                          </a:solidFill>
                        </a:rPr>
                        <a:t>○○市○○町●○</a:t>
                      </a:r>
                      <a:endParaRPr kumimoji="1" lang="en-US" altLang="ja-JP" dirty="0">
                        <a:solidFill>
                          <a:srgbClr val="002060"/>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Tel</a:t>
                      </a:r>
                      <a:r>
                        <a:rPr kumimoji="1" lang="ja-JP" altLang="en-US" sz="1200" dirty="0">
                          <a:solidFill>
                            <a:srgbClr val="002060"/>
                          </a:solidFill>
                        </a:rPr>
                        <a:t>○○○</a:t>
                      </a:r>
                      <a:r>
                        <a:rPr kumimoji="1" lang="en-US" altLang="ja-JP" sz="1200" dirty="0">
                          <a:solidFill>
                            <a:srgbClr val="002060"/>
                          </a:solidFill>
                        </a:rPr>
                        <a:t>-</a:t>
                      </a:r>
                      <a:r>
                        <a:rPr kumimoji="1" lang="ja-JP" altLang="en-US" sz="1200" dirty="0">
                          <a:solidFill>
                            <a:srgbClr val="002060"/>
                          </a:solidFill>
                        </a:rPr>
                        <a:t>○○○○</a:t>
                      </a:r>
                    </a:p>
                  </a:txBody>
                  <a:tcPr anchor="ctr">
                    <a:solidFill>
                      <a:schemeClr val="bg1"/>
                    </a:solidFill>
                  </a:tcPr>
                </a:tc>
                <a:extLst>
                  <a:ext uri="{0D108BD9-81ED-4DB2-BD59-A6C34878D82A}">
                    <a16:rowId xmlns:a16="http://schemas.microsoft.com/office/drawing/2014/main" val="3320391710"/>
                  </a:ext>
                </a:extLst>
              </a:tr>
              <a:tr h="742335">
                <a:tc vMerge="1">
                  <a:txBody>
                    <a:bodyPr/>
                    <a:lstStyle/>
                    <a:p>
                      <a:endParaRPr kumimoji="1" lang="ja-JP" altLang="en-US"/>
                    </a:p>
                  </a:txBody>
                  <a:tcPr/>
                </a:tc>
                <a:tc>
                  <a:txBody>
                    <a:bodyPr/>
                    <a:lstStyle/>
                    <a:p>
                      <a:r>
                        <a:rPr kumimoji="1" lang="ja-JP" altLang="en-US" dirty="0">
                          <a:solidFill>
                            <a:srgbClr val="002060"/>
                          </a:solidFill>
                        </a:rPr>
                        <a:t>アスコン</a:t>
                      </a:r>
                      <a:endParaRPr kumimoji="1" lang="en-US" altLang="ja-JP" dirty="0">
                        <a:solidFill>
                          <a:srgbClr val="002060"/>
                        </a:solidFill>
                      </a:endParaRPr>
                    </a:p>
                    <a:p>
                      <a:r>
                        <a:rPr kumimoji="1" lang="ja-JP" altLang="en-US" dirty="0">
                          <a:solidFill>
                            <a:srgbClr val="002060"/>
                          </a:solidFill>
                        </a:rPr>
                        <a:t>セメコン</a:t>
                      </a:r>
                    </a:p>
                  </a:txBody>
                  <a:tcPr anchor="ctr">
                    <a:solidFill>
                      <a:schemeClr val="bg1"/>
                    </a:solidFill>
                  </a:tcPr>
                </a:tc>
                <a:tc vMerge="1">
                  <a:txBody>
                    <a:bodyPr/>
                    <a:lstStyle/>
                    <a:p>
                      <a:endParaRPr kumimoji="1" lang="ja-JP" altLang="en-US" dirty="0"/>
                    </a:p>
                  </a:txBody>
                  <a:tcPr/>
                </a:tc>
                <a:extLst>
                  <a:ext uri="{0D108BD9-81ED-4DB2-BD59-A6C34878D82A}">
                    <a16:rowId xmlns:a16="http://schemas.microsoft.com/office/drawing/2014/main" val="919496942"/>
                  </a:ext>
                </a:extLst>
              </a:tr>
              <a:tr h="742335">
                <a:tc rowSpan="2">
                  <a:txBody>
                    <a:bodyPr/>
                    <a:lstStyle/>
                    <a:p>
                      <a:pPr algn="ctr"/>
                      <a:r>
                        <a:rPr kumimoji="1" lang="ja-JP" altLang="en-US" dirty="0">
                          <a:solidFill>
                            <a:srgbClr val="002060"/>
                          </a:solidFill>
                        </a:rPr>
                        <a:t>残土処分</a:t>
                      </a:r>
                      <a:endParaRPr kumimoji="1" lang="en-US" altLang="ja-JP" dirty="0">
                        <a:solidFill>
                          <a:srgbClr val="002060"/>
                        </a:solidFill>
                      </a:endParaRPr>
                    </a:p>
                    <a:p>
                      <a:pPr algn="ctr"/>
                      <a:r>
                        <a:rPr kumimoji="1" lang="ja-JP" altLang="en-US" dirty="0">
                          <a:solidFill>
                            <a:srgbClr val="002060"/>
                          </a:solidFill>
                        </a:rPr>
                        <a:t>方法等</a:t>
                      </a:r>
                    </a:p>
                  </a:txBody>
                  <a:tcPr anchor="ctr">
                    <a:solidFill>
                      <a:schemeClr val="bg1"/>
                    </a:solidFill>
                  </a:tcPr>
                </a:tc>
                <a:tc>
                  <a:txBody>
                    <a:bodyPr/>
                    <a:lstStyle/>
                    <a:p>
                      <a:r>
                        <a:rPr kumimoji="1" lang="ja-JP" altLang="en-US" dirty="0">
                          <a:solidFill>
                            <a:srgbClr val="002060"/>
                          </a:solidFill>
                        </a:rPr>
                        <a:t>普通土</a:t>
                      </a:r>
                      <a:endParaRPr kumimoji="1" lang="en-US" altLang="ja-JP" dirty="0">
                        <a:solidFill>
                          <a:srgbClr val="002060"/>
                        </a:solidFill>
                      </a:endParaRPr>
                    </a:p>
                    <a:p>
                      <a:r>
                        <a:rPr kumimoji="1" lang="ja-JP" altLang="en-US" dirty="0">
                          <a:solidFill>
                            <a:srgbClr val="002060"/>
                          </a:solidFill>
                        </a:rPr>
                        <a:t>（仮置き場）</a:t>
                      </a:r>
                      <a:endParaRPr kumimoji="1" lang="en-US" altLang="ja-JP" dirty="0">
                        <a:solidFill>
                          <a:srgbClr val="002060"/>
                        </a:solidFill>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2060"/>
                          </a:solidFill>
                        </a:rPr>
                        <a:t>○○市水道局</a:t>
                      </a:r>
                      <a:endParaRPr kumimoji="1" lang="en-US" altLang="ja-JP"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2060"/>
                          </a:solidFill>
                        </a:rPr>
                        <a:t>△●配水場</a:t>
                      </a:r>
                      <a:endParaRPr kumimoji="1" lang="en-US" altLang="ja-JP" dirty="0">
                        <a:solidFill>
                          <a:srgbClr val="002060"/>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rPr>
                        <a:t>Tel</a:t>
                      </a:r>
                      <a:r>
                        <a:rPr kumimoji="1" lang="ja-JP" altLang="en-US" sz="1200" dirty="0">
                          <a:solidFill>
                            <a:srgbClr val="002060"/>
                          </a:solidFill>
                        </a:rPr>
                        <a:t>○○○○○○○</a:t>
                      </a:r>
                    </a:p>
                  </a:txBody>
                  <a:tcPr anchor="ctr">
                    <a:solidFill>
                      <a:schemeClr val="bg1"/>
                    </a:solidFill>
                  </a:tcPr>
                </a:tc>
                <a:extLst>
                  <a:ext uri="{0D108BD9-81ED-4DB2-BD59-A6C34878D82A}">
                    <a16:rowId xmlns:a16="http://schemas.microsoft.com/office/drawing/2014/main" val="2472255575"/>
                  </a:ext>
                </a:extLst>
              </a:tr>
              <a:tr h="742335">
                <a:tc vMerge="1">
                  <a:txBody>
                    <a:bodyPr/>
                    <a:lstStyle/>
                    <a:p>
                      <a:endParaRPr kumimoji="1" lang="ja-JP" altLang="en-US"/>
                    </a:p>
                  </a:txBody>
                  <a:tcPr/>
                </a:tc>
                <a:tc>
                  <a:txBody>
                    <a:bodyPr/>
                    <a:lstStyle/>
                    <a:p>
                      <a:r>
                        <a:rPr kumimoji="1" lang="ja-JP" altLang="en-US" dirty="0">
                          <a:solidFill>
                            <a:srgbClr val="002060"/>
                          </a:solidFill>
                        </a:rPr>
                        <a:t>アスコン</a:t>
                      </a:r>
                      <a:endParaRPr kumimoji="1" lang="en-US" altLang="ja-JP" dirty="0">
                        <a:solidFill>
                          <a:srgbClr val="002060"/>
                        </a:solidFill>
                      </a:endParaRPr>
                    </a:p>
                    <a:p>
                      <a:r>
                        <a:rPr kumimoji="1" lang="ja-JP" altLang="en-US" dirty="0">
                          <a:solidFill>
                            <a:srgbClr val="002060"/>
                          </a:solidFill>
                        </a:rPr>
                        <a:t>セメコン</a:t>
                      </a:r>
                    </a:p>
                  </a:txBody>
                  <a:tcPr anchor="ctr">
                    <a:solidFill>
                      <a:schemeClr val="bg1"/>
                    </a:solidFill>
                  </a:tcPr>
                </a:tc>
                <a:tc>
                  <a:txBody>
                    <a:bodyPr/>
                    <a:lstStyle/>
                    <a:p>
                      <a:r>
                        <a:rPr kumimoji="1" lang="ja-JP" altLang="en-US" dirty="0">
                          <a:solidFill>
                            <a:srgbClr val="002060"/>
                          </a:solidFill>
                        </a:rPr>
                        <a:t>○○再生センター</a:t>
                      </a:r>
                      <a:endParaRPr kumimoji="1" lang="en-US" altLang="ja-JP"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2060"/>
                          </a:solidFill>
                        </a:rPr>
                        <a:t>○○市○○町●○</a:t>
                      </a:r>
                    </a:p>
                  </a:txBody>
                  <a:tcPr anchor="ctr">
                    <a:solidFill>
                      <a:schemeClr val="bg1"/>
                    </a:solidFill>
                  </a:tcPr>
                </a:tc>
                <a:extLst>
                  <a:ext uri="{0D108BD9-81ED-4DB2-BD59-A6C34878D82A}">
                    <a16:rowId xmlns:a16="http://schemas.microsoft.com/office/drawing/2014/main" val="3038077102"/>
                  </a:ext>
                </a:extLst>
              </a:tr>
            </a:tbl>
          </a:graphicData>
        </a:graphic>
      </p:graphicFrame>
      <p:sp>
        <p:nvSpPr>
          <p:cNvPr id="10" name="正方形/長方形 9">
            <a:extLst>
              <a:ext uri="{FF2B5EF4-FFF2-40B4-BE49-F238E27FC236}">
                <a16:creationId xmlns:a16="http://schemas.microsoft.com/office/drawing/2014/main" id="{C0C91D27-DAD9-4FA1-AA79-F80A4D8EF988}"/>
              </a:ext>
            </a:extLst>
          </p:cNvPr>
          <p:cNvSpPr/>
          <p:nvPr/>
        </p:nvSpPr>
        <p:spPr>
          <a:xfrm>
            <a:off x="6096000" y="636402"/>
            <a:ext cx="5359398" cy="53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u="sng" dirty="0">
                <a:solidFill>
                  <a:srgbClr val="002060"/>
                </a:solidFill>
              </a:rPr>
              <a:t>復旧工事関係情報（例）</a:t>
            </a:r>
          </a:p>
        </p:txBody>
      </p:sp>
      <p:sp>
        <p:nvSpPr>
          <p:cNvPr id="11" name="正方形/長方形 10">
            <a:extLst>
              <a:ext uri="{FF2B5EF4-FFF2-40B4-BE49-F238E27FC236}">
                <a16:creationId xmlns:a16="http://schemas.microsoft.com/office/drawing/2014/main" id="{640C0582-91E1-41B8-B703-D15A3DF9BF49}"/>
              </a:ext>
            </a:extLst>
          </p:cNvPr>
          <p:cNvSpPr/>
          <p:nvPr/>
        </p:nvSpPr>
        <p:spPr>
          <a:xfrm>
            <a:off x="1238471" y="615255"/>
            <a:ext cx="4355660" cy="537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u="sng" dirty="0">
                <a:solidFill>
                  <a:srgbClr val="002060"/>
                </a:solidFill>
              </a:rPr>
              <a:t>関係機関等の連絡先</a:t>
            </a:r>
          </a:p>
        </p:txBody>
      </p:sp>
      <p:pic>
        <p:nvPicPr>
          <p:cNvPr id="12" name="図 11">
            <a:extLst>
              <a:ext uri="{FF2B5EF4-FFF2-40B4-BE49-F238E27FC236}">
                <a16:creationId xmlns:a16="http://schemas.microsoft.com/office/drawing/2014/main" id="{7A1D251E-ACB6-4CC4-9E7D-A212884E6030}"/>
              </a:ext>
            </a:extLst>
          </p:cNvPr>
          <p:cNvPicPr preferRelativeResize="0">
            <a:picLocks noChangeAspect="1" noChangeArrowheads="1"/>
          </p:cNvPicPr>
          <p:nvPr/>
        </p:nvPicPr>
        <p:blipFill rotWithShape="1">
          <a:blip r:embed="rId3">
            <a:lum bright="-20000" contrast="40000"/>
            <a:extLst>
              <a:ext uri="{28A0092B-C50C-407E-A947-70E740481C1C}">
                <a14:useLocalDpi xmlns:a14="http://schemas.microsoft.com/office/drawing/2010/main" val="0"/>
              </a:ext>
            </a:extLst>
          </a:blip>
          <a:srcRect l="9314" t="1243" r="1099" b="1157"/>
          <a:stretch/>
        </p:blipFill>
        <p:spPr bwMode="auto">
          <a:xfrm>
            <a:off x="1368801" y="1146395"/>
            <a:ext cx="4095000" cy="5294971"/>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a:extLst/>
        </p:spPr>
      </p:pic>
      <p:sp>
        <p:nvSpPr>
          <p:cNvPr id="13" name="正方形/長方形 12">
            <a:extLst>
              <a:ext uri="{FF2B5EF4-FFF2-40B4-BE49-F238E27FC236}">
                <a16:creationId xmlns:a16="http://schemas.microsoft.com/office/drawing/2014/main" id="{22811A8B-ABFC-4A72-B32C-5A21D61F73C3}"/>
              </a:ext>
            </a:extLst>
          </p:cNvPr>
          <p:cNvSpPr/>
          <p:nvPr/>
        </p:nvSpPr>
        <p:spPr>
          <a:xfrm>
            <a:off x="1202131" y="6492316"/>
            <a:ext cx="4392000" cy="252000"/>
          </a:xfrm>
          <a:prstGeom prst="rect">
            <a:avLst/>
          </a:prstGeom>
          <a:pattFill prst="pct25">
            <a:fgClr>
              <a:schemeClr val="accent5">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rgbClr val="002060"/>
                </a:solidFill>
              </a:rPr>
              <a:t>厚労省：新型インフルエンザ対策マニュアル策定指針　</a:t>
            </a:r>
            <a:r>
              <a:rPr kumimoji="1" lang="en-US" altLang="ja-JP" sz="1200" dirty="0">
                <a:solidFill>
                  <a:srgbClr val="002060"/>
                </a:solidFill>
              </a:rPr>
              <a:t>Ⅱ-13</a:t>
            </a:r>
            <a:endParaRPr kumimoji="1" lang="ja-JP" altLang="en-US" sz="1200" dirty="0">
              <a:solidFill>
                <a:srgbClr val="002060"/>
              </a:solidFill>
            </a:endParaRPr>
          </a:p>
        </p:txBody>
      </p:sp>
    </p:spTree>
    <p:extLst>
      <p:ext uri="{BB962C8B-B14F-4D97-AF65-F5344CB8AC3E}">
        <p14:creationId xmlns:p14="http://schemas.microsoft.com/office/powerpoint/2010/main" val="3367715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53</a:t>
            </a:fld>
            <a:endParaRPr kumimoji="1" lang="ja-JP" altLang="en-US"/>
          </a:p>
        </p:txBody>
      </p:sp>
      <p:pic>
        <p:nvPicPr>
          <p:cNvPr id="6" name="Picture 6">
            <a:extLst>
              <a:ext uri="{FF2B5EF4-FFF2-40B4-BE49-F238E27FC236}">
                <a16:creationId xmlns:a16="http://schemas.microsoft.com/office/drawing/2014/main" id="{E19167CE-3658-42DD-A6F5-DFAF1AFA00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4768" y="848350"/>
            <a:ext cx="4424405" cy="5508000"/>
          </a:xfrm>
          <a:prstGeom prst="rect">
            <a:avLst/>
          </a:prstGeom>
          <a:noFill/>
          <a:ln>
            <a:solidFill>
              <a:schemeClr val="bg1">
                <a:lumMod val="65000"/>
              </a:schemeClr>
            </a:solidFill>
          </a:ln>
        </p:spPr>
      </p:pic>
      <p:pic>
        <p:nvPicPr>
          <p:cNvPr id="7" name="Picture 7">
            <a:extLst>
              <a:ext uri="{FF2B5EF4-FFF2-40B4-BE49-F238E27FC236}">
                <a16:creationId xmlns:a16="http://schemas.microsoft.com/office/drawing/2014/main" id="{BDAF984B-22EC-4219-8A1A-BDD6F80EEA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2432" y="879836"/>
            <a:ext cx="4555136" cy="5508000"/>
          </a:xfrm>
          <a:prstGeom prst="rect">
            <a:avLst/>
          </a:prstGeom>
          <a:noFill/>
          <a:ln>
            <a:solidFill>
              <a:schemeClr val="bg1">
                <a:lumMod val="65000"/>
              </a:schemeClr>
            </a:solidFill>
          </a:ln>
        </p:spPr>
      </p:pic>
      <p:sp>
        <p:nvSpPr>
          <p:cNvPr id="2" name="正方形/長方形 1">
            <a:extLst>
              <a:ext uri="{FF2B5EF4-FFF2-40B4-BE49-F238E27FC236}">
                <a16:creationId xmlns:a16="http://schemas.microsoft.com/office/drawing/2014/main" id="{099CC0B9-D92C-47CB-BEFE-0B8FB8B5C0F5}"/>
              </a:ext>
            </a:extLst>
          </p:cNvPr>
          <p:cNvSpPr/>
          <p:nvPr/>
        </p:nvSpPr>
        <p:spPr>
          <a:xfrm>
            <a:off x="1887155" y="203436"/>
            <a:ext cx="8417689" cy="707886"/>
          </a:xfrm>
          <a:prstGeom prst="rect">
            <a:avLst/>
          </a:prstGeom>
        </p:spPr>
        <p:txBody>
          <a:bodyPr wrap="none">
            <a:spAutoFit/>
          </a:bodyPr>
          <a:lstStyle/>
          <a:p>
            <a:r>
              <a:rPr lang="ja-JP" altLang="ja-JP" sz="4000" dirty="0">
                <a:solidFill>
                  <a:srgbClr val="002060"/>
                </a:solidFill>
                <a:latin typeface="+mj-ea"/>
                <a:ea typeface="+mj-ea"/>
                <a:cs typeface="Times New Roman" panose="02020603050405020304" pitchFamily="18" charset="0"/>
              </a:rPr>
              <a:t>給水材料や弁栓類の仕様等の一覧例</a:t>
            </a:r>
            <a:endParaRPr lang="ja-JP" altLang="en-US" sz="4000" dirty="0">
              <a:solidFill>
                <a:srgbClr val="002060"/>
              </a:solidFill>
              <a:latin typeface="+mj-ea"/>
              <a:ea typeface="+mj-ea"/>
            </a:endParaRPr>
          </a:p>
        </p:txBody>
      </p:sp>
      <p:sp>
        <p:nvSpPr>
          <p:cNvPr id="8" name="正方形/長方形 7">
            <a:extLst>
              <a:ext uri="{FF2B5EF4-FFF2-40B4-BE49-F238E27FC236}">
                <a16:creationId xmlns:a16="http://schemas.microsoft.com/office/drawing/2014/main" id="{458CB537-0E48-402E-965C-A31A809CDA0B}"/>
              </a:ext>
            </a:extLst>
          </p:cNvPr>
          <p:cNvSpPr/>
          <p:nvPr/>
        </p:nvSpPr>
        <p:spPr>
          <a:xfrm>
            <a:off x="4561173" y="6492564"/>
            <a:ext cx="6408000" cy="324000"/>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P61</a:t>
            </a:r>
            <a:endParaRPr kumimoji="1" lang="ja-JP" altLang="en-US" dirty="0">
              <a:solidFill>
                <a:srgbClr val="002060"/>
              </a:solidFill>
            </a:endParaRPr>
          </a:p>
        </p:txBody>
      </p:sp>
    </p:spTree>
    <p:extLst>
      <p:ext uri="{BB962C8B-B14F-4D97-AF65-F5344CB8AC3E}">
        <p14:creationId xmlns:p14="http://schemas.microsoft.com/office/powerpoint/2010/main" val="26930719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54</a:t>
            </a:fld>
            <a:endParaRPr kumimoji="1" lang="ja-JP" altLang="en-US" dirty="0"/>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228021" y="1699"/>
            <a:ext cx="10260000" cy="648000"/>
          </a:xfrm>
        </p:spPr>
        <p:txBody>
          <a:bodyPr>
            <a:normAutofit fontScale="90000"/>
          </a:bodyPr>
          <a:lstStyle/>
          <a:p>
            <a:pPr algn="dist"/>
            <a:r>
              <a:rPr kumimoji="1" lang="ja-JP" altLang="en-US" sz="4000" dirty="0">
                <a:solidFill>
                  <a:srgbClr val="002060"/>
                </a:solidFill>
              </a:rPr>
              <a:t>応援受け入れマニュアルの整備（記載標準項目）</a:t>
            </a:r>
          </a:p>
        </p:txBody>
      </p:sp>
      <p:graphicFrame>
        <p:nvGraphicFramePr>
          <p:cNvPr id="2" name="表 1">
            <a:extLst>
              <a:ext uri="{FF2B5EF4-FFF2-40B4-BE49-F238E27FC236}">
                <a16:creationId xmlns:a16="http://schemas.microsoft.com/office/drawing/2014/main" id="{42B1AEDB-D8F3-41C2-A7ED-8811026CA7FD}"/>
              </a:ext>
            </a:extLst>
          </p:cNvPr>
          <p:cNvGraphicFramePr>
            <a:graphicFrameLocks noGrp="1"/>
          </p:cNvGraphicFramePr>
          <p:nvPr>
            <p:extLst>
              <p:ext uri="{D42A27DB-BD31-4B8C-83A1-F6EECF244321}">
                <p14:modId xmlns:p14="http://schemas.microsoft.com/office/powerpoint/2010/main" val="1473073363"/>
              </p:ext>
            </p:extLst>
          </p:nvPr>
        </p:nvGraphicFramePr>
        <p:xfrm>
          <a:off x="1310184" y="603922"/>
          <a:ext cx="9853684" cy="5486400"/>
        </p:xfrm>
        <a:graphic>
          <a:graphicData uri="http://schemas.openxmlformats.org/drawingml/2006/table">
            <a:tbl>
              <a:tblPr firstRow="1" bandRow="1">
                <a:tableStyleId>{5940675A-B579-460E-94D1-54222C63F5DA}</a:tableStyleId>
              </a:tblPr>
              <a:tblGrid>
                <a:gridCol w="4544705">
                  <a:extLst>
                    <a:ext uri="{9D8B030D-6E8A-4147-A177-3AD203B41FA5}">
                      <a16:colId xmlns:a16="http://schemas.microsoft.com/office/drawing/2014/main" val="2960786226"/>
                    </a:ext>
                  </a:extLst>
                </a:gridCol>
                <a:gridCol w="5308979">
                  <a:extLst>
                    <a:ext uri="{9D8B030D-6E8A-4147-A177-3AD203B41FA5}">
                      <a16:colId xmlns:a16="http://schemas.microsoft.com/office/drawing/2014/main" val="2124354716"/>
                    </a:ext>
                  </a:extLst>
                </a:gridCol>
              </a:tblGrid>
              <a:tr h="275079">
                <a:tc>
                  <a:txBody>
                    <a:bodyPr/>
                    <a:lstStyle/>
                    <a:p>
                      <a:pPr algn="ctr"/>
                      <a:r>
                        <a:rPr kumimoji="1" lang="ja-JP" altLang="en-US" sz="1800" b="1" dirty="0">
                          <a:solidFill>
                            <a:srgbClr val="002060"/>
                          </a:solidFill>
                        </a:rPr>
                        <a:t>項　　目</a:t>
                      </a:r>
                    </a:p>
                  </a:txBody>
                  <a:tcPr>
                    <a:pattFill prst="pct50">
                      <a:fgClr>
                        <a:srgbClr val="B9D4ED"/>
                      </a:fgClr>
                      <a:bgClr>
                        <a:schemeClr val="bg1"/>
                      </a:bgClr>
                    </a:pattFill>
                  </a:tcPr>
                </a:tc>
                <a:tc>
                  <a:txBody>
                    <a:bodyPr/>
                    <a:lstStyle/>
                    <a:p>
                      <a:pPr algn="ctr"/>
                      <a:r>
                        <a:rPr kumimoji="1" lang="ja-JP" altLang="en-US" sz="1800" b="1" dirty="0">
                          <a:solidFill>
                            <a:srgbClr val="002060"/>
                          </a:solidFill>
                        </a:rPr>
                        <a:t>細　　目</a:t>
                      </a:r>
                    </a:p>
                  </a:txBody>
                  <a:tcPr>
                    <a:pattFill prst="pct50">
                      <a:fgClr>
                        <a:srgbClr val="B9D4ED"/>
                      </a:fgClr>
                      <a:bgClr>
                        <a:schemeClr val="bg1"/>
                      </a:bgClr>
                    </a:pattFill>
                  </a:tcPr>
                </a:tc>
                <a:extLst>
                  <a:ext uri="{0D108BD9-81ED-4DB2-BD59-A6C34878D82A}">
                    <a16:rowId xmlns:a16="http://schemas.microsoft.com/office/drawing/2014/main" val="3514741582"/>
                  </a:ext>
                </a:extLst>
              </a:tr>
              <a:tr h="275079">
                <a:tc>
                  <a:txBody>
                    <a:bodyPr/>
                    <a:lstStyle/>
                    <a:p>
                      <a:r>
                        <a:rPr kumimoji="1" lang="ja-JP" altLang="en-US" sz="1800" b="1" dirty="0">
                          <a:solidFill>
                            <a:srgbClr val="002060"/>
                          </a:solidFill>
                        </a:rPr>
                        <a:t>①応援要請・受け入れ概要図（フロー）</a:t>
                      </a:r>
                    </a:p>
                  </a:txBody>
                  <a:tcPr/>
                </a:tc>
                <a:tc>
                  <a:txBody>
                    <a:bodyPr/>
                    <a:lstStyle/>
                    <a:p>
                      <a:r>
                        <a:rPr kumimoji="1" lang="en-US" altLang="ja-JP" sz="1800" b="1" dirty="0">
                          <a:solidFill>
                            <a:srgbClr val="002060"/>
                          </a:solidFill>
                        </a:rPr>
                        <a:t>※</a:t>
                      </a:r>
                      <a:r>
                        <a:rPr kumimoji="1" lang="ja-JP" altLang="en-US" sz="1800" b="1" dirty="0">
                          <a:solidFill>
                            <a:srgbClr val="002060"/>
                          </a:solidFill>
                        </a:rPr>
                        <a:t>連絡フロー図を記載</a:t>
                      </a:r>
                    </a:p>
                  </a:txBody>
                  <a:tcPr/>
                </a:tc>
                <a:extLst>
                  <a:ext uri="{0D108BD9-81ED-4DB2-BD59-A6C34878D82A}">
                    <a16:rowId xmlns:a16="http://schemas.microsoft.com/office/drawing/2014/main" val="1345580273"/>
                  </a:ext>
                </a:extLst>
              </a:tr>
              <a:tr h="275079">
                <a:tc rowSpan="2">
                  <a:txBody>
                    <a:bodyPr/>
                    <a:lstStyle/>
                    <a:p>
                      <a:r>
                        <a:rPr kumimoji="1" lang="ja-JP" altLang="en-US" sz="1800" b="1" dirty="0">
                          <a:solidFill>
                            <a:srgbClr val="002060"/>
                          </a:solidFill>
                        </a:rPr>
                        <a:t>②責任者、役割</a:t>
                      </a:r>
                    </a:p>
                  </a:txBody>
                  <a:tcPr anchor="ctr"/>
                </a:tc>
                <a:tc>
                  <a:txBody>
                    <a:bodyPr/>
                    <a:lstStyle/>
                    <a:p>
                      <a:r>
                        <a:rPr kumimoji="1" lang="ja-JP" altLang="en-US" sz="1800" b="1" dirty="0">
                          <a:solidFill>
                            <a:srgbClr val="002060"/>
                          </a:solidFill>
                        </a:rPr>
                        <a:t>受入れ責任者（担当者）の設置</a:t>
                      </a:r>
                    </a:p>
                  </a:txBody>
                  <a:tcPr/>
                </a:tc>
                <a:extLst>
                  <a:ext uri="{0D108BD9-81ED-4DB2-BD59-A6C34878D82A}">
                    <a16:rowId xmlns:a16="http://schemas.microsoft.com/office/drawing/2014/main" val="1909113034"/>
                  </a:ext>
                </a:extLst>
              </a:tr>
              <a:tr h="275079">
                <a:tc vMerge="1">
                  <a:txBody>
                    <a:bodyPr/>
                    <a:lstStyle/>
                    <a:p>
                      <a:endParaRPr kumimoji="1" lang="ja-JP" altLang="en-US" dirty="0"/>
                    </a:p>
                  </a:txBody>
                  <a:tcPr/>
                </a:tc>
                <a:tc>
                  <a:txBody>
                    <a:bodyPr/>
                    <a:lstStyle/>
                    <a:p>
                      <a:r>
                        <a:rPr kumimoji="1" lang="ja-JP" altLang="en-US" sz="1800" b="1" dirty="0">
                          <a:solidFill>
                            <a:srgbClr val="002060"/>
                          </a:solidFill>
                        </a:rPr>
                        <a:t>役割・事務</a:t>
                      </a:r>
                    </a:p>
                  </a:txBody>
                  <a:tcPr/>
                </a:tc>
                <a:extLst>
                  <a:ext uri="{0D108BD9-81ED-4DB2-BD59-A6C34878D82A}">
                    <a16:rowId xmlns:a16="http://schemas.microsoft.com/office/drawing/2014/main" val="319547664"/>
                  </a:ext>
                </a:extLst>
              </a:tr>
              <a:tr h="275079">
                <a:tc rowSpan="2">
                  <a:txBody>
                    <a:bodyPr/>
                    <a:lstStyle/>
                    <a:p>
                      <a:r>
                        <a:rPr kumimoji="1" lang="ja-JP" altLang="en-US" sz="1800" b="1" dirty="0">
                          <a:solidFill>
                            <a:srgbClr val="002060"/>
                          </a:solidFill>
                        </a:rPr>
                        <a:t>③応援要請</a:t>
                      </a:r>
                    </a:p>
                  </a:txBody>
                  <a:tcPr anchor="ctr"/>
                </a:tc>
                <a:tc>
                  <a:txBody>
                    <a:bodyPr/>
                    <a:lstStyle/>
                    <a:p>
                      <a:r>
                        <a:rPr kumimoji="1" lang="ja-JP" altLang="en-US" sz="1800" b="1" dirty="0">
                          <a:solidFill>
                            <a:srgbClr val="002060"/>
                          </a:solidFill>
                        </a:rPr>
                        <a:t>応援要請の手続き</a:t>
                      </a:r>
                    </a:p>
                  </a:txBody>
                  <a:tcPr/>
                </a:tc>
                <a:extLst>
                  <a:ext uri="{0D108BD9-81ED-4DB2-BD59-A6C34878D82A}">
                    <a16:rowId xmlns:a16="http://schemas.microsoft.com/office/drawing/2014/main" val="114157247"/>
                  </a:ext>
                </a:extLst>
              </a:tr>
              <a:tr h="275079">
                <a:tc vMerge="1">
                  <a:txBody>
                    <a:bodyPr/>
                    <a:lstStyle/>
                    <a:p>
                      <a:endParaRPr kumimoji="1" lang="ja-JP" altLang="en-US" dirty="0"/>
                    </a:p>
                  </a:txBody>
                  <a:tcPr/>
                </a:tc>
                <a:tc>
                  <a:txBody>
                    <a:bodyPr/>
                    <a:lstStyle/>
                    <a:p>
                      <a:r>
                        <a:rPr kumimoji="1" lang="ja-JP" altLang="en-US" sz="1800" b="1" dirty="0">
                          <a:solidFill>
                            <a:srgbClr val="002060"/>
                          </a:solidFill>
                        </a:rPr>
                        <a:t>応援要請時の伝達事項</a:t>
                      </a:r>
                    </a:p>
                  </a:txBody>
                  <a:tcPr/>
                </a:tc>
                <a:extLst>
                  <a:ext uri="{0D108BD9-81ED-4DB2-BD59-A6C34878D82A}">
                    <a16:rowId xmlns:a16="http://schemas.microsoft.com/office/drawing/2014/main" val="601528510"/>
                  </a:ext>
                </a:extLst>
              </a:tr>
              <a:tr h="275079">
                <a:tc rowSpan="6">
                  <a:txBody>
                    <a:bodyPr/>
                    <a:lstStyle/>
                    <a:p>
                      <a:r>
                        <a:rPr kumimoji="1" lang="ja-JP" altLang="en-US" sz="1800" b="1" dirty="0">
                          <a:solidFill>
                            <a:srgbClr val="002060"/>
                          </a:solidFill>
                        </a:rPr>
                        <a:t>④応援受入体制</a:t>
                      </a:r>
                    </a:p>
                  </a:txBody>
                  <a:tcPr anchor="ctr"/>
                </a:tc>
                <a:tc>
                  <a:txBody>
                    <a:bodyPr/>
                    <a:lstStyle/>
                    <a:p>
                      <a:r>
                        <a:rPr kumimoji="1" lang="ja-JP" altLang="en-US" sz="1800" b="1" dirty="0">
                          <a:solidFill>
                            <a:srgbClr val="002060"/>
                          </a:solidFill>
                        </a:rPr>
                        <a:t>応援隊の集結場所</a:t>
                      </a:r>
                    </a:p>
                  </a:txBody>
                  <a:tcPr/>
                </a:tc>
                <a:extLst>
                  <a:ext uri="{0D108BD9-81ED-4DB2-BD59-A6C34878D82A}">
                    <a16:rowId xmlns:a16="http://schemas.microsoft.com/office/drawing/2014/main" val="2513120019"/>
                  </a:ext>
                </a:extLst>
              </a:tr>
              <a:tr h="275079">
                <a:tc vMerge="1">
                  <a:txBody>
                    <a:bodyPr/>
                    <a:lstStyle/>
                    <a:p>
                      <a:endParaRPr kumimoji="1" lang="ja-JP" altLang="en-US" dirty="0"/>
                    </a:p>
                  </a:txBody>
                  <a:tcPr/>
                </a:tc>
                <a:tc>
                  <a:txBody>
                    <a:bodyPr/>
                    <a:lstStyle/>
                    <a:p>
                      <a:r>
                        <a:rPr kumimoji="1" lang="ja-JP" altLang="en-US" sz="1800" b="1" dirty="0">
                          <a:solidFill>
                            <a:srgbClr val="002060"/>
                          </a:solidFill>
                        </a:rPr>
                        <a:t>宿泊場所・受入可能人数、駐車場、給食の確保</a:t>
                      </a:r>
                    </a:p>
                  </a:txBody>
                  <a:tcPr/>
                </a:tc>
                <a:extLst>
                  <a:ext uri="{0D108BD9-81ED-4DB2-BD59-A6C34878D82A}">
                    <a16:rowId xmlns:a16="http://schemas.microsoft.com/office/drawing/2014/main" val="3229303212"/>
                  </a:ext>
                </a:extLst>
              </a:tr>
              <a:tr h="275079">
                <a:tc vMerge="1">
                  <a:txBody>
                    <a:bodyPr/>
                    <a:lstStyle/>
                    <a:p>
                      <a:endParaRPr kumimoji="1" lang="ja-JP" altLang="en-US" dirty="0"/>
                    </a:p>
                  </a:txBody>
                  <a:tcPr/>
                </a:tc>
                <a:tc>
                  <a:txBody>
                    <a:bodyPr/>
                    <a:lstStyle/>
                    <a:p>
                      <a:r>
                        <a:rPr kumimoji="1" lang="ja-JP" altLang="en-US" sz="1800" b="1" dirty="0">
                          <a:solidFill>
                            <a:srgbClr val="002060"/>
                          </a:solidFill>
                        </a:rPr>
                        <a:t>応援活動に必要な資機材等の提供</a:t>
                      </a:r>
                    </a:p>
                  </a:txBody>
                  <a:tcPr/>
                </a:tc>
                <a:extLst>
                  <a:ext uri="{0D108BD9-81ED-4DB2-BD59-A6C34878D82A}">
                    <a16:rowId xmlns:a16="http://schemas.microsoft.com/office/drawing/2014/main" val="2917511626"/>
                  </a:ext>
                </a:extLst>
              </a:tr>
              <a:tr h="275079">
                <a:tc vMerge="1">
                  <a:txBody>
                    <a:bodyPr/>
                    <a:lstStyle/>
                    <a:p>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002060"/>
                          </a:solidFill>
                        </a:rPr>
                        <a:t>応援活動に必要な情報等の提供</a:t>
                      </a:r>
                    </a:p>
                  </a:txBody>
                  <a:tcPr/>
                </a:tc>
                <a:extLst>
                  <a:ext uri="{0D108BD9-81ED-4DB2-BD59-A6C34878D82A}">
                    <a16:rowId xmlns:a16="http://schemas.microsoft.com/office/drawing/2014/main" val="2885312092"/>
                  </a:ext>
                </a:extLst>
              </a:tr>
              <a:tr h="275079">
                <a:tc vMerge="1">
                  <a:txBody>
                    <a:bodyPr/>
                    <a:lstStyle/>
                    <a:p>
                      <a:endParaRPr kumimoji="1" lang="ja-JP" altLang="en-US" dirty="0"/>
                    </a:p>
                  </a:txBody>
                  <a:tcPr/>
                </a:tc>
                <a:tc>
                  <a:txBody>
                    <a:bodyPr/>
                    <a:lstStyle/>
                    <a:p>
                      <a:r>
                        <a:rPr kumimoji="1" lang="ja-JP" altLang="en-US" sz="1800" b="1" dirty="0">
                          <a:solidFill>
                            <a:srgbClr val="002060"/>
                          </a:solidFill>
                        </a:rPr>
                        <a:t>応援受入活動業務の引継ぎ</a:t>
                      </a:r>
                    </a:p>
                  </a:txBody>
                  <a:tcPr/>
                </a:tc>
                <a:extLst>
                  <a:ext uri="{0D108BD9-81ED-4DB2-BD59-A6C34878D82A}">
                    <a16:rowId xmlns:a16="http://schemas.microsoft.com/office/drawing/2014/main" val="2686012288"/>
                  </a:ext>
                </a:extLst>
              </a:tr>
              <a:tr h="275079">
                <a:tc vMerge="1">
                  <a:txBody>
                    <a:bodyPr/>
                    <a:lstStyle/>
                    <a:p>
                      <a:endParaRPr kumimoji="1" lang="ja-JP" altLang="en-US" dirty="0"/>
                    </a:p>
                  </a:txBody>
                  <a:tcPr/>
                </a:tc>
                <a:tc>
                  <a:txBody>
                    <a:bodyPr/>
                    <a:lstStyle/>
                    <a:p>
                      <a:r>
                        <a:rPr kumimoji="1" lang="ja-JP" altLang="en-US" sz="1800" b="1" dirty="0">
                          <a:solidFill>
                            <a:srgbClr val="002060"/>
                          </a:solidFill>
                        </a:rPr>
                        <a:t>応援隊からの苦情・要望対応</a:t>
                      </a:r>
                    </a:p>
                  </a:txBody>
                  <a:tcPr/>
                </a:tc>
                <a:extLst>
                  <a:ext uri="{0D108BD9-81ED-4DB2-BD59-A6C34878D82A}">
                    <a16:rowId xmlns:a16="http://schemas.microsoft.com/office/drawing/2014/main" val="525857697"/>
                  </a:ext>
                </a:extLst>
              </a:tr>
              <a:tr h="275079">
                <a:tc>
                  <a:txBody>
                    <a:bodyPr/>
                    <a:lstStyle/>
                    <a:p>
                      <a:r>
                        <a:rPr kumimoji="1" lang="ja-JP" altLang="en-US" sz="1800" b="1" dirty="0">
                          <a:solidFill>
                            <a:srgbClr val="002060"/>
                          </a:solidFill>
                        </a:rPr>
                        <a:t>⑤応援受入に伴う費用負担</a:t>
                      </a:r>
                    </a:p>
                  </a:txBody>
                  <a:tcPr/>
                </a:tc>
                <a:tc>
                  <a:txBody>
                    <a:bodyPr/>
                    <a:lstStyle/>
                    <a:p>
                      <a:r>
                        <a:rPr kumimoji="1" lang="ja-JP" altLang="en-US" sz="1800" b="1" dirty="0">
                          <a:solidFill>
                            <a:srgbClr val="002060"/>
                          </a:solidFill>
                        </a:rPr>
                        <a:t>費用負担の区分</a:t>
                      </a:r>
                    </a:p>
                  </a:txBody>
                  <a:tcPr/>
                </a:tc>
                <a:extLst>
                  <a:ext uri="{0D108BD9-81ED-4DB2-BD59-A6C34878D82A}">
                    <a16:rowId xmlns:a16="http://schemas.microsoft.com/office/drawing/2014/main" val="4080592191"/>
                  </a:ext>
                </a:extLst>
              </a:tr>
              <a:tr h="275079">
                <a:tc>
                  <a:txBody>
                    <a:bodyPr/>
                    <a:lstStyle/>
                    <a:p>
                      <a:r>
                        <a:rPr kumimoji="1" lang="ja-JP" altLang="en-US" sz="1800" b="1" dirty="0">
                          <a:solidFill>
                            <a:srgbClr val="002060"/>
                          </a:solidFill>
                        </a:rPr>
                        <a:t>⑥応援経過の記録</a:t>
                      </a:r>
                    </a:p>
                  </a:txBody>
                  <a:tcPr/>
                </a:tc>
                <a:tc>
                  <a:txBody>
                    <a:bodyPr/>
                    <a:lstStyle/>
                    <a:p>
                      <a:r>
                        <a:rPr kumimoji="1" lang="ja-JP" altLang="en-US" sz="1800" b="1" dirty="0">
                          <a:solidFill>
                            <a:srgbClr val="002060"/>
                          </a:solidFill>
                        </a:rPr>
                        <a:t>応援隊からの応援経過報告</a:t>
                      </a:r>
                    </a:p>
                  </a:txBody>
                  <a:tcPr/>
                </a:tc>
                <a:extLst>
                  <a:ext uri="{0D108BD9-81ED-4DB2-BD59-A6C34878D82A}">
                    <a16:rowId xmlns:a16="http://schemas.microsoft.com/office/drawing/2014/main" val="1366892743"/>
                  </a:ext>
                </a:extLst>
              </a:tr>
              <a:tr h="275079">
                <a:tc>
                  <a:txBody>
                    <a:bodyPr/>
                    <a:lstStyle/>
                    <a:p>
                      <a:r>
                        <a:rPr kumimoji="1" lang="ja-JP" altLang="en-US" sz="1800" b="1" dirty="0">
                          <a:solidFill>
                            <a:srgbClr val="002060"/>
                          </a:solidFill>
                        </a:rPr>
                        <a:t>⑦様式</a:t>
                      </a:r>
                    </a:p>
                  </a:txBody>
                  <a:tcPr/>
                </a:tc>
                <a:tc>
                  <a:txBody>
                    <a:bodyPr/>
                    <a:lstStyle/>
                    <a:p>
                      <a:r>
                        <a:rPr kumimoji="1" lang="en-US" altLang="ja-JP" sz="1800" b="1" dirty="0">
                          <a:solidFill>
                            <a:srgbClr val="002060"/>
                          </a:solidFill>
                        </a:rPr>
                        <a:t>※</a:t>
                      </a:r>
                      <a:r>
                        <a:rPr kumimoji="1" lang="ja-JP" altLang="en-US" sz="1800" b="1" dirty="0">
                          <a:solidFill>
                            <a:srgbClr val="002060"/>
                          </a:solidFill>
                        </a:rPr>
                        <a:t>各種様式を準備</a:t>
                      </a:r>
                    </a:p>
                  </a:txBody>
                  <a:tcPr/>
                </a:tc>
                <a:extLst>
                  <a:ext uri="{0D108BD9-81ED-4DB2-BD59-A6C34878D82A}">
                    <a16:rowId xmlns:a16="http://schemas.microsoft.com/office/drawing/2014/main" val="3443045861"/>
                  </a:ext>
                </a:extLst>
              </a:tr>
            </a:tbl>
          </a:graphicData>
        </a:graphic>
      </p:graphicFrame>
      <p:sp>
        <p:nvSpPr>
          <p:cNvPr id="6" name="正方形/長方形 5">
            <a:extLst>
              <a:ext uri="{FF2B5EF4-FFF2-40B4-BE49-F238E27FC236}">
                <a16:creationId xmlns:a16="http://schemas.microsoft.com/office/drawing/2014/main" id="{0CB8CD45-4067-4EC1-8017-766F31C93A95}"/>
              </a:ext>
            </a:extLst>
          </p:cNvPr>
          <p:cNvSpPr/>
          <p:nvPr/>
        </p:nvSpPr>
        <p:spPr>
          <a:xfrm>
            <a:off x="4216021" y="6119252"/>
            <a:ext cx="727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2060"/>
                </a:solidFill>
              </a:rPr>
              <a:t>※</a:t>
            </a: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P53</a:t>
            </a:r>
            <a:r>
              <a:rPr kumimoji="1" lang="ja-JP" altLang="en-US" dirty="0">
                <a:solidFill>
                  <a:srgbClr val="002060"/>
                </a:solidFill>
              </a:rPr>
              <a:t>（</a:t>
            </a:r>
            <a:r>
              <a:rPr lang="ja-JP" altLang="en-US" dirty="0">
                <a:solidFill>
                  <a:srgbClr val="002060"/>
                </a:solidFill>
              </a:rPr>
              <a:t>抜粋）</a:t>
            </a:r>
            <a:endParaRPr kumimoji="1" lang="ja-JP" altLang="en-US" dirty="0">
              <a:solidFill>
                <a:srgbClr val="002060"/>
              </a:solidFill>
            </a:endParaRPr>
          </a:p>
        </p:txBody>
      </p:sp>
    </p:spTree>
    <p:extLst>
      <p:ext uri="{BB962C8B-B14F-4D97-AF65-F5344CB8AC3E}">
        <p14:creationId xmlns:p14="http://schemas.microsoft.com/office/powerpoint/2010/main" val="3288937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55</a:t>
            </a:fld>
            <a:endParaRPr kumimoji="1" lang="ja-JP" altLang="en-US" dirty="0"/>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169157" y="-20194"/>
            <a:ext cx="9792000" cy="648000"/>
          </a:xfrm>
        </p:spPr>
        <p:txBody>
          <a:bodyPr>
            <a:normAutofit fontScale="90000"/>
          </a:bodyPr>
          <a:lstStyle/>
          <a:p>
            <a:pPr algn="dist"/>
            <a:r>
              <a:rPr kumimoji="1" lang="ja-JP" altLang="en-US" sz="4000" dirty="0">
                <a:solidFill>
                  <a:srgbClr val="002060"/>
                </a:solidFill>
              </a:rPr>
              <a:t>応援受け入れマニュアル（④応援受入れ体制）</a:t>
            </a:r>
          </a:p>
        </p:txBody>
      </p:sp>
      <p:sp>
        <p:nvSpPr>
          <p:cNvPr id="6" name="正方形/長方形 5">
            <a:extLst>
              <a:ext uri="{FF2B5EF4-FFF2-40B4-BE49-F238E27FC236}">
                <a16:creationId xmlns:a16="http://schemas.microsoft.com/office/drawing/2014/main" id="{0CB8CD45-4067-4EC1-8017-766F31C93A95}"/>
              </a:ext>
            </a:extLst>
          </p:cNvPr>
          <p:cNvSpPr/>
          <p:nvPr/>
        </p:nvSpPr>
        <p:spPr>
          <a:xfrm>
            <a:off x="4338975" y="6072137"/>
            <a:ext cx="7272000"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002060"/>
                </a:solidFill>
              </a:rPr>
              <a:t>※</a:t>
            </a: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P53</a:t>
            </a:r>
            <a:r>
              <a:rPr kumimoji="1" lang="ja-JP" altLang="en-US" dirty="0">
                <a:solidFill>
                  <a:srgbClr val="002060"/>
                </a:solidFill>
              </a:rPr>
              <a:t>（</a:t>
            </a:r>
            <a:r>
              <a:rPr lang="ja-JP" altLang="en-US" dirty="0">
                <a:solidFill>
                  <a:srgbClr val="002060"/>
                </a:solidFill>
              </a:rPr>
              <a:t>抜粋）</a:t>
            </a:r>
            <a:endParaRPr kumimoji="1" lang="ja-JP" altLang="en-US" dirty="0">
              <a:solidFill>
                <a:srgbClr val="002060"/>
              </a:solidFill>
            </a:endParaRPr>
          </a:p>
        </p:txBody>
      </p:sp>
      <p:pic>
        <p:nvPicPr>
          <p:cNvPr id="7" name="図 6">
            <a:extLst>
              <a:ext uri="{FF2B5EF4-FFF2-40B4-BE49-F238E27FC236}">
                <a16:creationId xmlns:a16="http://schemas.microsoft.com/office/drawing/2014/main" id="{7151CFFB-3381-453B-ACB5-B3FB68A96CB1}"/>
              </a:ext>
            </a:extLst>
          </p:cNvPr>
          <p:cNvPicPr>
            <a:picLocks noChangeAspect="1"/>
          </p:cNvPicPr>
          <p:nvPr/>
        </p:nvPicPr>
        <p:blipFill rotWithShape="1">
          <a:blip r:embed="rId3">
            <a:extLst>
              <a:ext uri="{28A0092B-C50C-407E-A947-70E740481C1C}">
                <a14:useLocalDpi xmlns:a14="http://schemas.microsoft.com/office/drawing/2010/main" val="0"/>
              </a:ext>
            </a:extLst>
          </a:blip>
          <a:srcRect t="39404" b="22277"/>
          <a:stretch/>
        </p:blipFill>
        <p:spPr bwMode="auto">
          <a:xfrm>
            <a:off x="809625" y="623863"/>
            <a:ext cx="10572750" cy="5447453"/>
          </a:xfrm>
          <a:prstGeom prst="rect">
            <a:avLst/>
          </a:prstGeom>
          <a:noFill/>
          <a:ln>
            <a:solidFill>
              <a:srgbClr val="002060"/>
            </a:solidFill>
          </a:ln>
        </p:spPr>
      </p:pic>
      <p:cxnSp>
        <p:nvCxnSpPr>
          <p:cNvPr id="9" name="直線コネクタ 8">
            <a:extLst>
              <a:ext uri="{FF2B5EF4-FFF2-40B4-BE49-F238E27FC236}">
                <a16:creationId xmlns:a16="http://schemas.microsoft.com/office/drawing/2014/main" id="{4E70E54E-3F55-4D83-BB50-5841225A43E6}"/>
              </a:ext>
            </a:extLst>
          </p:cNvPr>
          <p:cNvCxnSpPr/>
          <p:nvPr/>
        </p:nvCxnSpPr>
        <p:spPr>
          <a:xfrm>
            <a:off x="4436198" y="2841278"/>
            <a:ext cx="1476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0E9914B4-DF2D-4043-8795-08DB260A3661}"/>
              </a:ext>
            </a:extLst>
          </p:cNvPr>
          <p:cNvCxnSpPr/>
          <p:nvPr/>
        </p:nvCxnSpPr>
        <p:spPr>
          <a:xfrm>
            <a:off x="7074975" y="2851950"/>
            <a:ext cx="792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33E0F47-59E6-4EE4-AD8E-6E29A0BEDB3A}"/>
              </a:ext>
            </a:extLst>
          </p:cNvPr>
          <p:cNvCxnSpPr/>
          <p:nvPr/>
        </p:nvCxnSpPr>
        <p:spPr>
          <a:xfrm>
            <a:off x="10696877" y="2859384"/>
            <a:ext cx="540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7CA81A68-1894-4281-BE06-86054D4DA65D}"/>
              </a:ext>
            </a:extLst>
          </p:cNvPr>
          <p:cNvCxnSpPr/>
          <p:nvPr/>
        </p:nvCxnSpPr>
        <p:spPr>
          <a:xfrm>
            <a:off x="4436198" y="3085695"/>
            <a:ext cx="1116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CCCC7E5-71B4-4434-B3FF-EB6B202E1500}"/>
              </a:ext>
            </a:extLst>
          </p:cNvPr>
          <p:cNvCxnSpPr/>
          <p:nvPr/>
        </p:nvCxnSpPr>
        <p:spPr>
          <a:xfrm>
            <a:off x="9156279" y="4442231"/>
            <a:ext cx="2124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25B5C8D-D023-4698-BEA8-F6F16DAFAC83}"/>
              </a:ext>
            </a:extLst>
          </p:cNvPr>
          <p:cNvCxnSpPr/>
          <p:nvPr/>
        </p:nvCxnSpPr>
        <p:spPr>
          <a:xfrm>
            <a:off x="4436198" y="4650462"/>
            <a:ext cx="2232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E95F833-FD97-4B2A-939B-8DC10BC46638}"/>
              </a:ext>
            </a:extLst>
          </p:cNvPr>
          <p:cNvCxnSpPr/>
          <p:nvPr/>
        </p:nvCxnSpPr>
        <p:spPr>
          <a:xfrm>
            <a:off x="5552198" y="5954161"/>
            <a:ext cx="1692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9EB43A3A-E479-414E-9EBB-DB3F4108EB6A}"/>
              </a:ext>
            </a:extLst>
          </p:cNvPr>
          <p:cNvSpPr/>
          <p:nvPr/>
        </p:nvSpPr>
        <p:spPr>
          <a:xfrm>
            <a:off x="6527549" y="2892361"/>
            <a:ext cx="4752730" cy="9144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A326EC6C-FB43-4CF9-BACF-1B23A96B5B08}"/>
              </a:ext>
            </a:extLst>
          </p:cNvPr>
          <p:cNvSpPr/>
          <p:nvPr/>
        </p:nvSpPr>
        <p:spPr>
          <a:xfrm>
            <a:off x="4403549" y="3119562"/>
            <a:ext cx="2124000" cy="91440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464BEF12-CA4D-4BD0-AB02-BFDA8761BDFD}"/>
              </a:ext>
            </a:extLst>
          </p:cNvPr>
          <p:cNvCxnSpPr/>
          <p:nvPr/>
        </p:nvCxnSpPr>
        <p:spPr>
          <a:xfrm>
            <a:off x="9760065" y="2841278"/>
            <a:ext cx="39600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FD884C23-D2F1-4D0C-AD62-4B6902FD891F}"/>
              </a:ext>
            </a:extLst>
          </p:cNvPr>
          <p:cNvSpPr/>
          <p:nvPr/>
        </p:nvSpPr>
        <p:spPr>
          <a:xfrm>
            <a:off x="8102352" y="3842045"/>
            <a:ext cx="3177927" cy="22760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rgbClr val="C00000"/>
                </a:solidFill>
              </a:rPr>
              <a:t>※</a:t>
            </a:r>
            <a:r>
              <a:rPr kumimoji="1" lang="ja-JP" altLang="en-US" sz="1600" b="1" dirty="0">
                <a:solidFill>
                  <a:srgbClr val="C00000"/>
                </a:solidFill>
              </a:rPr>
              <a:t>参照する個所を</a:t>
            </a:r>
            <a:r>
              <a:rPr lang="ja-JP" altLang="en-US" sz="1600" b="1" dirty="0">
                <a:solidFill>
                  <a:srgbClr val="C00000"/>
                </a:solidFill>
              </a:rPr>
              <a:t>記載しました</a:t>
            </a:r>
            <a:endParaRPr kumimoji="1" lang="ja-JP" altLang="en-US" sz="1600" b="1" dirty="0">
              <a:solidFill>
                <a:srgbClr val="C00000"/>
              </a:solidFill>
            </a:endParaRPr>
          </a:p>
        </p:txBody>
      </p:sp>
    </p:spTree>
    <p:extLst>
      <p:ext uri="{BB962C8B-B14F-4D97-AF65-F5344CB8AC3E}">
        <p14:creationId xmlns:p14="http://schemas.microsoft.com/office/powerpoint/2010/main" val="3816412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BA666300-754D-4422-871A-A6CB634A9464}"/>
              </a:ext>
            </a:extLst>
          </p:cNvPr>
          <p:cNvSpPr txBox="1">
            <a:spLocks/>
          </p:cNvSpPr>
          <p:nvPr/>
        </p:nvSpPr>
        <p:spPr>
          <a:xfrm>
            <a:off x="428441" y="1344118"/>
            <a:ext cx="11335108" cy="433261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lvl="1" algn="l"/>
            <a:r>
              <a:rPr lang="ja-JP" altLang="en-US" sz="3200" dirty="0">
                <a:solidFill>
                  <a:srgbClr val="002060"/>
                </a:solidFill>
              </a:rPr>
              <a:t>・災害の種類（地震、風水害、渇水等）に伴う被害状況</a:t>
            </a:r>
            <a:endParaRPr lang="en-US" altLang="ja-JP" sz="3200" dirty="0">
              <a:solidFill>
                <a:srgbClr val="002060"/>
              </a:solidFill>
            </a:endParaRPr>
          </a:p>
          <a:p>
            <a:pPr lvl="1" algn="l"/>
            <a:r>
              <a:rPr lang="ja-JP" altLang="en-US" sz="3200" dirty="0">
                <a:solidFill>
                  <a:srgbClr val="002060"/>
                </a:solidFill>
              </a:rPr>
              <a:t>　により、被災事業体は多様な技術支援</a:t>
            </a:r>
            <a:r>
              <a:rPr lang="en-US" altLang="ja-JP" sz="3200" dirty="0">
                <a:solidFill>
                  <a:srgbClr val="002060"/>
                </a:solidFill>
              </a:rPr>
              <a:t>(</a:t>
            </a:r>
            <a:r>
              <a:rPr lang="ja-JP" altLang="en-US" sz="3200" dirty="0">
                <a:solidFill>
                  <a:srgbClr val="002060"/>
                </a:solidFill>
              </a:rPr>
              <a:t>助言含む）を</a:t>
            </a:r>
            <a:endParaRPr lang="en-US" altLang="ja-JP" sz="3200" dirty="0">
              <a:solidFill>
                <a:srgbClr val="002060"/>
              </a:solidFill>
            </a:endParaRPr>
          </a:p>
          <a:p>
            <a:pPr lvl="1" algn="l"/>
            <a:r>
              <a:rPr lang="ja-JP" altLang="en-US" sz="3200" dirty="0">
                <a:solidFill>
                  <a:srgbClr val="002060"/>
                </a:solidFill>
              </a:rPr>
              <a:t>　必要とする</a:t>
            </a:r>
            <a:endParaRPr lang="en-US" altLang="ja-JP" sz="3200" dirty="0">
              <a:solidFill>
                <a:srgbClr val="002060"/>
              </a:solidFill>
            </a:endParaRPr>
          </a:p>
          <a:p>
            <a:pPr lvl="1" algn="l"/>
            <a:endParaRPr lang="en-US" altLang="ja-JP" sz="3200" dirty="0">
              <a:solidFill>
                <a:srgbClr val="002060"/>
              </a:solidFill>
            </a:endParaRPr>
          </a:p>
          <a:p>
            <a:pPr lvl="1" algn="l"/>
            <a:endParaRPr lang="en-US" altLang="ja-JP" sz="3200" dirty="0">
              <a:solidFill>
                <a:srgbClr val="002060"/>
              </a:solidFill>
            </a:endParaRPr>
          </a:p>
          <a:p>
            <a:pPr algn="l"/>
            <a:r>
              <a:rPr lang="ja-JP" altLang="en-US" sz="3200" dirty="0">
                <a:solidFill>
                  <a:srgbClr val="002060"/>
                </a:solidFill>
              </a:rPr>
              <a:t>　・技術支援フロー図を掲載（</a:t>
            </a:r>
            <a:r>
              <a:rPr lang="en-US" altLang="ja-JP" sz="3200" dirty="0">
                <a:solidFill>
                  <a:srgbClr val="002060"/>
                </a:solidFill>
              </a:rPr>
              <a:t> P114 </a:t>
            </a:r>
            <a:r>
              <a:rPr lang="ja-JP" altLang="en-US" sz="3200" dirty="0">
                <a:solidFill>
                  <a:srgbClr val="002060"/>
                </a:solidFill>
              </a:rPr>
              <a:t>図</a:t>
            </a:r>
            <a:r>
              <a:rPr lang="en-US" altLang="ja-JP" sz="3200" dirty="0">
                <a:solidFill>
                  <a:srgbClr val="002060"/>
                </a:solidFill>
              </a:rPr>
              <a:t>3-3</a:t>
            </a:r>
            <a:r>
              <a:rPr lang="ja-JP" altLang="en-US" sz="3200" dirty="0" err="1">
                <a:solidFill>
                  <a:srgbClr val="002060"/>
                </a:solidFill>
              </a:rPr>
              <a:t>、</a:t>
            </a:r>
            <a:r>
              <a:rPr lang="ja-JP" altLang="en-US" sz="3200" dirty="0">
                <a:solidFill>
                  <a:srgbClr val="002060"/>
                </a:solidFill>
              </a:rPr>
              <a:t>Ｐ</a:t>
            </a:r>
            <a:r>
              <a:rPr lang="en-US" altLang="ja-JP" sz="3200" dirty="0">
                <a:solidFill>
                  <a:srgbClr val="002060"/>
                </a:solidFill>
              </a:rPr>
              <a:t>135 </a:t>
            </a:r>
            <a:r>
              <a:rPr lang="ja-JP" altLang="en-US" sz="3200" dirty="0">
                <a:solidFill>
                  <a:srgbClr val="002060"/>
                </a:solidFill>
              </a:rPr>
              <a:t>図</a:t>
            </a:r>
            <a:r>
              <a:rPr lang="en-US" altLang="ja-JP" sz="3200" dirty="0">
                <a:solidFill>
                  <a:srgbClr val="002060"/>
                </a:solidFill>
              </a:rPr>
              <a:t>4-4</a:t>
            </a:r>
            <a:r>
              <a:rPr lang="ja-JP" altLang="en-US" sz="3200" dirty="0">
                <a:solidFill>
                  <a:srgbClr val="002060"/>
                </a:solidFill>
              </a:rPr>
              <a:t>） 　</a:t>
            </a:r>
            <a:endParaRPr lang="en-US" altLang="ja-JP" sz="3200" dirty="0">
              <a:solidFill>
                <a:srgbClr val="002060"/>
              </a:solidFill>
            </a:endParaRPr>
          </a:p>
          <a:p>
            <a:pPr algn="l"/>
            <a:r>
              <a:rPr lang="ja-JP" altLang="en-US" sz="3200" dirty="0">
                <a:solidFill>
                  <a:srgbClr val="002060"/>
                </a:solidFill>
              </a:rPr>
              <a:t>　・技術支援事例の掲載（管路復旧・水運用計画策定、仮設</a:t>
            </a:r>
            <a:endParaRPr lang="en-US" altLang="ja-JP" sz="3200" dirty="0">
              <a:solidFill>
                <a:srgbClr val="002060"/>
              </a:solidFill>
            </a:endParaRPr>
          </a:p>
          <a:p>
            <a:pPr algn="l"/>
            <a:r>
              <a:rPr lang="ja-JP" altLang="en-US" sz="3200" dirty="0">
                <a:solidFill>
                  <a:srgbClr val="002060"/>
                </a:solidFill>
              </a:rPr>
              <a:t>　　　　　　　　　　　　浄水施設の設置に関する支援等）</a:t>
            </a:r>
            <a:endParaRPr lang="en-US" altLang="ja-JP" sz="3200" dirty="0">
              <a:solidFill>
                <a:srgbClr val="002060"/>
              </a:solidFill>
            </a:endParaRPr>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56</a:t>
            </a:fld>
            <a:endParaRPr kumimoji="1" lang="ja-JP" altLang="en-US"/>
          </a:p>
        </p:txBody>
      </p:sp>
      <p:sp>
        <p:nvSpPr>
          <p:cNvPr id="6" name="字幕 2">
            <a:extLst>
              <a:ext uri="{FF2B5EF4-FFF2-40B4-BE49-F238E27FC236}">
                <a16:creationId xmlns:a16="http://schemas.microsoft.com/office/drawing/2014/main" id="{DCA25099-C2D7-4197-8CFF-0F79CDE9B24A}"/>
              </a:ext>
            </a:extLst>
          </p:cNvPr>
          <p:cNvSpPr txBox="1">
            <a:spLocks/>
          </p:cNvSpPr>
          <p:nvPr/>
        </p:nvSpPr>
        <p:spPr>
          <a:xfrm>
            <a:off x="1523998" y="136525"/>
            <a:ext cx="9144000" cy="67181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4000" dirty="0">
                <a:solidFill>
                  <a:srgbClr val="002060"/>
                </a:solidFill>
              </a:rPr>
              <a:t>「災害時における技術支援」の追加</a:t>
            </a:r>
            <a:endParaRPr lang="en-US" altLang="ja-JP" sz="4000" dirty="0">
              <a:solidFill>
                <a:srgbClr val="002060"/>
              </a:solidFill>
            </a:endParaRPr>
          </a:p>
        </p:txBody>
      </p:sp>
      <p:sp>
        <p:nvSpPr>
          <p:cNvPr id="2" name="矢印: 下 1">
            <a:extLst>
              <a:ext uri="{FF2B5EF4-FFF2-40B4-BE49-F238E27FC236}">
                <a16:creationId xmlns:a16="http://schemas.microsoft.com/office/drawing/2014/main" id="{84048104-C6D7-4217-9F8A-BD295BF08971}"/>
              </a:ext>
            </a:extLst>
          </p:cNvPr>
          <p:cNvSpPr/>
          <p:nvPr/>
        </p:nvSpPr>
        <p:spPr>
          <a:xfrm>
            <a:off x="5261107" y="2446392"/>
            <a:ext cx="1669775" cy="1347812"/>
          </a:xfrm>
          <a:prstGeom prst="downArrow">
            <a:avLst/>
          </a:prstGeom>
          <a:solidFill>
            <a:srgbClr val="00B050"/>
          </a:solidFill>
          <a:ln>
            <a:solidFill>
              <a:srgbClr val="009E47"/>
            </a:solidFill>
          </a:ln>
          <a:effectLst>
            <a:outerShdw blurRad="50800" dist="38100" dir="2700000" algn="tl" rotWithShape="0">
              <a:prstClr val="black">
                <a:alpha val="40000"/>
              </a:prstClr>
            </a:outerShdw>
          </a:effectLst>
          <a:scene3d>
            <a:camera prst="orthographicFront"/>
            <a:lightRig rig="chilly" dir="t"/>
          </a:scene3d>
          <a:sp3d prstMaterial="softEdge">
            <a:bevelT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0D9ECAE-C0AB-4D35-90A4-726EED7AC7AC}"/>
              </a:ext>
            </a:extLst>
          </p:cNvPr>
          <p:cNvSpPr/>
          <p:nvPr/>
        </p:nvSpPr>
        <p:spPr>
          <a:xfrm>
            <a:off x="2926976" y="5908104"/>
            <a:ext cx="8815552" cy="299343"/>
          </a:xfrm>
          <a:prstGeom prst="rect">
            <a:avLst/>
          </a:prstGeom>
          <a:pattFill prst="pct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P113</a:t>
            </a:r>
            <a:r>
              <a:rPr kumimoji="1" lang="ja-JP" altLang="en-US" dirty="0">
                <a:solidFill>
                  <a:srgbClr val="002060"/>
                </a:solidFill>
              </a:rPr>
              <a:t>～</a:t>
            </a:r>
            <a:r>
              <a:rPr kumimoji="1" lang="en-US" altLang="ja-JP" dirty="0">
                <a:solidFill>
                  <a:srgbClr val="002060"/>
                </a:solidFill>
              </a:rPr>
              <a:t>114</a:t>
            </a:r>
            <a:r>
              <a:rPr kumimoji="1" lang="ja-JP" altLang="en-US" dirty="0" err="1">
                <a:solidFill>
                  <a:srgbClr val="002060"/>
                </a:solidFill>
              </a:rPr>
              <a:t>、</a:t>
            </a:r>
            <a:r>
              <a:rPr lang="en-US" altLang="ja-JP" dirty="0">
                <a:solidFill>
                  <a:srgbClr val="002060"/>
                </a:solidFill>
              </a:rPr>
              <a:t> P135</a:t>
            </a:r>
            <a:r>
              <a:rPr lang="ja-JP" altLang="en-US" dirty="0">
                <a:solidFill>
                  <a:srgbClr val="002060"/>
                </a:solidFill>
              </a:rPr>
              <a:t>～</a:t>
            </a:r>
            <a:r>
              <a:rPr lang="en-US" altLang="ja-JP" dirty="0">
                <a:solidFill>
                  <a:srgbClr val="002060"/>
                </a:solidFill>
              </a:rPr>
              <a:t>138</a:t>
            </a:r>
            <a:endParaRPr kumimoji="1" lang="ja-JP" altLang="en-US" dirty="0">
              <a:solidFill>
                <a:srgbClr val="002060"/>
              </a:solidFill>
            </a:endParaRPr>
          </a:p>
        </p:txBody>
      </p:sp>
    </p:spTree>
    <p:extLst>
      <p:ext uri="{BB962C8B-B14F-4D97-AF65-F5344CB8AC3E}">
        <p14:creationId xmlns:p14="http://schemas.microsoft.com/office/powerpoint/2010/main" val="2591647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pattFill prst="pct25">
          <a:fgClr>
            <a:srgbClr val="E7F9FF"/>
          </a:fgClr>
          <a:bgClr>
            <a:schemeClr val="bg1"/>
          </a:bgClr>
        </a:pattFill>
        <a:effectLst/>
      </p:bgPr>
    </p:bg>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57</a:t>
            </a:fld>
            <a:endParaRPr kumimoji="1" lang="ja-JP" altLang="en-US"/>
          </a:p>
        </p:txBody>
      </p:sp>
      <p:sp>
        <p:nvSpPr>
          <p:cNvPr id="2" name="正方形/長方形 1">
            <a:extLst>
              <a:ext uri="{FF2B5EF4-FFF2-40B4-BE49-F238E27FC236}">
                <a16:creationId xmlns:a16="http://schemas.microsoft.com/office/drawing/2014/main" id="{FC52A7F9-E141-4EE6-90DB-CA3BA6827737}"/>
              </a:ext>
            </a:extLst>
          </p:cNvPr>
          <p:cNvSpPr/>
          <p:nvPr/>
        </p:nvSpPr>
        <p:spPr>
          <a:xfrm>
            <a:off x="7778524" y="724617"/>
            <a:ext cx="4114800" cy="5273244"/>
          </a:xfrm>
          <a:prstGeom prst="rect">
            <a:avLst/>
          </a:prstGeom>
          <a: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8800"/>
                      </a14:imgEffect>
                      <a14:imgEffect>
                        <a14:saturation sat="400000"/>
                      </a14:imgEffect>
                      <a14:imgEffect>
                        <a14:brightnessContrast bright="-20000" contrast="40000"/>
                      </a14:imgEffect>
                    </a14:imgLayer>
                  </a14:imgProps>
                </a:ext>
              </a:extLst>
            </a:blip>
            <a:tile tx="0" ty="0" sx="100000" sy="100000" flip="none" algn="tl"/>
          </a:blipFill>
          <a:ln>
            <a:solidFill>
              <a:schemeClr val="accent2">
                <a:lumMod val="60000"/>
                <a:lumOff val="40000"/>
              </a:schemeClr>
            </a:solidFill>
          </a:ln>
          <a:effectLst>
            <a:outerShdw blurRad="50800" dist="38100" dir="2700000" algn="tl" rotWithShape="0">
              <a:prstClr val="black">
                <a:alpha val="40000"/>
              </a:prstClr>
            </a:outerShdw>
          </a:effectLst>
          <a:scene3d>
            <a:camera prst="orthographicFront"/>
            <a:lightRig rig="threePt" dir="t"/>
          </a:scene3d>
          <a:sp3d>
            <a:bevelT w="50800" h="508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kumimoji="1" lang="ja-JP" altLang="en-US" sz="2400" b="1" dirty="0">
                <a:solidFill>
                  <a:srgbClr val="002060"/>
                </a:solidFill>
                <a:effectLst>
                  <a:outerShdw blurRad="38100" dist="38100" dir="2700000" algn="tl">
                    <a:srgbClr val="000000">
                      <a:alpha val="43137"/>
                    </a:srgbClr>
                  </a:outerShdw>
                </a:effectLst>
              </a:rPr>
              <a:t> </a:t>
            </a:r>
            <a:r>
              <a:rPr kumimoji="1" lang="ja-JP" altLang="en-US" sz="2400" b="1" dirty="0">
                <a:solidFill>
                  <a:schemeClr val="tx1">
                    <a:lumMod val="85000"/>
                    <a:lumOff val="15000"/>
                  </a:schemeClr>
                </a:solidFill>
                <a:effectLst>
                  <a:outerShdw blurRad="38100" dist="38100" dir="2700000" algn="tl">
                    <a:srgbClr val="000000">
                      <a:alpha val="43137"/>
                    </a:srgbClr>
                  </a:outerShdw>
                </a:effectLst>
              </a:rPr>
              <a:t>（１）水運用計画の策定</a:t>
            </a:r>
            <a:endParaRPr kumimoji="1" lang="en-US" altLang="ja-JP" sz="2400" b="1" dirty="0">
              <a:solidFill>
                <a:schemeClr val="tx1">
                  <a:lumMod val="85000"/>
                  <a:lumOff val="15000"/>
                </a:schemeClr>
              </a:solidFill>
              <a:effectLst>
                <a:outerShdw blurRad="38100" dist="38100" dir="2700000" algn="tl">
                  <a:srgbClr val="000000">
                    <a:alpha val="43137"/>
                  </a:srgbClr>
                </a:outerShdw>
              </a:effectLst>
            </a:endParaRPr>
          </a:p>
          <a:p>
            <a:pPr>
              <a:lnSpc>
                <a:spcPct val="150000"/>
              </a:lnSpc>
            </a:pPr>
            <a:r>
              <a:rPr lang="ja-JP" altLang="en-US" sz="2400" b="1" dirty="0">
                <a:solidFill>
                  <a:schemeClr val="tx1">
                    <a:lumMod val="85000"/>
                    <a:lumOff val="15000"/>
                  </a:schemeClr>
                </a:solidFill>
                <a:effectLst>
                  <a:outerShdw blurRad="38100" dist="38100" dir="2700000" algn="tl">
                    <a:srgbClr val="000000">
                      <a:alpha val="43137"/>
                    </a:srgbClr>
                  </a:outerShdw>
                </a:effectLst>
              </a:rPr>
              <a:t> （２）仮設浄水装置等設置</a:t>
            </a:r>
            <a:endParaRPr lang="en-US" altLang="ja-JP" sz="2400" b="1" dirty="0">
              <a:solidFill>
                <a:schemeClr val="tx1">
                  <a:lumMod val="85000"/>
                  <a:lumOff val="15000"/>
                </a:schemeClr>
              </a:solidFill>
              <a:effectLst>
                <a:outerShdw blurRad="38100" dist="38100" dir="2700000" algn="tl">
                  <a:srgbClr val="000000">
                    <a:alpha val="43137"/>
                  </a:srgbClr>
                </a:outerShdw>
              </a:effectLst>
            </a:endParaRPr>
          </a:p>
          <a:p>
            <a:pPr>
              <a:lnSpc>
                <a:spcPct val="150000"/>
              </a:lnSpc>
            </a:pPr>
            <a:r>
              <a:rPr lang="ja-JP" altLang="en-US" sz="2400" b="1" dirty="0">
                <a:solidFill>
                  <a:schemeClr val="tx1">
                    <a:lumMod val="85000"/>
                    <a:lumOff val="15000"/>
                  </a:schemeClr>
                </a:solidFill>
                <a:effectLst>
                  <a:outerShdw blurRad="38100" dist="38100" dir="2700000" algn="tl">
                    <a:srgbClr val="000000">
                      <a:alpha val="43137"/>
                    </a:srgbClr>
                  </a:outerShdw>
                </a:effectLst>
              </a:rPr>
              <a:t>　　　 計画</a:t>
            </a:r>
            <a:endParaRPr lang="en-US" altLang="ja-JP" sz="2400" b="1" dirty="0">
              <a:solidFill>
                <a:schemeClr val="tx1">
                  <a:lumMod val="85000"/>
                  <a:lumOff val="15000"/>
                </a:schemeClr>
              </a:solidFill>
              <a:effectLst>
                <a:outerShdw blurRad="38100" dist="38100" dir="2700000" algn="tl">
                  <a:srgbClr val="000000">
                    <a:alpha val="43137"/>
                  </a:srgbClr>
                </a:outerShdw>
              </a:effectLst>
            </a:endParaRPr>
          </a:p>
          <a:p>
            <a:pPr>
              <a:lnSpc>
                <a:spcPct val="150000"/>
              </a:lnSpc>
            </a:pPr>
            <a:r>
              <a:rPr lang="ja-JP" altLang="en-US" sz="2400" b="1" dirty="0">
                <a:solidFill>
                  <a:schemeClr val="tx1">
                    <a:lumMod val="85000"/>
                    <a:lumOff val="15000"/>
                  </a:schemeClr>
                </a:solidFill>
                <a:effectLst>
                  <a:outerShdw blurRad="38100" dist="38100" dir="2700000" algn="tl">
                    <a:srgbClr val="000000">
                      <a:alpha val="43137"/>
                    </a:srgbClr>
                  </a:outerShdw>
                </a:effectLst>
              </a:rPr>
              <a:t> （３）機械・電気設備 計画</a:t>
            </a:r>
            <a:endParaRPr lang="en-US" altLang="ja-JP" sz="2400" b="1" dirty="0">
              <a:solidFill>
                <a:schemeClr val="tx1">
                  <a:lumMod val="85000"/>
                  <a:lumOff val="15000"/>
                </a:schemeClr>
              </a:solidFill>
              <a:effectLst>
                <a:outerShdw blurRad="38100" dist="38100" dir="2700000" algn="tl">
                  <a:srgbClr val="000000">
                    <a:alpha val="43137"/>
                  </a:srgbClr>
                </a:outerShdw>
              </a:effectLst>
            </a:endParaRPr>
          </a:p>
          <a:p>
            <a:pPr>
              <a:lnSpc>
                <a:spcPct val="150000"/>
              </a:lnSpc>
            </a:pPr>
            <a:r>
              <a:rPr lang="ja-JP" altLang="en-US" sz="2400" b="1" dirty="0">
                <a:solidFill>
                  <a:schemeClr val="tx1">
                    <a:lumMod val="85000"/>
                    <a:lumOff val="15000"/>
                  </a:schemeClr>
                </a:solidFill>
                <a:effectLst>
                  <a:outerShdw blurRad="38100" dist="38100" dir="2700000" algn="tl">
                    <a:srgbClr val="000000">
                      <a:alpha val="43137"/>
                    </a:srgbClr>
                  </a:outerShdw>
                </a:effectLst>
              </a:rPr>
              <a:t> （４）漏水調査（管洗浄）</a:t>
            </a:r>
            <a:endParaRPr lang="en-US" altLang="ja-JP" sz="2400" b="1" dirty="0">
              <a:solidFill>
                <a:schemeClr val="tx1">
                  <a:lumMod val="85000"/>
                  <a:lumOff val="15000"/>
                </a:schemeClr>
              </a:solidFill>
              <a:effectLst>
                <a:outerShdw blurRad="38100" dist="38100" dir="2700000" algn="tl">
                  <a:srgbClr val="000000">
                    <a:alpha val="43137"/>
                  </a:srgbClr>
                </a:outerShdw>
              </a:effectLst>
            </a:endParaRPr>
          </a:p>
          <a:p>
            <a:pPr>
              <a:lnSpc>
                <a:spcPct val="150000"/>
              </a:lnSpc>
            </a:pPr>
            <a:r>
              <a:rPr lang="ja-JP" altLang="en-US" sz="2400" b="1" dirty="0">
                <a:solidFill>
                  <a:schemeClr val="tx1">
                    <a:lumMod val="85000"/>
                    <a:lumOff val="15000"/>
                  </a:schemeClr>
                </a:solidFill>
                <a:effectLst>
                  <a:outerShdw blurRad="38100" dist="38100" dir="2700000" algn="tl">
                    <a:srgbClr val="000000">
                      <a:alpha val="43137"/>
                    </a:srgbClr>
                  </a:outerShdw>
                </a:effectLst>
              </a:rPr>
              <a:t> （５）水質検査</a:t>
            </a:r>
            <a:endParaRPr lang="en-US" altLang="ja-JP" sz="2400" b="1" dirty="0">
              <a:solidFill>
                <a:schemeClr val="tx1">
                  <a:lumMod val="85000"/>
                  <a:lumOff val="15000"/>
                </a:schemeClr>
              </a:solidFill>
              <a:effectLst>
                <a:outerShdw blurRad="38100" dist="38100" dir="2700000" algn="tl">
                  <a:srgbClr val="000000">
                    <a:alpha val="43137"/>
                  </a:srgbClr>
                </a:outerShdw>
              </a:effectLst>
            </a:endParaRPr>
          </a:p>
          <a:p>
            <a:pPr>
              <a:lnSpc>
                <a:spcPct val="150000"/>
              </a:lnSpc>
            </a:pPr>
            <a:r>
              <a:rPr lang="ja-JP" altLang="en-US" sz="2400" b="1" dirty="0">
                <a:solidFill>
                  <a:schemeClr val="tx1">
                    <a:lumMod val="85000"/>
                    <a:lumOff val="15000"/>
                  </a:schemeClr>
                </a:solidFill>
                <a:effectLst>
                  <a:outerShdw blurRad="38100" dist="38100" dir="2700000" algn="tl">
                    <a:srgbClr val="000000">
                      <a:alpha val="43137"/>
                    </a:srgbClr>
                  </a:outerShdw>
                </a:effectLst>
              </a:rPr>
              <a:t> （６）災害査定補助</a:t>
            </a:r>
            <a:endParaRPr lang="en-US" altLang="ja-JP" sz="2400" b="1" dirty="0">
              <a:solidFill>
                <a:schemeClr val="tx1">
                  <a:lumMod val="85000"/>
                  <a:lumOff val="15000"/>
                </a:schemeClr>
              </a:solidFill>
              <a:effectLst>
                <a:outerShdw blurRad="38100" dist="38100" dir="2700000" algn="tl">
                  <a:srgbClr val="000000">
                    <a:alpha val="43137"/>
                  </a:srgbClr>
                </a:outerShdw>
              </a:effectLst>
            </a:endParaRPr>
          </a:p>
          <a:p>
            <a:pPr>
              <a:lnSpc>
                <a:spcPct val="150000"/>
              </a:lnSpc>
            </a:pPr>
            <a:endParaRPr kumimoji="1" lang="ja-JP" altLang="en-US" dirty="0">
              <a:solidFill>
                <a:srgbClr val="002060"/>
              </a:solidFill>
            </a:endParaRPr>
          </a:p>
        </p:txBody>
      </p:sp>
      <p:pic>
        <p:nvPicPr>
          <p:cNvPr id="11" name="図 10">
            <a:extLst>
              <a:ext uri="{FF2B5EF4-FFF2-40B4-BE49-F238E27FC236}">
                <a16:creationId xmlns:a16="http://schemas.microsoft.com/office/drawing/2014/main" id="{F1DC464D-5B21-4F8B-88B1-3181FB28ACDE}"/>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8256" t="3536" r="15786" b="12482"/>
          <a:stretch/>
        </p:blipFill>
        <p:spPr bwMode="auto">
          <a:xfrm>
            <a:off x="7755475" y="2917541"/>
            <a:ext cx="397925" cy="407964"/>
          </a:xfrm>
          <a:prstGeom prst="flowChartConnector">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DB4F6655-EDF0-4961-B4CC-14DCE2ACB78C}"/>
              </a:ext>
            </a:extLst>
          </p:cNvPr>
          <p:cNvPicPr>
            <a:picLocks noChangeAspect="1" noChangeArrowheads="1"/>
          </p:cNvPicPr>
          <p:nvPr/>
        </p:nvPicPr>
        <p:blipFill rotWithShape="1">
          <a:blip r:embed="rId5">
            <a:lum bright="-20000" contrast="40000"/>
            <a:extLst>
              <a:ext uri="{28A0092B-C50C-407E-A947-70E740481C1C}">
                <a14:useLocalDpi xmlns:a14="http://schemas.microsoft.com/office/drawing/2010/main" val="0"/>
              </a:ext>
            </a:extLst>
          </a:blip>
          <a:srcRect l="8256" t="3536" r="15786" b="12482"/>
          <a:stretch/>
        </p:blipFill>
        <p:spPr bwMode="auto">
          <a:xfrm>
            <a:off x="11490202" y="2907655"/>
            <a:ext cx="397925" cy="407964"/>
          </a:xfrm>
          <a:prstGeom prst="flowChartConnector">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AE3F246A-79F0-4E7A-AEDF-63ABD4ADA0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58" r="3824"/>
          <a:stretch/>
        </p:blipFill>
        <p:spPr bwMode="auto">
          <a:xfrm>
            <a:off x="443958" y="363536"/>
            <a:ext cx="6867375" cy="6283325"/>
          </a:xfrm>
          <a:prstGeom prst="rect">
            <a:avLst/>
          </a:prstGeom>
          <a:solidFill>
            <a:schemeClr val="bg1"/>
          </a:solidFill>
          <a:ln>
            <a:solidFill>
              <a:srgbClr val="002060"/>
            </a:solidFill>
          </a:ln>
          <a:extLst/>
        </p:spPr>
      </p:pic>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14" name="正方形/長方形 13">
            <a:extLst>
              <a:ext uri="{FF2B5EF4-FFF2-40B4-BE49-F238E27FC236}">
                <a16:creationId xmlns:a16="http://schemas.microsoft.com/office/drawing/2014/main" id="{CCCB0FD5-FF9A-4DD7-8FE8-5B68CAD9417B}"/>
              </a:ext>
            </a:extLst>
          </p:cNvPr>
          <p:cNvSpPr/>
          <p:nvPr/>
        </p:nvSpPr>
        <p:spPr>
          <a:xfrm>
            <a:off x="7766492" y="387833"/>
            <a:ext cx="4126832" cy="936000"/>
          </a:xfrm>
          <a:prstGeom prst="rect">
            <a:avLst/>
          </a:prstGeom>
          <a: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bright="40000" contrast="-40000"/>
                      </a14:imgEffect>
                    </a14:imgLayer>
                  </a14:imgProps>
                </a:ext>
              </a:extLst>
            </a:blip>
            <a:tile tx="0" ty="0" sx="100000" sy="100000" flip="none" algn="tl"/>
          </a:blipFill>
          <a:ln>
            <a:solidFill>
              <a:schemeClr val="accent2">
                <a:lumMod val="50000"/>
              </a:schemeClr>
            </a:solidFill>
          </a:ln>
          <a:effectLst>
            <a:outerShdw blurRad="50800" dist="38100" dir="2700000" algn="tl" rotWithShape="0">
              <a:prstClr val="black">
                <a:alpha val="40000"/>
              </a:prstClr>
            </a:outerShdw>
          </a:effectLst>
          <a:scene3d>
            <a:camera prst="orthographicFront"/>
            <a:lightRig rig="chilly" dir="t"/>
          </a:scene3d>
          <a:sp3d prstMaterial="dkEdge">
            <a:bevelT w="50800" h="508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kumimoji="1" lang="ja-JP" altLang="en-US" sz="3200" b="1" u="sng" dirty="0">
                <a:solidFill>
                  <a:schemeClr val="tx1">
                    <a:lumMod val="85000"/>
                    <a:lumOff val="15000"/>
                  </a:schemeClr>
                </a:solidFill>
                <a:effectLst>
                  <a:outerShdw blurRad="38100" dist="38100" dir="2700000" algn="tl">
                    <a:srgbClr val="000000">
                      <a:alpha val="43137"/>
                    </a:srgbClr>
                  </a:outerShdw>
                </a:effectLst>
              </a:rPr>
              <a:t>技術支援の事例</a:t>
            </a:r>
            <a:endParaRPr kumimoji="1" lang="en-US" altLang="ja-JP" sz="3200" b="1" u="sng" dirty="0">
              <a:solidFill>
                <a:schemeClr val="tx1">
                  <a:lumMod val="85000"/>
                  <a:lumOff val="15000"/>
                </a:schemeClr>
              </a:solidFill>
              <a:effectLst>
                <a:outerShdw blurRad="38100" dist="38100" dir="2700000" algn="tl">
                  <a:srgbClr val="000000">
                    <a:alpha val="43137"/>
                  </a:srgbClr>
                </a:outerShdw>
              </a:effectLst>
            </a:endParaRPr>
          </a:p>
          <a:p>
            <a:pPr algn="ctr">
              <a:lnSpc>
                <a:spcPct val="150000"/>
              </a:lnSpc>
            </a:pPr>
            <a:endParaRPr kumimoji="1" lang="en-US" altLang="ja-JP" sz="3200" b="1" u="sng" dirty="0">
              <a:solidFill>
                <a:schemeClr val="accent4">
                  <a:lumMod val="50000"/>
                </a:schemeClr>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C9D539CB-DC48-4B42-B87C-CFC00A107242}"/>
              </a:ext>
            </a:extLst>
          </p:cNvPr>
          <p:cNvSpPr/>
          <p:nvPr/>
        </p:nvSpPr>
        <p:spPr>
          <a:xfrm>
            <a:off x="7399908" y="5998377"/>
            <a:ext cx="4860000" cy="663946"/>
          </a:xfrm>
          <a:prstGeom prst="rect">
            <a:avLst/>
          </a:prstGeom>
          <a:pattFill prst="pct2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002060"/>
                </a:solidFill>
              </a:rPr>
              <a:t>「地震等緊急時対応の手引き」</a:t>
            </a:r>
            <a:endParaRPr kumimoji="1" lang="en-US" altLang="ja-JP" dirty="0">
              <a:solidFill>
                <a:srgbClr val="002060"/>
              </a:solidFill>
            </a:endParaRPr>
          </a:p>
          <a:p>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】P113</a:t>
            </a:r>
            <a:r>
              <a:rPr kumimoji="1" lang="ja-JP" altLang="en-US" dirty="0">
                <a:solidFill>
                  <a:srgbClr val="002060"/>
                </a:solidFill>
              </a:rPr>
              <a:t>～</a:t>
            </a:r>
            <a:r>
              <a:rPr lang="en-US" altLang="ja-JP" dirty="0">
                <a:solidFill>
                  <a:srgbClr val="002060"/>
                </a:solidFill>
              </a:rPr>
              <a:t>117</a:t>
            </a:r>
            <a:r>
              <a:rPr lang="ja-JP" altLang="en-US" dirty="0" err="1">
                <a:solidFill>
                  <a:srgbClr val="002060"/>
                </a:solidFill>
              </a:rPr>
              <a:t>、</a:t>
            </a:r>
            <a:r>
              <a:rPr lang="en-US" altLang="ja-JP" dirty="0">
                <a:solidFill>
                  <a:srgbClr val="002060"/>
                </a:solidFill>
              </a:rPr>
              <a:t> P135</a:t>
            </a:r>
            <a:r>
              <a:rPr lang="ja-JP" altLang="en-US" dirty="0">
                <a:solidFill>
                  <a:srgbClr val="002060"/>
                </a:solidFill>
              </a:rPr>
              <a:t>～</a:t>
            </a:r>
            <a:r>
              <a:rPr lang="en-US" altLang="ja-JP" dirty="0">
                <a:solidFill>
                  <a:srgbClr val="002060"/>
                </a:solidFill>
              </a:rPr>
              <a:t>138</a:t>
            </a:r>
            <a:endParaRPr kumimoji="1" lang="ja-JP" altLang="en-US" dirty="0">
              <a:solidFill>
                <a:srgbClr val="002060"/>
              </a:solidFill>
            </a:endParaRPr>
          </a:p>
        </p:txBody>
      </p:sp>
      <p:pic>
        <p:nvPicPr>
          <p:cNvPr id="10" name="図 9">
            <a:extLst>
              <a:ext uri="{FF2B5EF4-FFF2-40B4-BE49-F238E27FC236}">
                <a16:creationId xmlns:a16="http://schemas.microsoft.com/office/drawing/2014/main" id="{C039656D-60B5-43CB-A2CF-EBD87D9C56D0}"/>
              </a:ext>
            </a:extLst>
          </p:cNvPr>
          <p:cNvPicPr>
            <a:picLocks noChangeAspect="1" noChangeArrowheads="1"/>
          </p:cNvPicPr>
          <p:nvPr/>
        </p:nvPicPr>
        <p:blipFill rotWithShape="1">
          <a:blip r:embed="rId5">
            <a:lum bright="-20000" contrast="40000"/>
            <a:extLst>
              <a:ext uri="{28A0092B-C50C-407E-A947-70E740481C1C}">
                <a14:useLocalDpi xmlns:a14="http://schemas.microsoft.com/office/drawing/2010/main" val="0"/>
              </a:ext>
            </a:extLst>
          </a:blip>
          <a:srcRect l="8256" t="3536" r="15786" b="12482"/>
          <a:stretch/>
        </p:blipFill>
        <p:spPr bwMode="auto">
          <a:xfrm rot="-600000">
            <a:off x="7785477" y="5428684"/>
            <a:ext cx="397925" cy="407964"/>
          </a:xfrm>
          <a:prstGeom prst="flowChartConnector">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A6636B35-71AC-4E52-B525-513AA04F659C}"/>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8256" t="3536" r="15786" b="12482"/>
          <a:stretch/>
        </p:blipFill>
        <p:spPr bwMode="auto">
          <a:xfrm rot="600000">
            <a:off x="11488447" y="5421610"/>
            <a:ext cx="397925" cy="407964"/>
          </a:xfrm>
          <a:prstGeom prst="flowChartConnector">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CF6C3016-2BFC-4014-B971-941D40778516}"/>
              </a:ext>
            </a:extLst>
          </p:cNvPr>
          <p:cNvSpPr/>
          <p:nvPr/>
        </p:nvSpPr>
        <p:spPr>
          <a:xfrm>
            <a:off x="7773836" y="386069"/>
            <a:ext cx="441965" cy="914400"/>
          </a:xfrm>
          <a:prstGeom prst="rect">
            <a:avLst/>
          </a:prstGeom>
          <a:solidFill>
            <a:schemeClr val="bg1">
              <a:lumMod val="95000"/>
            </a:schemeClr>
          </a:solidFill>
          <a:ln>
            <a:solidFill>
              <a:schemeClr val="bg1">
                <a:lumMod val="75000"/>
              </a:schemeClr>
            </a:solidFill>
          </a:ln>
          <a:effectLst>
            <a:outerShdw blurRad="50800" dist="38100" dir="2700000" algn="tl" rotWithShape="0">
              <a:prstClr val="black">
                <a:alpha val="40000"/>
              </a:prstClr>
            </a:outerShdw>
          </a:effectLst>
          <a:scene3d>
            <a:camera prst="orthographicFront"/>
            <a:lightRig rig="threePt" dir="t"/>
          </a:scene3d>
          <a:sp3d>
            <a:bevelT w="381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0B5E7993-EAB9-4272-9DCD-201CBB88BE36}"/>
              </a:ext>
            </a:extLst>
          </p:cNvPr>
          <p:cNvPicPr>
            <a:picLocks noChangeAspect="1" noChangeArrowheads="1"/>
          </p:cNvPicPr>
          <p:nvPr/>
        </p:nvPicPr>
        <p:blipFill rotWithShape="1">
          <a:blip r:embed="rId5">
            <a:lum bright="-20000" contrast="40000"/>
            <a:extLst>
              <a:ext uri="{28A0092B-C50C-407E-A947-70E740481C1C}">
                <a14:useLocalDpi xmlns:a14="http://schemas.microsoft.com/office/drawing/2010/main" val="0"/>
              </a:ext>
            </a:extLst>
          </a:blip>
          <a:srcRect l="8256" t="3536" r="15786" b="12482"/>
          <a:stretch/>
        </p:blipFill>
        <p:spPr bwMode="auto">
          <a:xfrm rot="1200000">
            <a:off x="7785476" y="665273"/>
            <a:ext cx="397925" cy="407964"/>
          </a:xfrm>
          <a:prstGeom prst="flowChartConnector">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F19D1D67-1B53-4710-8DED-13D5CE5D3B37}"/>
              </a:ext>
            </a:extLst>
          </p:cNvPr>
          <p:cNvSpPr/>
          <p:nvPr/>
        </p:nvSpPr>
        <p:spPr>
          <a:xfrm>
            <a:off x="11471527" y="393232"/>
            <a:ext cx="441965" cy="914400"/>
          </a:xfrm>
          <a:prstGeom prst="rect">
            <a:avLst/>
          </a:prstGeom>
          <a:solidFill>
            <a:schemeClr val="bg1">
              <a:lumMod val="95000"/>
            </a:schemeClr>
          </a:solidFill>
          <a:ln>
            <a:solidFill>
              <a:schemeClr val="bg1">
                <a:lumMod val="75000"/>
              </a:schemeClr>
            </a:solidFill>
          </a:ln>
          <a:effectLst>
            <a:outerShdw blurRad="50800" dist="38100" dir="2700000" algn="tl" rotWithShape="0">
              <a:prstClr val="black">
                <a:alpha val="40000"/>
              </a:prstClr>
            </a:outerShdw>
          </a:effectLst>
          <a:scene3d>
            <a:camera prst="orthographicFront"/>
            <a:lightRig rig="threePt" dir="t"/>
          </a:scene3d>
          <a:sp3d>
            <a:bevelT w="381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3128919D-11B5-4D97-8F68-69AB6AEBE745}"/>
              </a:ext>
            </a:extLst>
          </p:cNvPr>
          <p:cNvPicPr>
            <a:picLocks noChangeAspect="1" noChangeArrowheads="1"/>
          </p:cNvPicPr>
          <p:nvPr/>
        </p:nvPicPr>
        <p:blipFill rotWithShape="1">
          <a:blip r:embed="rId5">
            <a:lum bright="-20000" contrast="40000"/>
            <a:extLst>
              <a:ext uri="{28A0092B-C50C-407E-A947-70E740481C1C}">
                <a14:useLocalDpi xmlns:a14="http://schemas.microsoft.com/office/drawing/2010/main" val="0"/>
              </a:ext>
            </a:extLst>
          </a:blip>
          <a:srcRect l="8256" t="3536" r="15786" b="12482"/>
          <a:stretch/>
        </p:blipFill>
        <p:spPr bwMode="auto">
          <a:xfrm>
            <a:off x="11479729" y="656157"/>
            <a:ext cx="397925" cy="407964"/>
          </a:xfrm>
          <a:prstGeom prst="flowChartConnector">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109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58</a:t>
            </a:fld>
            <a:endParaRPr kumimoji="1" lang="ja-JP" altLang="en-US"/>
          </a:p>
        </p:txBody>
      </p:sp>
      <p:sp>
        <p:nvSpPr>
          <p:cNvPr id="2" name="正方形/長方形 1">
            <a:extLst>
              <a:ext uri="{FF2B5EF4-FFF2-40B4-BE49-F238E27FC236}">
                <a16:creationId xmlns:a16="http://schemas.microsoft.com/office/drawing/2014/main" id="{C52D9330-58F7-4420-8981-B8FABB18D6AD}"/>
              </a:ext>
            </a:extLst>
          </p:cNvPr>
          <p:cNvSpPr/>
          <p:nvPr/>
        </p:nvSpPr>
        <p:spPr>
          <a:xfrm>
            <a:off x="2389163" y="9201"/>
            <a:ext cx="7413674" cy="81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技術支援事例①</a:t>
            </a:r>
          </a:p>
        </p:txBody>
      </p:sp>
      <p:sp>
        <p:nvSpPr>
          <p:cNvPr id="6" name="正方形/長方形 5">
            <a:extLst>
              <a:ext uri="{FF2B5EF4-FFF2-40B4-BE49-F238E27FC236}">
                <a16:creationId xmlns:a16="http://schemas.microsoft.com/office/drawing/2014/main" id="{9DEFCF2E-33C3-4038-AE39-00649573FEF2}"/>
              </a:ext>
            </a:extLst>
          </p:cNvPr>
          <p:cNvSpPr/>
          <p:nvPr/>
        </p:nvSpPr>
        <p:spPr>
          <a:xfrm>
            <a:off x="166468" y="858129"/>
            <a:ext cx="11859064" cy="541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3200" dirty="0">
                <a:solidFill>
                  <a:srgbClr val="002060"/>
                </a:solidFill>
              </a:rPr>
              <a:t>（１）水運用計画等の作成支援</a:t>
            </a:r>
            <a:endParaRPr kumimoji="1" lang="en-US" altLang="ja-JP" sz="3200" dirty="0">
              <a:solidFill>
                <a:srgbClr val="002060"/>
              </a:solidFill>
            </a:endParaRPr>
          </a:p>
          <a:p>
            <a:r>
              <a:rPr kumimoji="1" lang="ja-JP" altLang="en-US" sz="3200" dirty="0">
                <a:solidFill>
                  <a:srgbClr val="002060"/>
                </a:solidFill>
              </a:rPr>
              <a:t>　　①支援内容</a:t>
            </a:r>
            <a:endParaRPr kumimoji="1" lang="en-US" altLang="ja-JP" sz="3200" dirty="0">
              <a:solidFill>
                <a:srgbClr val="002060"/>
              </a:solidFill>
            </a:endParaRPr>
          </a:p>
          <a:p>
            <a:pPr marL="1885950" lvl="3" indent="-514350">
              <a:buFont typeface="Arial" panose="020B0604020202020204" pitchFamily="34" charset="0"/>
              <a:buChar char="•"/>
            </a:pPr>
            <a:r>
              <a:rPr lang="ja-JP" altLang="en-US" sz="3200" dirty="0">
                <a:solidFill>
                  <a:srgbClr val="002060"/>
                </a:solidFill>
              </a:rPr>
              <a:t>導・送・配水管等の</a:t>
            </a:r>
            <a:r>
              <a:rPr lang="ja-JP" altLang="en-US" sz="3200" u="sng" dirty="0">
                <a:solidFill>
                  <a:srgbClr val="C00000"/>
                </a:solidFill>
              </a:rPr>
              <a:t>管路復旧計画</a:t>
            </a:r>
            <a:r>
              <a:rPr lang="ja-JP" altLang="en-US" sz="3200" dirty="0">
                <a:solidFill>
                  <a:srgbClr val="002060"/>
                </a:solidFill>
              </a:rPr>
              <a:t>策定に係る技術支援</a:t>
            </a:r>
            <a:endParaRPr lang="en-US" altLang="ja-JP" sz="3200" dirty="0">
              <a:solidFill>
                <a:srgbClr val="002060"/>
              </a:solidFill>
            </a:endParaRPr>
          </a:p>
          <a:p>
            <a:pPr marL="1885950" lvl="3" indent="-514350">
              <a:buFont typeface="Arial" panose="020B0604020202020204" pitchFamily="34" charset="0"/>
              <a:buChar char="•"/>
            </a:pPr>
            <a:r>
              <a:rPr lang="ja-JP" altLang="en-US" sz="3200" dirty="0">
                <a:solidFill>
                  <a:srgbClr val="002060"/>
                </a:solidFill>
              </a:rPr>
              <a:t>導・送・配水管等の</a:t>
            </a:r>
            <a:r>
              <a:rPr lang="ja-JP" altLang="en-US" sz="3200" u="sng" dirty="0">
                <a:solidFill>
                  <a:srgbClr val="C00000"/>
                </a:solidFill>
              </a:rPr>
              <a:t>充・通水計画</a:t>
            </a:r>
            <a:r>
              <a:rPr lang="ja-JP" altLang="en-US" sz="3200" dirty="0">
                <a:solidFill>
                  <a:srgbClr val="002060"/>
                </a:solidFill>
              </a:rPr>
              <a:t>策定に係る技術支援</a:t>
            </a:r>
            <a:endParaRPr lang="en-US" altLang="ja-JP" sz="3200" dirty="0">
              <a:solidFill>
                <a:srgbClr val="002060"/>
              </a:solidFill>
            </a:endParaRPr>
          </a:p>
          <a:p>
            <a:pPr marL="1885950" lvl="3" indent="-514350">
              <a:buFont typeface="Arial" panose="020B0604020202020204" pitchFamily="34" charset="0"/>
              <a:buChar char="•"/>
            </a:pPr>
            <a:r>
              <a:rPr lang="ja-JP" altLang="en-US" sz="3200" dirty="0">
                <a:solidFill>
                  <a:srgbClr val="002060"/>
                </a:solidFill>
              </a:rPr>
              <a:t>復旧段階ごとの臨時の</a:t>
            </a:r>
            <a:r>
              <a:rPr lang="ja-JP" altLang="en-US" sz="3200" u="sng" dirty="0">
                <a:solidFill>
                  <a:srgbClr val="C00000"/>
                </a:solidFill>
              </a:rPr>
              <a:t>配水区域設定</a:t>
            </a:r>
            <a:r>
              <a:rPr lang="ja-JP" altLang="en-US" sz="3200" dirty="0">
                <a:solidFill>
                  <a:srgbClr val="002060"/>
                </a:solidFill>
              </a:rPr>
              <a:t>等応急</a:t>
            </a:r>
            <a:r>
              <a:rPr lang="ja-JP" altLang="en-US" sz="3200" u="sng" dirty="0">
                <a:solidFill>
                  <a:srgbClr val="C00000"/>
                </a:solidFill>
              </a:rPr>
              <a:t>水運用計画</a:t>
            </a:r>
            <a:r>
              <a:rPr lang="ja-JP" altLang="en-US" sz="3200" dirty="0">
                <a:solidFill>
                  <a:srgbClr val="002060"/>
                </a:solidFill>
              </a:rPr>
              <a:t>策定に係る技術支援</a:t>
            </a:r>
            <a:endParaRPr lang="en-US" altLang="ja-JP" sz="3200" dirty="0">
              <a:solidFill>
                <a:srgbClr val="002060"/>
              </a:solidFill>
            </a:endParaRPr>
          </a:p>
          <a:p>
            <a:pPr lvl="1"/>
            <a:r>
              <a:rPr lang="ja-JP" altLang="en-US" sz="3200" dirty="0">
                <a:solidFill>
                  <a:srgbClr val="002060"/>
                </a:solidFill>
              </a:rPr>
              <a:t>　②事例</a:t>
            </a:r>
            <a:endParaRPr lang="en-US" altLang="ja-JP" sz="3200" dirty="0">
              <a:solidFill>
                <a:srgbClr val="002060"/>
              </a:solidFill>
            </a:endParaRPr>
          </a:p>
          <a:p>
            <a:pPr marL="1885950" lvl="3" indent="-514350">
              <a:buFont typeface="Arial" panose="020B0604020202020204" pitchFamily="34" charset="0"/>
              <a:buChar char="•"/>
            </a:pPr>
            <a:r>
              <a:rPr lang="ja-JP" altLang="en-US" sz="3200" dirty="0">
                <a:solidFill>
                  <a:srgbClr val="002060"/>
                </a:solidFill>
              </a:rPr>
              <a:t>新潟県中越地震（</a:t>
            </a:r>
            <a:r>
              <a:rPr lang="en-US" altLang="ja-JP" sz="3200" dirty="0">
                <a:solidFill>
                  <a:srgbClr val="002060"/>
                </a:solidFill>
              </a:rPr>
              <a:t>H16)</a:t>
            </a:r>
          </a:p>
          <a:p>
            <a:pPr marL="1885950" lvl="3" indent="-514350">
              <a:buFont typeface="Arial" panose="020B0604020202020204" pitchFamily="34" charset="0"/>
              <a:buChar char="•"/>
            </a:pPr>
            <a:r>
              <a:rPr lang="ja-JP" altLang="en-US" sz="3200" dirty="0">
                <a:solidFill>
                  <a:srgbClr val="002060"/>
                </a:solidFill>
              </a:rPr>
              <a:t>新潟県中越沖地震（</a:t>
            </a:r>
            <a:r>
              <a:rPr lang="en-US" altLang="ja-JP" sz="3200" dirty="0">
                <a:solidFill>
                  <a:srgbClr val="002060"/>
                </a:solidFill>
              </a:rPr>
              <a:t>H19)</a:t>
            </a:r>
          </a:p>
          <a:p>
            <a:pPr marL="1885950" lvl="3" indent="-514350">
              <a:buFont typeface="Arial" panose="020B0604020202020204" pitchFamily="34" charset="0"/>
              <a:buChar char="•"/>
            </a:pPr>
            <a:r>
              <a:rPr lang="ja-JP" altLang="en-US" sz="3200" dirty="0">
                <a:solidFill>
                  <a:srgbClr val="002060"/>
                </a:solidFill>
              </a:rPr>
              <a:t>熊本地震（</a:t>
            </a:r>
            <a:r>
              <a:rPr lang="en-US" altLang="ja-JP" sz="3200" dirty="0">
                <a:solidFill>
                  <a:srgbClr val="002060"/>
                </a:solidFill>
              </a:rPr>
              <a:t>H28)</a:t>
            </a:r>
          </a:p>
          <a:p>
            <a:pPr marL="971550" lvl="1" indent="-514350">
              <a:buFont typeface="Arial" panose="020B0604020202020204" pitchFamily="34" charset="0"/>
              <a:buChar char="•"/>
            </a:pPr>
            <a:endParaRPr lang="en-US" altLang="ja-JP" sz="3200" dirty="0">
              <a:solidFill>
                <a:srgbClr val="002060"/>
              </a:solidFill>
            </a:endParaRPr>
          </a:p>
          <a:p>
            <a:pPr marL="971550" lvl="1" indent="-514350">
              <a:buFont typeface="Arial" panose="020B0604020202020204" pitchFamily="34" charset="0"/>
              <a:buChar char="•"/>
            </a:pPr>
            <a:endParaRPr lang="en-US" altLang="ja-JP" sz="3200" dirty="0">
              <a:solidFill>
                <a:srgbClr val="002060"/>
              </a:solidFill>
            </a:endParaRPr>
          </a:p>
          <a:p>
            <a:pPr marL="971550" lvl="1" indent="-514350">
              <a:buFont typeface="Arial" panose="020B0604020202020204" pitchFamily="34" charset="0"/>
              <a:buChar char="•"/>
            </a:pPr>
            <a:endParaRPr lang="en-US" altLang="ja-JP" sz="3200" dirty="0">
              <a:solidFill>
                <a:srgbClr val="002060"/>
              </a:solidFill>
            </a:endParaRPr>
          </a:p>
          <a:p>
            <a:pPr marL="514350" indent="-514350">
              <a:buFont typeface="Arial" panose="020B0604020202020204" pitchFamily="34" charset="0"/>
              <a:buChar char="•"/>
            </a:pPr>
            <a:endParaRPr kumimoji="1" lang="en-US" altLang="ja-JP" sz="3200" dirty="0">
              <a:solidFill>
                <a:srgbClr val="002060"/>
              </a:solidFill>
            </a:endParaRPr>
          </a:p>
          <a:p>
            <a:pPr marL="514350" indent="-514350">
              <a:buFont typeface="+mj-lt"/>
              <a:buAutoNum type="arabicPeriod"/>
            </a:pPr>
            <a:endParaRPr kumimoji="1" lang="ja-JP" altLang="en-US" sz="3200" dirty="0">
              <a:solidFill>
                <a:srgbClr val="002060"/>
              </a:solidFill>
            </a:endParaRPr>
          </a:p>
        </p:txBody>
      </p:sp>
      <p:grpSp>
        <p:nvGrpSpPr>
          <p:cNvPr id="9" name="グループ化 8">
            <a:extLst>
              <a:ext uri="{FF2B5EF4-FFF2-40B4-BE49-F238E27FC236}">
                <a16:creationId xmlns:a16="http://schemas.microsoft.com/office/drawing/2014/main" id="{8C898926-FCEE-4308-B56B-80B0E7354D0B}"/>
              </a:ext>
            </a:extLst>
          </p:cNvPr>
          <p:cNvGrpSpPr>
            <a:grpSpLocks noChangeAspect="1"/>
          </p:cNvGrpSpPr>
          <p:nvPr/>
        </p:nvGrpSpPr>
        <p:grpSpPr>
          <a:xfrm>
            <a:off x="7265795" y="3512923"/>
            <a:ext cx="4088005" cy="2944136"/>
            <a:chOff x="31432" y="-107889"/>
            <a:chExt cx="2861310" cy="2060684"/>
          </a:xfrm>
        </p:grpSpPr>
        <p:pic>
          <p:nvPicPr>
            <p:cNvPr id="10" name="図 9">
              <a:extLst>
                <a:ext uri="{FF2B5EF4-FFF2-40B4-BE49-F238E27FC236}">
                  <a16:creationId xmlns:a16="http://schemas.microsoft.com/office/drawing/2014/main" id="{F89BA565-8896-489A-BC5C-2670B038784C}"/>
                </a:ext>
              </a:extLst>
            </p:cNvPr>
            <p:cNvPicPr>
              <a:picLocks noChangeAspect="1"/>
            </p:cNvPicPr>
            <p:nvPr/>
          </p:nvPicPr>
          <p:blipFill>
            <a:blip r:embed="rId3">
              <a:lum/>
              <a:extLst>
                <a:ext uri="{28A0092B-C50C-407E-A947-70E740481C1C}">
                  <a14:useLocalDpi xmlns:a14="http://schemas.microsoft.com/office/drawing/2010/main" val="0"/>
                </a:ext>
              </a:extLst>
            </a:blip>
            <a:srcRect/>
            <a:stretch>
              <a:fillRect/>
            </a:stretch>
          </p:blipFill>
          <p:spPr bwMode="auto">
            <a:xfrm>
              <a:off x="31432" y="-107889"/>
              <a:ext cx="2861310" cy="1733550"/>
            </a:xfrm>
            <a:prstGeom prst="rect">
              <a:avLst/>
            </a:prstGeom>
            <a:noFill/>
            <a:ln>
              <a:solidFill>
                <a:srgbClr val="002060"/>
              </a:solidFill>
            </a:ln>
          </p:spPr>
        </p:pic>
        <p:sp>
          <p:nvSpPr>
            <p:cNvPr id="11" name="テキスト ボックス 2">
              <a:extLst>
                <a:ext uri="{FF2B5EF4-FFF2-40B4-BE49-F238E27FC236}">
                  <a16:creationId xmlns:a16="http://schemas.microsoft.com/office/drawing/2014/main" id="{C6E8C7C4-B6E6-4CA2-B1A5-967EFCED2E0F}"/>
                </a:ext>
              </a:extLst>
            </p:cNvPr>
            <p:cNvSpPr txBox="1">
              <a:spLocks noChangeArrowheads="1"/>
            </p:cNvSpPr>
            <p:nvPr/>
          </p:nvSpPr>
          <p:spPr bwMode="auto">
            <a:xfrm>
              <a:off x="336766" y="1672747"/>
              <a:ext cx="2419191" cy="280048"/>
            </a:xfrm>
            <a:prstGeom prst="rect">
              <a:avLst/>
            </a:prstGeom>
            <a:noFill/>
            <a:ln w="9525">
              <a:solidFill>
                <a:srgbClr val="002060"/>
              </a:solidFill>
              <a:miter lim="800000"/>
              <a:headEnd/>
              <a:tailEnd/>
            </a:ln>
          </p:spPr>
          <p:txBody>
            <a:bodyPr rot="0" vert="horz" wrap="square" lIns="91440" tIns="45720" rIns="91440" bIns="45720" anchor="t" anchorCtr="0">
              <a:spAutoFit/>
            </a:bodyPr>
            <a:lstStyle/>
            <a:p>
              <a:pPr algn="ctr">
                <a:spcAft>
                  <a:spcPts val="0"/>
                </a:spcAft>
              </a:pPr>
              <a:r>
                <a:rPr lang="ja-JP" sz="20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計画策定等打合せ状況</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sp>
        <p:nvSpPr>
          <p:cNvPr id="13" name="正方形/長方形 12">
            <a:extLst>
              <a:ext uri="{FF2B5EF4-FFF2-40B4-BE49-F238E27FC236}">
                <a16:creationId xmlns:a16="http://schemas.microsoft.com/office/drawing/2014/main" id="{BB50A3A0-38FD-432D-99EF-D5BA8586866B}"/>
              </a:ext>
            </a:extLst>
          </p:cNvPr>
          <p:cNvSpPr/>
          <p:nvPr/>
        </p:nvSpPr>
        <p:spPr>
          <a:xfrm>
            <a:off x="633431" y="6185147"/>
            <a:ext cx="6840000" cy="294277"/>
          </a:xfrm>
          <a:prstGeom prst="rect">
            <a:avLst/>
          </a:prstGeom>
          <a:pattFill prst="pct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P114</a:t>
            </a:r>
            <a:r>
              <a:rPr kumimoji="1" lang="ja-JP" altLang="en-US" dirty="0" err="1">
                <a:solidFill>
                  <a:srgbClr val="002060"/>
                </a:solidFill>
              </a:rPr>
              <a:t>、</a:t>
            </a:r>
            <a:r>
              <a:rPr kumimoji="1" lang="en-US" altLang="ja-JP" dirty="0">
                <a:solidFill>
                  <a:srgbClr val="002060"/>
                </a:solidFill>
              </a:rPr>
              <a:t>136</a:t>
            </a:r>
            <a:endParaRPr kumimoji="1" lang="ja-JP" altLang="en-US" dirty="0">
              <a:solidFill>
                <a:srgbClr val="002060"/>
              </a:solidFill>
            </a:endParaRPr>
          </a:p>
        </p:txBody>
      </p:sp>
    </p:spTree>
    <p:extLst>
      <p:ext uri="{BB962C8B-B14F-4D97-AF65-F5344CB8AC3E}">
        <p14:creationId xmlns:p14="http://schemas.microsoft.com/office/powerpoint/2010/main" val="1392942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59</a:t>
            </a:fld>
            <a:endParaRPr kumimoji="1" lang="ja-JP" altLang="en-US"/>
          </a:p>
        </p:txBody>
      </p:sp>
      <p:sp>
        <p:nvSpPr>
          <p:cNvPr id="2" name="正方形/長方形 1">
            <a:extLst>
              <a:ext uri="{FF2B5EF4-FFF2-40B4-BE49-F238E27FC236}">
                <a16:creationId xmlns:a16="http://schemas.microsoft.com/office/drawing/2014/main" id="{C52D9330-58F7-4420-8981-B8FABB18D6AD}"/>
              </a:ext>
            </a:extLst>
          </p:cNvPr>
          <p:cNvSpPr/>
          <p:nvPr/>
        </p:nvSpPr>
        <p:spPr>
          <a:xfrm>
            <a:off x="2743201" y="42838"/>
            <a:ext cx="7413674" cy="81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技術支援事例②</a:t>
            </a:r>
          </a:p>
        </p:txBody>
      </p:sp>
      <p:sp>
        <p:nvSpPr>
          <p:cNvPr id="6" name="正方形/長方形 5">
            <a:extLst>
              <a:ext uri="{FF2B5EF4-FFF2-40B4-BE49-F238E27FC236}">
                <a16:creationId xmlns:a16="http://schemas.microsoft.com/office/drawing/2014/main" id="{9DEFCF2E-33C3-4038-AE39-00649573FEF2}"/>
              </a:ext>
            </a:extLst>
          </p:cNvPr>
          <p:cNvSpPr/>
          <p:nvPr/>
        </p:nvSpPr>
        <p:spPr>
          <a:xfrm>
            <a:off x="795997" y="940558"/>
            <a:ext cx="5917624" cy="815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rgbClr val="002060"/>
                </a:solidFill>
              </a:rPr>
              <a:t>（２）仮設</a:t>
            </a:r>
            <a:r>
              <a:rPr kumimoji="1" lang="ja-JP" altLang="en-US" sz="3200" dirty="0">
                <a:solidFill>
                  <a:srgbClr val="002060"/>
                </a:solidFill>
              </a:rPr>
              <a:t>浄水装置等設置計画</a:t>
            </a:r>
            <a:endParaRPr kumimoji="1" lang="en-US" altLang="ja-JP" sz="3200" dirty="0">
              <a:solidFill>
                <a:srgbClr val="002060"/>
              </a:solidFill>
            </a:endParaRPr>
          </a:p>
        </p:txBody>
      </p:sp>
      <p:sp>
        <p:nvSpPr>
          <p:cNvPr id="8" name="正方形/長方形 7">
            <a:extLst>
              <a:ext uri="{FF2B5EF4-FFF2-40B4-BE49-F238E27FC236}">
                <a16:creationId xmlns:a16="http://schemas.microsoft.com/office/drawing/2014/main" id="{4DF612CA-74D1-4467-AEDE-29EE1EE57C84}"/>
              </a:ext>
            </a:extLst>
          </p:cNvPr>
          <p:cNvSpPr/>
          <p:nvPr/>
        </p:nvSpPr>
        <p:spPr>
          <a:xfrm>
            <a:off x="1737946" y="1599127"/>
            <a:ext cx="10113159" cy="4913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3200" dirty="0">
                <a:solidFill>
                  <a:srgbClr val="002060"/>
                </a:solidFill>
              </a:rPr>
              <a:t>①支援内容</a:t>
            </a:r>
            <a:endParaRPr kumimoji="1" lang="en-US" altLang="ja-JP" sz="3200" dirty="0">
              <a:solidFill>
                <a:srgbClr val="002060"/>
              </a:solidFill>
            </a:endParaRPr>
          </a:p>
          <a:p>
            <a:pPr marL="914400" lvl="1" indent="-457200">
              <a:buFont typeface="Arial" panose="020B0604020202020204" pitchFamily="34" charset="0"/>
              <a:buChar char="•"/>
            </a:pPr>
            <a:r>
              <a:rPr lang="ja-JP" altLang="ja-JP" sz="3200" dirty="0">
                <a:solidFill>
                  <a:srgbClr val="002060"/>
                </a:solidFill>
              </a:rPr>
              <a:t>浄水場機能</a:t>
            </a:r>
            <a:r>
              <a:rPr lang="ja-JP" altLang="en-US" sz="3200" dirty="0">
                <a:solidFill>
                  <a:srgbClr val="002060"/>
                </a:solidFill>
              </a:rPr>
              <a:t>の</a:t>
            </a:r>
            <a:r>
              <a:rPr lang="ja-JP" altLang="ja-JP" sz="3200" dirty="0">
                <a:solidFill>
                  <a:srgbClr val="002060"/>
                </a:solidFill>
              </a:rPr>
              <a:t>停止時にお</a:t>
            </a:r>
            <a:r>
              <a:rPr lang="ja-JP" altLang="en-US" sz="3200" dirty="0">
                <a:solidFill>
                  <a:srgbClr val="002060"/>
                </a:solidFill>
              </a:rPr>
              <a:t>いて</a:t>
            </a:r>
            <a:r>
              <a:rPr lang="ja-JP" altLang="ja-JP" sz="3200" dirty="0">
                <a:solidFill>
                  <a:srgbClr val="002060"/>
                </a:solidFill>
              </a:rPr>
              <a:t>、水源</a:t>
            </a:r>
            <a:r>
              <a:rPr lang="ja-JP" altLang="en-US" sz="3200" dirty="0">
                <a:solidFill>
                  <a:srgbClr val="002060"/>
                </a:solidFill>
              </a:rPr>
              <a:t>に</a:t>
            </a:r>
            <a:r>
              <a:rPr lang="ja-JP" altLang="ja-JP" sz="3200" u="sng" dirty="0">
                <a:solidFill>
                  <a:srgbClr val="C00000"/>
                </a:solidFill>
              </a:rPr>
              <a:t>仮設浄水</a:t>
            </a:r>
            <a:endParaRPr lang="en-US" altLang="ja-JP" sz="3200" u="sng" dirty="0">
              <a:solidFill>
                <a:srgbClr val="C00000"/>
              </a:solidFill>
            </a:endParaRPr>
          </a:p>
          <a:p>
            <a:r>
              <a:rPr lang="ja-JP" altLang="en-US" sz="3200" dirty="0">
                <a:solidFill>
                  <a:srgbClr val="C00000"/>
                </a:solidFill>
              </a:rPr>
              <a:t>　　</a:t>
            </a:r>
            <a:r>
              <a:rPr lang="ja-JP" altLang="ja-JP" sz="3200" u="sng" dirty="0">
                <a:solidFill>
                  <a:srgbClr val="C00000"/>
                </a:solidFill>
              </a:rPr>
              <a:t>装置の設置に関わる技術支援</a:t>
            </a:r>
            <a:r>
              <a:rPr lang="ja-JP" altLang="ja-JP" sz="3200" dirty="0">
                <a:solidFill>
                  <a:srgbClr val="002060"/>
                </a:solidFill>
              </a:rPr>
              <a:t>。</a:t>
            </a:r>
          </a:p>
          <a:p>
            <a:pPr marL="914400" lvl="1" indent="-457200">
              <a:buFont typeface="Arial" panose="020B0604020202020204" pitchFamily="34" charset="0"/>
              <a:buChar char="•"/>
            </a:pPr>
            <a:r>
              <a:rPr lang="ja-JP" altLang="ja-JP" sz="3200" dirty="0">
                <a:solidFill>
                  <a:srgbClr val="002060"/>
                </a:solidFill>
              </a:rPr>
              <a:t>被害状況によ</a:t>
            </a:r>
            <a:r>
              <a:rPr lang="ja-JP" altLang="en-US" sz="3200" dirty="0">
                <a:solidFill>
                  <a:srgbClr val="002060"/>
                </a:solidFill>
              </a:rPr>
              <a:t>り</a:t>
            </a:r>
            <a:r>
              <a:rPr lang="ja-JP" altLang="ja-JP" sz="3200" dirty="0">
                <a:solidFill>
                  <a:srgbClr val="002060"/>
                </a:solidFill>
              </a:rPr>
              <a:t>、</a:t>
            </a:r>
            <a:r>
              <a:rPr lang="ja-JP" altLang="ja-JP" sz="3200" u="sng" dirty="0">
                <a:solidFill>
                  <a:srgbClr val="C00000"/>
                </a:solidFill>
              </a:rPr>
              <a:t>民間企業</a:t>
            </a:r>
            <a:r>
              <a:rPr lang="ja-JP" altLang="en-US" sz="3200" u="sng" dirty="0">
                <a:solidFill>
                  <a:srgbClr val="C00000"/>
                </a:solidFill>
              </a:rPr>
              <a:t>等に</a:t>
            </a:r>
            <a:r>
              <a:rPr lang="ja-JP" altLang="ja-JP" sz="3200" u="sng" dirty="0">
                <a:solidFill>
                  <a:srgbClr val="C00000"/>
                </a:solidFill>
              </a:rPr>
              <a:t>協力要請</a:t>
            </a:r>
            <a:r>
              <a:rPr lang="ja-JP" altLang="ja-JP" sz="3200" dirty="0">
                <a:solidFill>
                  <a:srgbClr val="002060"/>
                </a:solidFill>
              </a:rPr>
              <a:t>。</a:t>
            </a:r>
            <a:endParaRPr lang="en-US" altLang="ja-JP" sz="3200" dirty="0">
              <a:solidFill>
                <a:srgbClr val="002060"/>
              </a:solidFill>
            </a:endParaRPr>
          </a:p>
          <a:p>
            <a:endParaRPr lang="ja-JP" altLang="ja-JP" sz="3200" dirty="0">
              <a:solidFill>
                <a:srgbClr val="002060"/>
              </a:solidFill>
            </a:endParaRPr>
          </a:p>
          <a:p>
            <a:r>
              <a:rPr lang="ja-JP" altLang="ja-JP" sz="3200" dirty="0">
                <a:solidFill>
                  <a:srgbClr val="002060"/>
                </a:solidFill>
              </a:rPr>
              <a:t>② 事例</a:t>
            </a:r>
            <a:endParaRPr lang="en-US" altLang="ja-JP" sz="3200" dirty="0">
              <a:solidFill>
                <a:srgbClr val="002060"/>
              </a:solidFill>
            </a:endParaRPr>
          </a:p>
          <a:p>
            <a:pPr marL="914400" lvl="1" indent="-457200">
              <a:buFont typeface="Arial" panose="020B0604020202020204" pitchFamily="34" charset="0"/>
              <a:buChar char="•"/>
            </a:pPr>
            <a:r>
              <a:rPr lang="ja-JP" altLang="ja-JP" sz="3200" dirty="0">
                <a:solidFill>
                  <a:srgbClr val="002060"/>
                </a:solidFill>
              </a:rPr>
              <a:t>平成</a:t>
            </a:r>
            <a:r>
              <a:rPr lang="en-US" altLang="ja-JP" sz="3200" dirty="0">
                <a:solidFill>
                  <a:srgbClr val="002060"/>
                </a:solidFill>
              </a:rPr>
              <a:t>30</a:t>
            </a:r>
            <a:r>
              <a:rPr lang="ja-JP" altLang="ja-JP" sz="3200" dirty="0">
                <a:solidFill>
                  <a:srgbClr val="002060"/>
                </a:solidFill>
              </a:rPr>
              <a:t>年</a:t>
            </a:r>
            <a:r>
              <a:rPr lang="en-US" altLang="ja-JP" sz="3200" dirty="0">
                <a:solidFill>
                  <a:srgbClr val="002060"/>
                </a:solidFill>
              </a:rPr>
              <a:t>7</a:t>
            </a:r>
            <a:r>
              <a:rPr lang="ja-JP" altLang="ja-JP" sz="3200" dirty="0">
                <a:solidFill>
                  <a:srgbClr val="002060"/>
                </a:solidFill>
              </a:rPr>
              <a:t>月豪雨</a:t>
            </a:r>
            <a:endParaRPr lang="en-US" altLang="ja-JP" sz="3200" dirty="0">
              <a:solidFill>
                <a:srgbClr val="002060"/>
              </a:solidFill>
            </a:endParaRPr>
          </a:p>
          <a:p>
            <a:r>
              <a:rPr lang="ja-JP" altLang="en-US" sz="3200" dirty="0">
                <a:solidFill>
                  <a:srgbClr val="002060"/>
                </a:solidFill>
              </a:rPr>
              <a:t>　　（西日本豪雨）　　</a:t>
            </a:r>
            <a:endParaRPr kumimoji="1" lang="en-US" altLang="ja-JP" sz="3200" dirty="0">
              <a:solidFill>
                <a:srgbClr val="002060"/>
              </a:solidFill>
            </a:endParaRPr>
          </a:p>
          <a:p>
            <a:pPr marL="457200" indent="-457200">
              <a:buFont typeface="Arial" panose="020B0604020202020204" pitchFamily="34" charset="0"/>
              <a:buChar char="•"/>
            </a:pPr>
            <a:endParaRPr kumimoji="1" lang="ja-JP" altLang="en-US" sz="3200" dirty="0">
              <a:solidFill>
                <a:srgbClr val="002060"/>
              </a:solidFill>
            </a:endParaRPr>
          </a:p>
        </p:txBody>
      </p:sp>
      <p:sp>
        <p:nvSpPr>
          <p:cNvPr id="10" name="テキスト ボックス 2">
            <a:extLst>
              <a:ext uri="{FF2B5EF4-FFF2-40B4-BE49-F238E27FC236}">
                <a16:creationId xmlns:a16="http://schemas.microsoft.com/office/drawing/2014/main" id="{D2D179CC-33A9-4D2B-9D63-DF04F8146841}"/>
              </a:ext>
            </a:extLst>
          </p:cNvPr>
          <p:cNvSpPr txBox="1">
            <a:spLocks noChangeArrowheads="1"/>
          </p:cNvSpPr>
          <p:nvPr/>
        </p:nvSpPr>
        <p:spPr bwMode="auto">
          <a:xfrm>
            <a:off x="6997537" y="3982645"/>
            <a:ext cx="438979" cy="1938992"/>
          </a:xfrm>
          <a:prstGeom prst="rect">
            <a:avLst/>
          </a:prstGeom>
          <a:noFill/>
          <a:ln w="9525">
            <a:solidFill>
              <a:srgbClr val="002060"/>
            </a:solidFill>
            <a:miter lim="800000"/>
            <a:headEnd/>
            <a:tailEnd/>
          </a:ln>
        </p:spPr>
        <p:txBody>
          <a:bodyPr rot="0" vert="horz" wrap="square" lIns="91440" tIns="45720" rIns="91440" bIns="45720" anchor="t" anchorCtr="0">
            <a:spAutoFit/>
          </a:bodyPr>
          <a:lstStyle/>
          <a:p>
            <a:pPr algn="just">
              <a:spcAft>
                <a:spcPts val="0"/>
              </a:spcAft>
            </a:pPr>
            <a:r>
              <a:rPr lang="ja-JP" sz="2000" b="1"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仮設浄水装置</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B6317D9F-ADA3-4D07-906E-1031BFC90530}"/>
              </a:ext>
            </a:extLst>
          </p:cNvPr>
          <p:cNvSpPr/>
          <p:nvPr/>
        </p:nvSpPr>
        <p:spPr>
          <a:xfrm>
            <a:off x="3167621" y="6425722"/>
            <a:ext cx="7092000" cy="304708"/>
          </a:xfrm>
          <a:prstGeom prst="rect">
            <a:avLst/>
          </a:prstGeom>
          <a:pattFill prst="pct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P115</a:t>
            </a:r>
            <a:r>
              <a:rPr kumimoji="1" lang="ja-JP" altLang="en-US" dirty="0" err="1">
                <a:solidFill>
                  <a:srgbClr val="002060"/>
                </a:solidFill>
              </a:rPr>
              <a:t>、</a:t>
            </a:r>
            <a:r>
              <a:rPr kumimoji="1" lang="ja-JP" altLang="en-US" dirty="0">
                <a:solidFill>
                  <a:srgbClr val="002060"/>
                </a:solidFill>
              </a:rPr>
              <a:t>Ｐ</a:t>
            </a:r>
            <a:r>
              <a:rPr kumimoji="1" lang="en-US" altLang="ja-JP" dirty="0">
                <a:solidFill>
                  <a:srgbClr val="002060"/>
                </a:solidFill>
              </a:rPr>
              <a:t>136</a:t>
            </a:r>
            <a:endParaRPr kumimoji="1" lang="ja-JP" altLang="en-US" dirty="0">
              <a:solidFill>
                <a:srgbClr val="002060"/>
              </a:solidFill>
            </a:endParaRPr>
          </a:p>
        </p:txBody>
      </p:sp>
      <p:pic>
        <p:nvPicPr>
          <p:cNvPr id="12" name="図 11">
            <a:extLst>
              <a:ext uri="{FF2B5EF4-FFF2-40B4-BE49-F238E27FC236}">
                <a16:creationId xmlns:a16="http://schemas.microsoft.com/office/drawing/2014/main" id="{85BB7171-73F1-4430-9695-032F7B0A2A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3598" y="3618602"/>
            <a:ext cx="3420429" cy="2600522"/>
          </a:xfrm>
          <a:prstGeom prst="rect">
            <a:avLst/>
          </a:prstGeom>
          <a:noFill/>
          <a:ln>
            <a:solidFill>
              <a:srgbClr val="002060"/>
            </a:solidFill>
          </a:ln>
        </p:spPr>
      </p:pic>
    </p:spTree>
    <p:extLst>
      <p:ext uri="{BB962C8B-B14F-4D97-AF65-F5344CB8AC3E}">
        <p14:creationId xmlns:p14="http://schemas.microsoft.com/office/powerpoint/2010/main" val="474469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6</a:t>
            </a:fld>
            <a:endParaRPr kumimoji="1" lang="ja-JP" altLang="en-US" dirty="0"/>
          </a:p>
        </p:txBody>
      </p:sp>
      <p:grpSp>
        <p:nvGrpSpPr>
          <p:cNvPr id="9" name="グループ化 8">
            <a:extLst>
              <a:ext uri="{FF2B5EF4-FFF2-40B4-BE49-F238E27FC236}">
                <a16:creationId xmlns:a16="http://schemas.microsoft.com/office/drawing/2014/main" id="{AEACF991-70A7-4E9E-B70B-26597A854475}"/>
              </a:ext>
            </a:extLst>
          </p:cNvPr>
          <p:cNvGrpSpPr/>
          <p:nvPr/>
        </p:nvGrpSpPr>
        <p:grpSpPr>
          <a:xfrm>
            <a:off x="1089730" y="133748"/>
            <a:ext cx="9915473" cy="6571729"/>
            <a:chOff x="1477739" y="1072946"/>
            <a:chExt cx="8828020" cy="6707979"/>
          </a:xfrm>
          <a:effectLst>
            <a:outerShdw blurRad="50800" dist="38100" dir="2700000" algn="tl" rotWithShape="0">
              <a:prstClr val="black">
                <a:alpha val="40000"/>
              </a:prstClr>
            </a:outerShdw>
          </a:effectLst>
        </p:grpSpPr>
        <p:sp>
          <p:nvSpPr>
            <p:cNvPr id="10" name="フローチャート: 書類 9">
              <a:extLst>
                <a:ext uri="{FF2B5EF4-FFF2-40B4-BE49-F238E27FC236}">
                  <a16:creationId xmlns:a16="http://schemas.microsoft.com/office/drawing/2014/main" id="{46838583-1AFE-4500-84E4-36EE0DFEA495}"/>
                </a:ext>
              </a:extLst>
            </p:cNvPr>
            <p:cNvSpPr/>
            <p:nvPr/>
          </p:nvSpPr>
          <p:spPr>
            <a:xfrm>
              <a:off x="1477739" y="1072946"/>
              <a:ext cx="8820443" cy="5190978"/>
            </a:xfrm>
            <a:prstGeom prst="flowChartDocument">
              <a:avLst/>
            </a:prstGeom>
            <a:pattFill prst="pct50">
              <a:fgClr>
                <a:srgbClr val="FFFF66"/>
              </a:fgClr>
              <a:bgClr>
                <a:schemeClr val="bg1">
                  <a:lumMod val="65000"/>
                </a:schemeClr>
              </a:bgClr>
            </a:pattFill>
            <a:ln>
              <a:solidFill>
                <a:srgbClr val="FFFF66"/>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ローチャート: 書類 12">
              <a:extLst>
                <a:ext uri="{FF2B5EF4-FFF2-40B4-BE49-F238E27FC236}">
                  <a16:creationId xmlns:a16="http://schemas.microsoft.com/office/drawing/2014/main" id="{1E6A85FA-7AC1-4854-8253-51C9CA5A5C05}"/>
                </a:ext>
              </a:extLst>
            </p:cNvPr>
            <p:cNvSpPr/>
            <p:nvPr/>
          </p:nvSpPr>
          <p:spPr>
            <a:xfrm>
              <a:off x="1525780" y="1131905"/>
              <a:ext cx="8697201" cy="5190978"/>
            </a:xfrm>
            <a:prstGeom prst="flowChartDocument">
              <a:avLst/>
            </a:prstGeom>
            <a:pattFill prst="ltHorz">
              <a:fgClr>
                <a:schemeClr val="bg1">
                  <a:lumMod val="65000"/>
                </a:schemeClr>
              </a:fgClr>
              <a:bgClr>
                <a:schemeClr val="bg1"/>
              </a:bgClr>
            </a:pattFill>
            <a:ln>
              <a:solidFill>
                <a:srgbClr val="FFFF66"/>
              </a:solid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フローチャート: 書類 13">
              <a:extLst>
                <a:ext uri="{FF2B5EF4-FFF2-40B4-BE49-F238E27FC236}">
                  <a16:creationId xmlns:a16="http://schemas.microsoft.com/office/drawing/2014/main" id="{5AFFD3A4-CB4C-4841-B719-E36680B4C31C}"/>
                </a:ext>
              </a:extLst>
            </p:cNvPr>
            <p:cNvSpPr/>
            <p:nvPr/>
          </p:nvSpPr>
          <p:spPr>
            <a:xfrm>
              <a:off x="1485315" y="1562616"/>
              <a:ext cx="8820444" cy="6218309"/>
            </a:xfrm>
            <a:prstGeom prst="flowChartDocument">
              <a:avLst/>
            </a:prstGeom>
            <a:pattFill prst="pct75">
              <a:fgClr>
                <a:srgbClr val="FFFF66"/>
              </a:fgClr>
              <a:bgClr>
                <a:srgbClr val="FFFF00"/>
              </a:bgClr>
            </a:pattFill>
            <a:ln>
              <a:solidFill>
                <a:srgbClr val="FFFF66"/>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FDF6D97-5370-4AAD-B6F9-4560F9A51FCA}"/>
                </a:ext>
              </a:extLst>
            </p:cNvPr>
            <p:cNvSpPr/>
            <p:nvPr/>
          </p:nvSpPr>
          <p:spPr>
            <a:xfrm>
              <a:off x="2667294" y="2316041"/>
              <a:ext cx="6484034" cy="914400"/>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400" b="1" dirty="0">
                  <a:solidFill>
                    <a:schemeClr val="tx1">
                      <a:lumMod val="85000"/>
                      <a:lumOff val="15000"/>
                    </a:schemeClr>
                  </a:solidFill>
                  <a:effectLst>
                    <a:outerShdw blurRad="38100" dist="38100" dir="2700000" algn="tl">
                      <a:srgbClr val="000000">
                        <a:alpha val="43137"/>
                      </a:srgbClr>
                    </a:outerShdw>
                  </a:effectLst>
                </a:rPr>
                <a:t>地震等緊急時対応の手引き</a:t>
              </a:r>
            </a:p>
          </p:txBody>
        </p:sp>
        <p:sp>
          <p:nvSpPr>
            <p:cNvPr id="16" name="正方形/長方形 15">
              <a:extLst>
                <a:ext uri="{FF2B5EF4-FFF2-40B4-BE49-F238E27FC236}">
                  <a16:creationId xmlns:a16="http://schemas.microsoft.com/office/drawing/2014/main" id="{81955379-7583-43E3-AA82-FAB2961B9B72}"/>
                </a:ext>
              </a:extLst>
            </p:cNvPr>
            <p:cNvSpPr/>
            <p:nvPr/>
          </p:nvSpPr>
          <p:spPr>
            <a:xfrm>
              <a:off x="3265037" y="3201823"/>
              <a:ext cx="5288546" cy="918659"/>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solidFill>
                    <a:schemeClr val="tx1">
                      <a:lumMod val="85000"/>
                      <a:lumOff val="15000"/>
                    </a:schemeClr>
                  </a:solidFill>
                  <a:effectLst>
                    <a:outerShdw blurRad="38100" dist="38100" dir="2700000" algn="tl">
                      <a:srgbClr val="000000">
                        <a:alpha val="43137"/>
                      </a:srgbClr>
                    </a:outerShdw>
                  </a:effectLst>
                </a:rPr>
                <a:t>【</a:t>
              </a:r>
              <a:r>
                <a:rPr kumimoji="1" lang="ja-JP" altLang="en-US" sz="4000" b="1" dirty="0">
                  <a:solidFill>
                    <a:schemeClr val="tx1">
                      <a:lumMod val="85000"/>
                      <a:lumOff val="15000"/>
                    </a:schemeClr>
                  </a:solidFill>
                  <a:effectLst>
                    <a:outerShdw blurRad="38100" dist="38100" dir="2700000" algn="tl">
                      <a:srgbClr val="000000">
                        <a:alpha val="43137"/>
                      </a:srgbClr>
                    </a:outerShdw>
                  </a:effectLst>
                </a:rPr>
                <a:t>令和 ２ 年 </a:t>
              </a:r>
              <a:r>
                <a:rPr lang="ja-JP" altLang="en-US" sz="4000" b="1" dirty="0">
                  <a:solidFill>
                    <a:schemeClr val="tx1">
                      <a:lumMod val="85000"/>
                      <a:lumOff val="15000"/>
                    </a:schemeClr>
                  </a:solidFill>
                  <a:effectLst>
                    <a:outerShdw blurRad="38100" dist="38100" dir="2700000" algn="tl">
                      <a:srgbClr val="000000">
                        <a:alpha val="43137"/>
                      </a:srgbClr>
                    </a:outerShdw>
                  </a:effectLst>
                </a:rPr>
                <a:t>４</a:t>
              </a:r>
              <a:r>
                <a:rPr kumimoji="1" lang="ja-JP" altLang="en-US" sz="4000" b="1" dirty="0">
                  <a:solidFill>
                    <a:schemeClr val="tx1">
                      <a:lumMod val="85000"/>
                      <a:lumOff val="15000"/>
                    </a:schemeClr>
                  </a:solidFill>
                  <a:effectLst>
                    <a:outerShdw blurRad="38100" dist="38100" dir="2700000" algn="tl">
                      <a:srgbClr val="000000">
                        <a:alpha val="43137"/>
                      </a:srgbClr>
                    </a:outerShdw>
                  </a:effectLst>
                </a:rPr>
                <a:t>月 改訂</a:t>
              </a:r>
              <a:r>
                <a:rPr kumimoji="1" lang="en-US" altLang="ja-JP" sz="4000" b="1" dirty="0">
                  <a:solidFill>
                    <a:schemeClr val="tx1">
                      <a:lumMod val="85000"/>
                      <a:lumOff val="15000"/>
                    </a:schemeClr>
                  </a:solidFill>
                  <a:effectLst>
                    <a:outerShdw blurRad="38100" dist="38100" dir="2700000" algn="tl">
                      <a:srgbClr val="000000">
                        <a:alpha val="43137"/>
                      </a:srgbClr>
                    </a:outerShdw>
                  </a:effectLst>
                </a:rPr>
                <a:t>】</a:t>
              </a:r>
              <a:endParaRPr kumimoji="1" lang="ja-JP" altLang="en-US" sz="4000" b="1" dirty="0">
                <a:solidFill>
                  <a:schemeClr val="tx1">
                    <a:lumMod val="85000"/>
                    <a:lumOff val="15000"/>
                  </a:schemeClr>
                </a:solidFill>
                <a:effectLst>
                  <a:outerShdw blurRad="38100" dist="38100" dir="2700000" algn="tl">
                    <a:srgbClr val="000000">
                      <a:alpha val="43137"/>
                    </a:srgbClr>
                  </a:outerShdw>
                </a:effectLst>
              </a:endParaRPr>
            </a:p>
          </p:txBody>
        </p:sp>
      </p:grpSp>
      <p:sp>
        <p:nvSpPr>
          <p:cNvPr id="7" name="正方形/長方形 6">
            <a:extLst>
              <a:ext uri="{FF2B5EF4-FFF2-40B4-BE49-F238E27FC236}">
                <a16:creationId xmlns:a16="http://schemas.microsoft.com/office/drawing/2014/main" id="{6417BE50-3F8F-4D77-BEE9-7A009B356B2A}"/>
              </a:ext>
            </a:extLst>
          </p:cNvPr>
          <p:cNvSpPr/>
          <p:nvPr/>
        </p:nvSpPr>
        <p:spPr>
          <a:xfrm>
            <a:off x="2425817" y="4819850"/>
            <a:ext cx="7282749" cy="91440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chemeClr val="tx1">
                    <a:lumMod val="85000"/>
                    <a:lumOff val="15000"/>
                  </a:schemeClr>
                </a:solidFill>
                <a:effectLst>
                  <a:outerShdw blurRad="38100" dist="38100" dir="2700000" algn="tl">
                    <a:srgbClr val="000000">
                      <a:alpha val="43137"/>
                    </a:srgbClr>
                  </a:outerShdw>
                </a:effectLst>
              </a:rPr>
              <a:t>公益社団法人　日本水道協会</a:t>
            </a:r>
          </a:p>
        </p:txBody>
      </p:sp>
      <p:pic>
        <p:nvPicPr>
          <p:cNvPr id="17" name="図 16">
            <a:extLst>
              <a:ext uri="{FF2B5EF4-FFF2-40B4-BE49-F238E27FC236}">
                <a16:creationId xmlns:a16="http://schemas.microsoft.com/office/drawing/2014/main" id="{BA975214-E9AC-406B-99FD-9E0F0BF80A4F}"/>
              </a:ext>
            </a:extLst>
          </p:cNvPr>
          <p:cNvPicPr preferRelativeResize="0">
            <a:picLocks noChangeArrowheads="1"/>
          </p:cNvPicPr>
          <p:nvPr/>
        </p:nvPicPr>
        <p:blipFill rotWithShape="1">
          <a:blip r:embed="rId3">
            <a:biLevel thresh="75000"/>
            <a:extLst>
              <a:ext uri="{28A0092B-C50C-407E-A947-70E740481C1C}">
                <a14:useLocalDpi xmlns:a14="http://schemas.microsoft.com/office/drawing/2010/main" val="0"/>
              </a:ext>
            </a:extLst>
          </a:blip>
          <a:srcRect l="1892" t="7921" r="2183" b="9901"/>
          <a:stretch/>
        </p:blipFill>
        <p:spPr bwMode="auto">
          <a:xfrm>
            <a:off x="1057211" y="594804"/>
            <a:ext cx="9972000" cy="50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A15E1096-1FC2-4B00-89C0-60A239DA6A22}"/>
              </a:ext>
            </a:extLst>
          </p:cNvPr>
          <p:cNvSpPr/>
          <p:nvPr/>
        </p:nvSpPr>
        <p:spPr>
          <a:xfrm>
            <a:off x="2016369" y="3089345"/>
            <a:ext cx="8159261" cy="1654619"/>
          </a:xfrm>
          <a:prstGeom prst="rect">
            <a:avLst/>
          </a:prstGeom>
          <a:pattFill prst="pct50">
            <a:fgClr>
              <a:srgbClr val="FF6600"/>
            </a:fgClr>
            <a:bgClr>
              <a:srgbClr val="FF9933"/>
            </a:bgClr>
          </a:pattFill>
          <a:ln w="22225">
            <a:solidFill>
              <a:srgbClr val="FF3300"/>
            </a:solidFill>
          </a:ln>
          <a:effectLst>
            <a:outerShdw blurRad="50800" dist="38100" dir="2700000" algn="tl" rotWithShape="0">
              <a:schemeClr val="tx1">
                <a:alpha val="40000"/>
              </a:schemeClr>
            </a:outerShd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i="1" dirty="0">
                <a:effectLst>
                  <a:outerShdw blurRad="38100" dist="38100" dir="2700000" algn="tl">
                    <a:srgbClr val="000000">
                      <a:alpha val="43137"/>
                    </a:srgbClr>
                  </a:outerShdw>
                </a:effectLst>
              </a:rPr>
              <a:t>日本水道協会ホームページに公表</a:t>
            </a:r>
            <a:endParaRPr kumimoji="1" lang="en-US" altLang="ja-JP" sz="4000" b="1" i="1" dirty="0">
              <a:effectLst>
                <a:outerShdw blurRad="38100" dist="38100" dir="2700000" algn="tl">
                  <a:srgbClr val="000000">
                    <a:alpha val="43137"/>
                  </a:srgbClr>
                </a:outerShdw>
              </a:effectLst>
            </a:endParaRPr>
          </a:p>
          <a:p>
            <a:pPr algn="ctr"/>
            <a:r>
              <a:rPr lang="en-US" altLang="ja-JP" sz="4000" b="1" i="1" dirty="0">
                <a:effectLst>
                  <a:outerShdw blurRad="38100" dist="38100" dir="2700000" algn="tl">
                    <a:srgbClr val="000000">
                      <a:alpha val="43137"/>
                    </a:srgbClr>
                  </a:outerShdw>
                </a:effectLst>
              </a:rPr>
              <a:t>http://www.jwwa.or.jp</a:t>
            </a:r>
            <a:endParaRPr kumimoji="1" lang="ja-JP" altLang="en-US" sz="4000" b="1" i="1" dirty="0">
              <a:effectLst>
                <a:outerShdw blurRad="38100" dist="38100" dir="2700000" algn="tl">
                  <a:srgbClr val="000000">
                    <a:alpha val="43137"/>
                  </a:srgbClr>
                </a:outerShdw>
              </a:effectLst>
            </a:endParaRPr>
          </a:p>
        </p:txBody>
      </p:sp>
      <p:sp>
        <p:nvSpPr>
          <p:cNvPr id="3" name="小波 2">
            <a:extLst>
              <a:ext uri="{FF2B5EF4-FFF2-40B4-BE49-F238E27FC236}">
                <a16:creationId xmlns:a16="http://schemas.microsoft.com/office/drawing/2014/main" id="{DFCCD100-B605-46F6-94D5-D3B19E5E4DAC}"/>
              </a:ext>
            </a:extLst>
          </p:cNvPr>
          <p:cNvSpPr/>
          <p:nvPr/>
        </p:nvSpPr>
        <p:spPr>
          <a:xfrm rot="20855445">
            <a:off x="219740" y="200125"/>
            <a:ext cx="2895720" cy="1494607"/>
          </a:xfrm>
          <a:prstGeom prst="doubleWave">
            <a:avLst/>
          </a:prstGeom>
          <a:gradFill flip="none" rotWithShape="1">
            <a:gsLst>
              <a:gs pos="13000">
                <a:srgbClr val="00B050"/>
              </a:gs>
              <a:gs pos="27000">
                <a:srgbClr val="92D050"/>
              </a:gs>
              <a:gs pos="0">
                <a:srgbClr val="B9D4ED"/>
              </a:gs>
              <a:gs pos="62000">
                <a:srgbClr val="92D050"/>
              </a:gs>
              <a:gs pos="93000">
                <a:srgbClr val="3BCCFF"/>
              </a:gs>
              <a:gs pos="44000">
                <a:srgbClr val="00B050"/>
              </a:gs>
              <a:gs pos="80000">
                <a:srgbClr val="00B050"/>
              </a:gs>
            </a:gsLst>
            <a:lin ang="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C20D7D42-1A9A-42A7-BAD6-1CB38079C9CF}"/>
              </a:ext>
            </a:extLst>
          </p:cNvPr>
          <p:cNvSpPr/>
          <p:nvPr/>
        </p:nvSpPr>
        <p:spPr>
          <a:xfrm rot="20786818">
            <a:off x="247151" y="273674"/>
            <a:ext cx="2561876" cy="1429488"/>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0" b="1" i="1" dirty="0">
                <a:ln w="3175">
                  <a:solidFill>
                    <a:schemeClr val="tx1"/>
                  </a:solidFill>
                </a:ln>
                <a:solidFill>
                  <a:srgbClr val="FFFF00"/>
                </a:solidFill>
                <a:effectLst>
                  <a:outerShdw blurRad="38100" dist="38100" dir="2700000" algn="tl">
                    <a:srgbClr val="000000">
                      <a:alpha val="43137"/>
                    </a:srgbClr>
                  </a:outerShdw>
                </a:effectLst>
              </a:rPr>
              <a:t>発 刊</a:t>
            </a:r>
          </a:p>
        </p:txBody>
      </p:sp>
    </p:spTree>
    <p:extLst>
      <p:ext uri="{BB962C8B-B14F-4D97-AF65-F5344CB8AC3E}">
        <p14:creationId xmlns:p14="http://schemas.microsoft.com/office/powerpoint/2010/main" val="151436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4DF612CA-74D1-4467-AEDE-29EE1EE57C84}"/>
              </a:ext>
            </a:extLst>
          </p:cNvPr>
          <p:cNvSpPr/>
          <p:nvPr/>
        </p:nvSpPr>
        <p:spPr>
          <a:xfrm>
            <a:off x="1988259" y="1673420"/>
            <a:ext cx="9614836" cy="4913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3200" dirty="0">
                <a:solidFill>
                  <a:srgbClr val="002060"/>
                </a:solidFill>
              </a:rPr>
              <a:t>①支援内容</a:t>
            </a:r>
            <a:endParaRPr kumimoji="1" lang="en-US" altLang="ja-JP" sz="3200" dirty="0">
              <a:solidFill>
                <a:srgbClr val="002060"/>
              </a:solidFill>
            </a:endParaRPr>
          </a:p>
          <a:p>
            <a:r>
              <a:rPr lang="ja-JP" altLang="en-US" sz="3200" dirty="0">
                <a:solidFill>
                  <a:srgbClr val="002060"/>
                </a:solidFill>
              </a:rPr>
              <a:t>　・機械・電気設備の故障に伴う、</a:t>
            </a:r>
            <a:endParaRPr lang="en-US" altLang="ja-JP" sz="3200" dirty="0">
              <a:solidFill>
                <a:srgbClr val="002060"/>
              </a:solidFill>
            </a:endParaRPr>
          </a:p>
          <a:p>
            <a:r>
              <a:rPr lang="ja-JP" altLang="en-US" sz="3200" dirty="0">
                <a:solidFill>
                  <a:srgbClr val="002060"/>
                </a:solidFill>
              </a:rPr>
              <a:t>　　</a:t>
            </a:r>
            <a:r>
              <a:rPr lang="ja-JP" altLang="en-US" sz="3200" u="sng" dirty="0">
                <a:solidFill>
                  <a:srgbClr val="C00000"/>
                </a:solidFill>
              </a:rPr>
              <a:t>専門職による復旧に関する技術支援</a:t>
            </a:r>
            <a:endParaRPr lang="en-US" altLang="ja-JP" sz="3200" u="sng" dirty="0">
              <a:solidFill>
                <a:srgbClr val="C00000"/>
              </a:solidFill>
            </a:endParaRPr>
          </a:p>
          <a:p>
            <a:r>
              <a:rPr kumimoji="1" lang="ja-JP" altLang="en-US" sz="3200" dirty="0">
                <a:solidFill>
                  <a:srgbClr val="002060"/>
                </a:solidFill>
              </a:rPr>
              <a:t>　・豪雨等によりポンプ設備、電気設備等の水没に</a:t>
            </a:r>
            <a:endParaRPr kumimoji="1" lang="en-US" altLang="ja-JP" sz="3200" dirty="0">
              <a:solidFill>
                <a:srgbClr val="002060"/>
              </a:solidFill>
            </a:endParaRPr>
          </a:p>
          <a:p>
            <a:r>
              <a:rPr lang="ja-JP" altLang="en-US" sz="3200" dirty="0">
                <a:solidFill>
                  <a:srgbClr val="002060"/>
                </a:solidFill>
              </a:rPr>
              <a:t>　　</a:t>
            </a:r>
            <a:r>
              <a:rPr kumimoji="1" lang="ja-JP" altLang="en-US" sz="3200" dirty="0">
                <a:solidFill>
                  <a:srgbClr val="002060"/>
                </a:solidFill>
              </a:rPr>
              <a:t>伴い</a:t>
            </a:r>
            <a:r>
              <a:rPr kumimoji="1" lang="ja-JP" altLang="en-US" sz="3200" u="sng" dirty="0">
                <a:solidFill>
                  <a:srgbClr val="C00000"/>
                </a:solidFill>
              </a:rPr>
              <a:t>代替品等の調達、手配に関わる技術支援</a:t>
            </a:r>
            <a:r>
              <a:rPr lang="ja-JP" altLang="en-US" sz="3200" dirty="0">
                <a:solidFill>
                  <a:srgbClr val="002060"/>
                </a:solidFill>
              </a:rPr>
              <a:t>　</a:t>
            </a:r>
            <a:endParaRPr lang="ja-JP" altLang="ja-JP" sz="3200" dirty="0">
              <a:solidFill>
                <a:srgbClr val="002060"/>
              </a:solidFill>
            </a:endParaRPr>
          </a:p>
          <a:p>
            <a:r>
              <a:rPr lang="ja-JP" altLang="ja-JP" sz="3200" dirty="0">
                <a:solidFill>
                  <a:srgbClr val="002060"/>
                </a:solidFill>
              </a:rPr>
              <a:t>② 事例</a:t>
            </a:r>
            <a:endParaRPr lang="en-US" altLang="ja-JP" sz="3200" dirty="0">
              <a:solidFill>
                <a:srgbClr val="002060"/>
              </a:solidFill>
            </a:endParaRPr>
          </a:p>
          <a:p>
            <a:r>
              <a:rPr lang="ja-JP" altLang="en-US" sz="3200" dirty="0">
                <a:solidFill>
                  <a:srgbClr val="002060"/>
                </a:solidFill>
              </a:rPr>
              <a:t>　・</a:t>
            </a:r>
            <a:r>
              <a:rPr lang="ja-JP" altLang="ja-JP" sz="3200" dirty="0">
                <a:solidFill>
                  <a:srgbClr val="002060"/>
                </a:solidFill>
              </a:rPr>
              <a:t>平成</a:t>
            </a:r>
            <a:r>
              <a:rPr lang="en-US" altLang="ja-JP" sz="3200" dirty="0">
                <a:solidFill>
                  <a:srgbClr val="002060"/>
                </a:solidFill>
              </a:rPr>
              <a:t>30</a:t>
            </a:r>
            <a:r>
              <a:rPr lang="ja-JP" altLang="ja-JP" sz="3200" dirty="0">
                <a:solidFill>
                  <a:srgbClr val="002060"/>
                </a:solidFill>
              </a:rPr>
              <a:t>年</a:t>
            </a:r>
            <a:r>
              <a:rPr lang="en-US" altLang="ja-JP" sz="3200" dirty="0">
                <a:solidFill>
                  <a:srgbClr val="002060"/>
                </a:solidFill>
              </a:rPr>
              <a:t>7</a:t>
            </a:r>
            <a:r>
              <a:rPr lang="ja-JP" altLang="ja-JP" sz="3200" dirty="0">
                <a:solidFill>
                  <a:srgbClr val="002060"/>
                </a:solidFill>
              </a:rPr>
              <a:t>月豪雨</a:t>
            </a:r>
            <a:r>
              <a:rPr lang="ja-JP" altLang="en-US" sz="3200" dirty="0">
                <a:solidFill>
                  <a:srgbClr val="002060"/>
                </a:solidFill>
              </a:rPr>
              <a:t>（西日本豪雨）</a:t>
            </a:r>
            <a:endParaRPr lang="en-US" altLang="ja-JP" sz="3200" dirty="0">
              <a:solidFill>
                <a:srgbClr val="002060"/>
              </a:solidFill>
            </a:endParaRPr>
          </a:p>
          <a:p>
            <a:r>
              <a:rPr lang="ja-JP" altLang="en-US" sz="3200" dirty="0">
                <a:solidFill>
                  <a:srgbClr val="002060"/>
                </a:solidFill>
              </a:rPr>
              <a:t>　・豪雨によりポンプが水没。</a:t>
            </a:r>
            <a:endParaRPr lang="en-US" altLang="ja-JP" sz="3200" dirty="0">
              <a:solidFill>
                <a:srgbClr val="002060"/>
              </a:solidFill>
            </a:endParaRPr>
          </a:p>
          <a:p>
            <a:r>
              <a:rPr lang="ja-JP" altLang="en-US" sz="3200" dirty="0">
                <a:solidFill>
                  <a:srgbClr val="002060"/>
                </a:solidFill>
              </a:rPr>
              <a:t>　　応援水道事業体が代替ポンプを手配。</a:t>
            </a:r>
            <a:endParaRPr lang="en-US" altLang="ja-JP" sz="3200" dirty="0">
              <a:solidFill>
                <a:srgbClr val="002060"/>
              </a:solidFill>
            </a:endParaRPr>
          </a:p>
          <a:p>
            <a:r>
              <a:rPr lang="ja-JP" altLang="en-US" sz="3200" dirty="0">
                <a:solidFill>
                  <a:srgbClr val="002060"/>
                </a:solidFill>
              </a:rPr>
              <a:t>　　　　　　　　</a:t>
            </a:r>
            <a:endParaRPr lang="ja-JP" altLang="ja-JP" sz="3200" dirty="0">
              <a:solidFill>
                <a:srgbClr val="002060"/>
              </a:solidFill>
            </a:endParaRPr>
          </a:p>
          <a:p>
            <a:endParaRPr kumimoji="1" lang="en-US" altLang="ja-JP" sz="3200" dirty="0">
              <a:solidFill>
                <a:srgbClr val="002060"/>
              </a:solidFill>
            </a:endParaRPr>
          </a:p>
          <a:p>
            <a:pPr marL="457200" indent="-457200">
              <a:buFont typeface="Arial" panose="020B0604020202020204" pitchFamily="34" charset="0"/>
              <a:buChar char="•"/>
            </a:pPr>
            <a:endParaRPr kumimoji="1" lang="ja-JP" altLang="en-US" sz="3200" dirty="0">
              <a:solidFill>
                <a:srgbClr val="002060"/>
              </a:solidFill>
            </a:endParaRPr>
          </a:p>
        </p:txBody>
      </p:sp>
      <p:sp>
        <p:nvSpPr>
          <p:cNvPr id="3" name="正方形/長方形 2">
            <a:extLst>
              <a:ext uri="{FF2B5EF4-FFF2-40B4-BE49-F238E27FC236}">
                <a16:creationId xmlns:a16="http://schemas.microsoft.com/office/drawing/2014/main" id="{C72A30D8-F19D-45B3-A078-5747673EA936}"/>
              </a:ext>
            </a:extLst>
          </p:cNvPr>
          <p:cNvSpPr/>
          <p:nvPr/>
        </p:nvSpPr>
        <p:spPr>
          <a:xfrm>
            <a:off x="9656151" y="1422633"/>
            <a:ext cx="2433155" cy="1728000"/>
          </a:xfrm>
          <a:prstGeom prst="rect">
            <a:avLst/>
          </a:prstGeom>
          <a:pattFill prst="lgConfetti">
            <a:fgClr>
              <a:schemeClr val="bg1">
                <a:lumMod val="85000"/>
              </a:schemeClr>
            </a:fgClr>
            <a:bgClr>
              <a:schemeClr val="bg1">
                <a:lumMod val="95000"/>
              </a:schemeClr>
            </a:bgClr>
          </a:pattFill>
          <a:ln>
            <a:solidFill>
              <a:schemeClr val="bg1">
                <a:lumMod val="65000"/>
              </a:schemeClr>
            </a:solidFill>
          </a:ln>
          <a:scene3d>
            <a:camera prst="orthographicFront"/>
            <a:lightRig rig="threePt" dir="t"/>
          </a:scene3d>
          <a:sp3d>
            <a:bevelT w="152400" h="1524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00000000-0008-0000-0000-000024010000}"/>
              </a:ext>
            </a:extLst>
          </p:cNvPr>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11008682" y="1630919"/>
            <a:ext cx="1140866" cy="1534668"/>
          </a:xfrm>
          <a:prstGeom prst="rect">
            <a:avLst/>
          </a:prstGeom>
          <a:noFill/>
          <a:effectLst>
            <a:outerShdw blurRad="50800" dist="38100" dir="2700000" algn="tl" rotWithShape="0">
              <a:prstClr val="black">
                <a:alpha val="40000"/>
              </a:prstClr>
            </a:outerShdw>
          </a:effectLst>
          <a:scene3d>
            <a:camera prst="orthographicFront">
              <a:rot lat="0" lon="0" rev="0"/>
            </a:camera>
            <a:lightRig rig="contrasting" dir="t"/>
          </a:scene3d>
          <a:sp3d prstMaterial="plastic"/>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00000000-0008-0000-0000-000025010000}"/>
              </a:ext>
            </a:extLst>
          </p:cNvPr>
          <p:cNvPicPr>
            <a:picLocks noChangeAspect="1" noChangeArrowheads="1"/>
          </p:cNvPicPr>
          <p:nvPr/>
        </p:nvPicPr>
        <p:blipFill rotWithShape="1">
          <a:blip r:embed="rId4">
            <a:lum bright="-20000" contrast="40000"/>
            <a:extLst>
              <a:ext uri="{28A0092B-C50C-407E-A947-70E740481C1C}">
                <a14:useLocalDpi xmlns:a14="http://schemas.microsoft.com/office/drawing/2010/main" val="0"/>
              </a:ext>
            </a:extLst>
          </a:blip>
          <a:srcRect l="11591" t="13161" r="13690" b="5675"/>
          <a:stretch/>
        </p:blipFill>
        <p:spPr bwMode="auto">
          <a:xfrm>
            <a:off x="9656151" y="1417507"/>
            <a:ext cx="2428456" cy="1775627"/>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a:extLst/>
        </p:spPr>
      </p:pic>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60</a:t>
            </a:fld>
            <a:endParaRPr kumimoji="1" lang="ja-JP" altLang="en-US"/>
          </a:p>
        </p:txBody>
      </p:sp>
      <p:sp>
        <p:nvSpPr>
          <p:cNvPr id="2" name="正方形/長方形 1">
            <a:extLst>
              <a:ext uri="{FF2B5EF4-FFF2-40B4-BE49-F238E27FC236}">
                <a16:creationId xmlns:a16="http://schemas.microsoft.com/office/drawing/2014/main" id="{C52D9330-58F7-4420-8981-B8FABB18D6AD}"/>
              </a:ext>
            </a:extLst>
          </p:cNvPr>
          <p:cNvSpPr/>
          <p:nvPr/>
        </p:nvSpPr>
        <p:spPr>
          <a:xfrm>
            <a:off x="2743201" y="42838"/>
            <a:ext cx="7413674" cy="81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技術支援事例③</a:t>
            </a:r>
          </a:p>
        </p:txBody>
      </p:sp>
      <p:sp>
        <p:nvSpPr>
          <p:cNvPr id="6" name="正方形/長方形 5">
            <a:extLst>
              <a:ext uri="{FF2B5EF4-FFF2-40B4-BE49-F238E27FC236}">
                <a16:creationId xmlns:a16="http://schemas.microsoft.com/office/drawing/2014/main" id="{9DEFCF2E-33C3-4038-AE39-00649573FEF2}"/>
              </a:ext>
            </a:extLst>
          </p:cNvPr>
          <p:cNvSpPr/>
          <p:nvPr/>
        </p:nvSpPr>
        <p:spPr>
          <a:xfrm>
            <a:off x="744554" y="858129"/>
            <a:ext cx="6049971" cy="815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rgbClr val="002060"/>
                </a:solidFill>
              </a:rPr>
              <a:t>（３）機械・電気設備計画</a:t>
            </a:r>
            <a:endParaRPr kumimoji="1" lang="en-US" altLang="ja-JP" sz="3200" dirty="0">
              <a:solidFill>
                <a:srgbClr val="002060"/>
              </a:solidFill>
            </a:endParaRPr>
          </a:p>
        </p:txBody>
      </p:sp>
      <p:sp>
        <p:nvSpPr>
          <p:cNvPr id="19" name="正方形/長方形 18">
            <a:extLst>
              <a:ext uri="{FF2B5EF4-FFF2-40B4-BE49-F238E27FC236}">
                <a16:creationId xmlns:a16="http://schemas.microsoft.com/office/drawing/2014/main" id="{8BA83AF2-9663-41F3-90D4-ADC56F03DF22}"/>
              </a:ext>
            </a:extLst>
          </p:cNvPr>
          <p:cNvSpPr/>
          <p:nvPr/>
        </p:nvSpPr>
        <p:spPr>
          <a:xfrm>
            <a:off x="4642379" y="6313849"/>
            <a:ext cx="7056000" cy="304708"/>
          </a:xfrm>
          <a:prstGeom prst="rect">
            <a:avLst/>
          </a:prstGeom>
          <a:pattFill prst="pct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P115</a:t>
            </a:r>
            <a:r>
              <a:rPr kumimoji="1" lang="ja-JP" altLang="en-US" dirty="0" err="1">
                <a:solidFill>
                  <a:srgbClr val="002060"/>
                </a:solidFill>
              </a:rPr>
              <a:t>、</a:t>
            </a:r>
            <a:r>
              <a:rPr kumimoji="1" lang="en-US" altLang="ja-JP" dirty="0">
                <a:solidFill>
                  <a:srgbClr val="002060"/>
                </a:solidFill>
              </a:rPr>
              <a:t>P137</a:t>
            </a:r>
            <a:endParaRPr kumimoji="1" lang="ja-JP" altLang="en-US" dirty="0">
              <a:solidFill>
                <a:srgbClr val="002060"/>
              </a:solidFill>
            </a:endParaRPr>
          </a:p>
        </p:txBody>
      </p:sp>
      <p:pic>
        <p:nvPicPr>
          <p:cNvPr id="11" name="図 10">
            <a:extLst>
              <a:ext uri="{FF2B5EF4-FFF2-40B4-BE49-F238E27FC236}">
                <a16:creationId xmlns:a16="http://schemas.microsoft.com/office/drawing/2014/main" id="{8819B76C-CAF0-4BD5-9075-6440C60CD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8811" y="1394223"/>
            <a:ext cx="1318260" cy="17564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テキスト ボックス 2">
            <a:extLst>
              <a:ext uri="{FF2B5EF4-FFF2-40B4-BE49-F238E27FC236}">
                <a16:creationId xmlns:a16="http://schemas.microsoft.com/office/drawing/2014/main" id="{7D91D06E-3B78-4A7B-859E-6F14561FDFEB}"/>
              </a:ext>
            </a:extLst>
          </p:cNvPr>
          <p:cNvSpPr txBox="1">
            <a:spLocks noChangeArrowheads="1"/>
          </p:cNvSpPr>
          <p:nvPr/>
        </p:nvSpPr>
        <p:spPr bwMode="auto">
          <a:xfrm>
            <a:off x="9633786" y="974896"/>
            <a:ext cx="2455520" cy="400110"/>
          </a:xfrm>
          <a:prstGeom prst="rect">
            <a:avLst/>
          </a:prstGeom>
          <a:noFill/>
          <a:ln w="9525">
            <a:solidFill>
              <a:srgbClr val="002060"/>
            </a:solidFill>
            <a:miter lim="800000"/>
            <a:headEnd/>
            <a:tailEnd/>
          </a:ln>
        </p:spPr>
        <p:txBody>
          <a:bodyPr rot="0" vert="horz" wrap="square" lIns="91440" tIns="45720" rIns="91440" bIns="45720" anchor="t" anchorCtr="0">
            <a:spAutoFit/>
          </a:bodyPr>
          <a:lstStyle/>
          <a:p>
            <a:pPr algn="ctr">
              <a:spcAft>
                <a:spcPts val="0"/>
              </a:spcAft>
            </a:pPr>
            <a:r>
              <a:rPr lang="ja-JP" altLang="en-US" sz="20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イ メ </a:t>
            </a:r>
            <a:r>
              <a:rPr lang="ja-JP" altLang="en-US" sz="2000" kern="100" dirty="0" err="1">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ー</a:t>
            </a:r>
            <a:r>
              <a:rPr lang="ja-JP" altLang="en-US" sz="20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 ジ</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111044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61</a:t>
            </a:fld>
            <a:endParaRPr kumimoji="1" lang="ja-JP" altLang="en-US"/>
          </a:p>
        </p:txBody>
      </p:sp>
      <p:sp>
        <p:nvSpPr>
          <p:cNvPr id="2" name="正方形/長方形 1">
            <a:extLst>
              <a:ext uri="{FF2B5EF4-FFF2-40B4-BE49-F238E27FC236}">
                <a16:creationId xmlns:a16="http://schemas.microsoft.com/office/drawing/2014/main" id="{C52D9330-58F7-4420-8981-B8FABB18D6AD}"/>
              </a:ext>
            </a:extLst>
          </p:cNvPr>
          <p:cNvSpPr/>
          <p:nvPr/>
        </p:nvSpPr>
        <p:spPr>
          <a:xfrm>
            <a:off x="2743201" y="42838"/>
            <a:ext cx="7413674" cy="81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技術支援事例④</a:t>
            </a:r>
          </a:p>
        </p:txBody>
      </p:sp>
      <p:sp>
        <p:nvSpPr>
          <p:cNvPr id="6" name="正方形/長方形 5">
            <a:extLst>
              <a:ext uri="{FF2B5EF4-FFF2-40B4-BE49-F238E27FC236}">
                <a16:creationId xmlns:a16="http://schemas.microsoft.com/office/drawing/2014/main" id="{9DEFCF2E-33C3-4038-AE39-00649573FEF2}"/>
              </a:ext>
            </a:extLst>
          </p:cNvPr>
          <p:cNvSpPr/>
          <p:nvPr/>
        </p:nvSpPr>
        <p:spPr>
          <a:xfrm>
            <a:off x="744554" y="858129"/>
            <a:ext cx="6049971" cy="815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rgbClr val="002060"/>
                </a:solidFill>
              </a:rPr>
              <a:t>（４）漏水調査（管洗浄）</a:t>
            </a:r>
            <a:endParaRPr kumimoji="1" lang="en-US" altLang="ja-JP" sz="3200" dirty="0">
              <a:solidFill>
                <a:srgbClr val="002060"/>
              </a:solidFill>
            </a:endParaRPr>
          </a:p>
        </p:txBody>
      </p:sp>
      <p:sp>
        <p:nvSpPr>
          <p:cNvPr id="8" name="正方形/長方形 7">
            <a:extLst>
              <a:ext uri="{FF2B5EF4-FFF2-40B4-BE49-F238E27FC236}">
                <a16:creationId xmlns:a16="http://schemas.microsoft.com/office/drawing/2014/main" id="{4DF612CA-74D1-4467-AEDE-29EE1EE57C84}"/>
              </a:ext>
            </a:extLst>
          </p:cNvPr>
          <p:cNvSpPr/>
          <p:nvPr/>
        </p:nvSpPr>
        <p:spPr>
          <a:xfrm>
            <a:off x="1737946" y="1599127"/>
            <a:ext cx="10113159" cy="4913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3200" dirty="0">
                <a:solidFill>
                  <a:srgbClr val="002060"/>
                </a:solidFill>
              </a:rPr>
              <a:t>①支援内容</a:t>
            </a:r>
            <a:endParaRPr kumimoji="1" lang="en-US" altLang="ja-JP" sz="3200" dirty="0">
              <a:solidFill>
                <a:srgbClr val="002060"/>
              </a:solidFill>
            </a:endParaRPr>
          </a:p>
          <a:p>
            <a:r>
              <a:rPr lang="ja-JP" altLang="en-US" sz="3200" dirty="0">
                <a:solidFill>
                  <a:srgbClr val="002060"/>
                </a:solidFill>
              </a:rPr>
              <a:t>　・</a:t>
            </a:r>
            <a:r>
              <a:rPr lang="ja-JP" altLang="en-US" sz="3200" u="sng" dirty="0">
                <a:solidFill>
                  <a:srgbClr val="C00000"/>
                </a:solidFill>
              </a:rPr>
              <a:t>漏水音聴調査、各種バルブ操作等の技術支援</a:t>
            </a:r>
            <a:endParaRPr lang="en-US" altLang="ja-JP" sz="3200" u="sng" dirty="0">
              <a:solidFill>
                <a:srgbClr val="C00000"/>
              </a:solidFill>
            </a:endParaRPr>
          </a:p>
          <a:p>
            <a:r>
              <a:rPr kumimoji="1" lang="ja-JP" altLang="en-US" sz="3200" dirty="0">
                <a:solidFill>
                  <a:srgbClr val="002060"/>
                </a:solidFill>
              </a:rPr>
              <a:t>　・修繕後や通水後の</a:t>
            </a:r>
            <a:r>
              <a:rPr kumimoji="1" lang="ja-JP" altLang="en-US" sz="3200" u="sng" dirty="0">
                <a:solidFill>
                  <a:srgbClr val="C00000"/>
                </a:solidFill>
              </a:rPr>
              <a:t>管洗浄に係る技術支援</a:t>
            </a:r>
            <a:endParaRPr kumimoji="1" lang="en-US" altLang="ja-JP" sz="3200" u="sng" dirty="0">
              <a:solidFill>
                <a:srgbClr val="C00000"/>
              </a:solidFill>
            </a:endParaRPr>
          </a:p>
          <a:p>
            <a:r>
              <a:rPr lang="ja-JP" altLang="en-US" sz="3200" dirty="0">
                <a:solidFill>
                  <a:srgbClr val="C00000"/>
                </a:solidFill>
              </a:rPr>
              <a:t>　</a:t>
            </a:r>
            <a:endParaRPr lang="ja-JP" altLang="ja-JP" sz="3200" dirty="0">
              <a:solidFill>
                <a:srgbClr val="C00000"/>
              </a:solidFill>
            </a:endParaRPr>
          </a:p>
          <a:p>
            <a:r>
              <a:rPr lang="ja-JP" altLang="ja-JP" sz="3200" dirty="0">
                <a:solidFill>
                  <a:srgbClr val="002060"/>
                </a:solidFill>
              </a:rPr>
              <a:t>② 事例</a:t>
            </a:r>
            <a:endParaRPr lang="en-US" altLang="ja-JP" sz="3200" dirty="0">
              <a:solidFill>
                <a:srgbClr val="002060"/>
              </a:solidFill>
            </a:endParaRPr>
          </a:p>
          <a:p>
            <a:r>
              <a:rPr lang="ja-JP" altLang="en-US" sz="3200" dirty="0">
                <a:solidFill>
                  <a:srgbClr val="002060"/>
                </a:solidFill>
              </a:rPr>
              <a:t>　・熊本地震（平成</a:t>
            </a:r>
            <a:r>
              <a:rPr lang="en-US" altLang="ja-JP" sz="3200" dirty="0">
                <a:solidFill>
                  <a:srgbClr val="002060"/>
                </a:solidFill>
              </a:rPr>
              <a:t>28</a:t>
            </a:r>
            <a:r>
              <a:rPr lang="ja-JP" altLang="en-US" sz="3200" dirty="0">
                <a:solidFill>
                  <a:srgbClr val="002060"/>
                </a:solidFill>
              </a:rPr>
              <a:t>年）</a:t>
            </a:r>
            <a:endParaRPr lang="en-US" altLang="ja-JP" sz="3200" dirty="0">
              <a:solidFill>
                <a:srgbClr val="002060"/>
              </a:solidFill>
            </a:endParaRPr>
          </a:p>
          <a:p>
            <a:r>
              <a:rPr lang="ja-JP" altLang="en-US" sz="3200" dirty="0">
                <a:solidFill>
                  <a:srgbClr val="002060"/>
                </a:solidFill>
              </a:rPr>
              <a:t>　・</a:t>
            </a:r>
            <a:r>
              <a:rPr lang="ja-JP" altLang="ja-JP" sz="3200" dirty="0">
                <a:solidFill>
                  <a:srgbClr val="002060"/>
                </a:solidFill>
              </a:rPr>
              <a:t>平成</a:t>
            </a:r>
            <a:r>
              <a:rPr lang="en-US" altLang="ja-JP" sz="3200" dirty="0">
                <a:solidFill>
                  <a:srgbClr val="002060"/>
                </a:solidFill>
              </a:rPr>
              <a:t>30</a:t>
            </a:r>
            <a:r>
              <a:rPr lang="ja-JP" altLang="ja-JP" sz="3200" dirty="0">
                <a:solidFill>
                  <a:srgbClr val="002060"/>
                </a:solidFill>
              </a:rPr>
              <a:t>年</a:t>
            </a:r>
            <a:r>
              <a:rPr lang="en-US" altLang="ja-JP" sz="3200" dirty="0">
                <a:solidFill>
                  <a:srgbClr val="002060"/>
                </a:solidFill>
              </a:rPr>
              <a:t>7</a:t>
            </a:r>
            <a:r>
              <a:rPr lang="ja-JP" altLang="ja-JP" sz="3200" dirty="0">
                <a:solidFill>
                  <a:srgbClr val="002060"/>
                </a:solidFill>
              </a:rPr>
              <a:t>月豪雨</a:t>
            </a:r>
            <a:endParaRPr lang="en-US" altLang="ja-JP" sz="3200" dirty="0">
              <a:solidFill>
                <a:srgbClr val="002060"/>
              </a:solidFill>
            </a:endParaRPr>
          </a:p>
          <a:p>
            <a:r>
              <a:rPr lang="ja-JP" altLang="en-US" sz="3200" dirty="0">
                <a:solidFill>
                  <a:srgbClr val="002060"/>
                </a:solidFill>
              </a:rPr>
              <a:t>　　（西日本豪雨）　　　　　　</a:t>
            </a:r>
            <a:endParaRPr lang="ja-JP" altLang="ja-JP" sz="3200" dirty="0">
              <a:solidFill>
                <a:srgbClr val="002060"/>
              </a:solidFill>
            </a:endParaRPr>
          </a:p>
          <a:p>
            <a:endParaRPr kumimoji="1" lang="en-US" altLang="ja-JP" sz="3200" dirty="0">
              <a:solidFill>
                <a:srgbClr val="002060"/>
              </a:solidFill>
            </a:endParaRPr>
          </a:p>
          <a:p>
            <a:pPr marL="457200" indent="-457200">
              <a:buFont typeface="Arial" panose="020B0604020202020204" pitchFamily="34" charset="0"/>
              <a:buChar char="•"/>
            </a:pPr>
            <a:endParaRPr kumimoji="1" lang="ja-JP" altLang="en-US" sz="3200" dirty="0">
              <a:solidFill>
                <a:srgbClr val="002060"/>
              </a:solidFill>
            </a:endParaRPr>
          </a:p>
        </p:txBody>
      </p:sp>
      <p:grpSp>
        <p:nvGrpSpPr>
          <p:cNvPr id="13" name="グループ化 12">
            <a:extLst>
              <a:ext uri="{FF2B5EF4-FFF2-40B4-BE49-F238E27FC236}">
                <a16:creationId xmlns:a16="http://schemas.microsoft.com/office/drawing/2014/main" id="{147840AE-2963-4CEA-BBE7-D7DA1E66F1CD}"/>
              </a:ext>
            </a:extLst>
          </p:cNvPr>
          <p:cNvGrpSpPr/>
          <p:nvPr/>
        </p:nvGrpSpPr>
        <p:grpSpPr>
          <a:xfrm>
            <a:off x="6523432" y="3570973"/>
            <a:ext cx="2775530" cy="2514533"/>
            <a:chOff x="-280922" y="125417"/>
            <a:chExt cx="2775530" cy="2192965"/>
          </a:xfrm>
        </p:grpSpPr>
        <p:pic>
          <p:nvPicPr>
            <p:cNvPr id="14" name="図 13">
              <a:extLst>
                <a:ext uri="{FF2B5EF4-FFF2-40B4-BE49-F238E27FC236}">
                  <a16:creationId xmlns:a16="http://schemas.microsoft.com/office/drawing/2014/main" id="{B9278E51-6E62-4CC8-B5ED-0D5DF3CE98CD}"/>
                </a:ext>
              </a:extLst>
            </p:cNvPr>
            <p:cNvPicPr>
              <a:picLocks noChangeAspect="1"/>
            </p:cNvPicPr>
            <p:nvPr/>
          </p:nvPicPr>
          <p:blipFill rotWithShape="1">
            <a:blip r:embed="rId3">
              <a:lum contrast="20000"/>
              <a:extLst>
                <a:ext uri="{28A0092B-C50C-407E-A947-70E740481C1C}">
                  <a14:useLocalDpi xmlns:a14="http://schemas.microsoft.com/office/drawing/2010/main" val="0"/>
                </a:ext>
              </a:extLst>
            </a:blip>
            <a:srcRect l="21473" t="43802" r="18507"/>
            <a:stretch/>
          </p:blipFill>
          <p:spPr bwMode="auto">
            <a:xfrm>
              <a:off x="-280922" y="125417"/>
              <a:ext cx="2775530" cy="1726790"/>
            </a:xfrm>
            <a:prstGeom prst="rect">
              <a:avLst/>
            </a:prstGeom>
            <a:noFill/>
            <a:ln>
              <a:solidFill>
                <a:srgbClr val="002060"/>
              </a:solidFill>
            </a:ln>
          </p:spPr>
        </p:pic>
        <p:sp>
          <p:nvSpPr>
            <p:cNvPr id="15" name="テキスト ボックス 2">
              <a:extLst>
                <a:ext uri="{FF2B5EF4-FFF2-40B4-BE49-F238E27FC236}">
                  <a16:creationId xmlns:a16="http://schemas.microsoft.com/office/drawing/2014/main" id="{4846AAA5-6876-45A5-AD6E-5988CD06E204}"/>
                </a:ext>
              </a:extLst>
            </p:cNvPr>
            <p:cNvSpPr txBox="1">
              <a:spLocks noChangeArrowheads="1"/>
            </p:cNvSpPr>
            <p:nvPr/>
          </p:nvSpPr>
          <p:spPr bwMode="auto">
            <a:xfrm>
              <a:off x="-17107" y="1918272"/>
              <a:ext cx="2247900" cy="400110"/>
            </a:xfrm>
            <a:prstGeom prst="rect">
              <a:avLst/>
            </a:prstGeom>
            <a:noFill/>
            <a:ln w="9525">
              <a:solidFill>
                <a:srgbClr val="002060"/>
              </a:solidFill>
              <a:miter lim="800000"/>
              <a:headEnd/>
              <a:tailEnd/>
            </a:ln>
          </p:spPr>
          <p:txBody>
            <a:bodyPr rot="0" vert="horz" wrap="square" lIns="91440" tIns="45720" rIns="91440" bIns="45720" anchor="t" anchorCtr="0">
              <a:spAutoFit/>
            </a:bodyPr>
            <a:lstStyle/>
            <a:p>
              <a:pPr algn="ctr">
                <a:spcAft>
                  <a:spcPts val="0"/>
                </a:spcAft>
              </a:pPr>
              <a:r>
                <a:rPr lang="ja-JP" sz="20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漏水調査作業</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grpSp>
        <p:nvGrpSpPr>
          <p:cNvPr id="16" name="グループ化 15">
            <a:extLst>
              <a:ext uri="{FF2B5EF4-FFF2-40B4-BE49-F238E27FC236}">
                <a16:creationId xmlns:a16="http://schemas.microsoft.com/office/drawing/2014/main" id="{4F147D72-DCD1-4251-ACF0-185348438751}"/>
              </a:ext>
            </a:extLst>
          </p:cNvPr>
          <p:cNvGrpSpPr>
            <a:grpSpLocks noChangeAspect="1"/>
          </p:cNvGrpSpPr>
          <p:nvPr/>
        </p:nvGrpSpPr>
        <p:grpSpPr>
          <a:xfrm>
            <a:off x="9393843" y="3589633"/>
            <a:ext cx="2626195" cy="2495873"/>
            <a:chOff x="-71928" y="-230270"/>
            <a:chExt cx="2388122" cy="2269590"/>
          </a:xfrm>
        </p:grpSpPr>
        <p:pic>
          <p:nvPicPr>
            <p:cNvPr id="17" name="図 16">
              <a:extLst>
                <a:ext uri="{FF2B5EF4-FFF2-40B4-BE49-F238E27FC236}">
                  <a16:creationId xmlns:a16="http://schemas.microsoft.com/office/drawing/2014/main" id="{8FCD8E0B-8F3B-4F0D-8D67-4D30600C52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28" y="-230270"/>
              <a:ext cx="2388122" cy="1800488"/>
            </a:xfrm>
            <a:prstGeom prst="rect">
              <a:avLst/>
            </a:prstGeom>
            <a:noFill/>
            <a:ln>
              <a:solidFill>
                <a:srgbClr val="002060"/>
              </a:solidFill>
            </a:ln>
          </p:spPr>
        </p:pic>
        <p:sp>
          <p:nvSpPr>
            <p:cNvPr id="18" name="テキスト ボックス 2">
              <a:extLst>
                <a:ext uri="{FF2B5EF4-FFF2-40B4-BE49-F238E27FC236}">
                  <a16:creationId xmlns:a16="http://schemas.microsoft.com/office/drawing/2014/main" id="{2ACC3BC5-A4DD-4398-B53D-DB9C5C57521A}"/>
                </a:ext>
              </a:extLst>
            </p:cNvPr>
            <p:cNvSpPr txBox="1">
              <a:spLocks noChangeArrowheads="1"/>
            </p:cNvSpPr>
            <p:nvPr/>
          </p:nvSpPr>
          <p:spPr bwMode="auto">
            <a:xfrm>
              <a:off x="321" y="1639101"/>
              <a:ext cx="2248534" cy="400219"/>
            </a:xfrm>
            <a:prstGeom prst="rect">
              <a:avLst/>
            </a:prstGeom>
            <a:noFill/>
            <a:ln w="9525">
              <a:solidFill>
                <a:srgbClr val="002060"/>
              </a:solidFill>
              <a:miter lim="800000"/>
              <a:headEnd/>
              <a:tailEnd/>
            </a:ln>
          </p:spPr>
          <p:txBody>
            <a:bodyPr rot="0" vert="horz" wrap="square" lIns="91440" tIns="45720" rIns="91440" bIns="45720" anchor="t" anchorCtr="0">
              <a:spAutoFit/>
            </a:bodyPr>
            <a:lstStyle/>
            <a:p>
              <a:pPr algn="ctr">
                <a:spcAft>
                  <a:spcPts val="0"/>
                </a:spcAft>
              </a:pPr>
              <a:r>
                <a:rPr lang="ja-JP" altLang="ja-JP" sz="2000" kern="100" dirty="0">
                  <a:solidFill>
                    <a:srgbClr val="002060"/>
                  </a:solidFill>
                  <a:latin typeface="ＭＳ 明朝" panose="02020609040205080304" pitchFamily="17" charset="-128"/>
                  <a:ea typeface="ＭＳ ゴシック" panose="020B0609070205080204" pitchFamily="49" charset="-128"/>
                  <a:cs typeface="Times New Roman" panose="02020603050405020304" pitchFamily="18" charset="0"/>
                </a:rPr>
                <a:t>管洗浄</a:t>
              </a:r>
              <a:r>
                <a:rPr lang="ja-JP" sz="20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作業</a:t>
              </a:r>
              <a:endParaRPr lang="en-US" altLang="ja-JP" sz="20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endParaRPr>
            </a:p>
          </p:txBody>
        </p:sp>
      </p:grpSp>
      <p:sp>
        <p:nvSpPr>
          <p:cNvPr id="19" name="正方形/長方形 18">
            <a:extLst>
              <a:ext uri="{FF2B5EF4-FFF2-40B4-BE49-F238E27FC236}">
                <a16:creationId xmlns:a16="http://schemas.microsoft.com/office/drawing/2014/main" id="{8BA83AF2-9663-41F3-90D4-ADC56F03DF22}"/>
              </a:ext>
            </a:extLst>
          </p:cNvPr>
          <p:cNvSpPr/>
          <p:nvPr/>
        </p:nvSpPr>
        <p:spPr>
          <a:xfrm>
            <a:off x="5721441" y="6312567"/>
            <a:ext cx="6228000" cy="304708"/>
          </a:xfrm>
          <a:prstGeom prst="rect">
            <a:avLst/>
          </a:prstGeom>
          <a:pattFill prst="pct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P115</a:t>
            </a:r>
            <a:endParaRPr kumimoji="1" lang="ja-JP" altLang="en-US" dirty="0">
              <a:solidFill>
                <a:srgbClr val="002060"/>
              </a:solidFill>
            </a:endParaRPr>
          </a:p>
        </p:txBody>
      </p:sp>
    </p:spTree>
    <p:extLst>
      <p:ext uri="{BB962C8B-B14F-4D97-AF65-F5344CB8AC3E}">
        <p14:creationId xmlns:p14="http://schemas.microsoft.com/office/powerpoint/2010/main" val="1014941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62</a:t>
            </a:fld>
            <a:endParaRPr kumimoji="1" lang="ja-JP" altLang="en-US" dirty="0"/>
          </a:p>
        </p:txBody>
      </p:sp>
      <p:sp>
        <p:nvSpPr>
          <p:cNvPr id="2" name="正方形/長方形 1">
            <a:extLst>
              <a:ext uri="{FF2B5EF4-FFF2-40B4-BE49-F238E27FC236}">
                <a16:creationId xmlns:a16="http://schemas.microsoft.com/office/drawing/2014/main" id="{C52D9330-58F7-4420-8981-B8FABB18D6AD}"/>
              </a:ext>
            </a:extLst>
          </p:cNvPr>
          <p:cNvSpPr/>
          <p:nvPr/>
        </p:nvSpPr>
        <p:spPr>
          <a:xfrm>
            <a:off x="2743201" y="42838"/>
            <a:ext cx="7413674" cy="81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技術支援事例⑤</a:t>
            </a:r>
          </a:p>
        </p:txBody>
      </p:sp>
      <p:sp>
        <p:nvSpPr>
          <p:cNvPr id="6" name="正方形/長方形 5">
            <a:extLst>
              <a:ext uri="{FF2B5EF4-FFF2-40B4-BE49-F238E27FC236}">
                <a16:creationId xmlns:a16="http://schemas.microsoft.com/office/drawing/2014/main" id="{9DEFCF2E-33C3-4038-AE39-00649573FEF2}"/>
              </a:ext>
            </a:extLst>
          </p:cNvPr>
          <p:cNvSpPr/>
          <p:nvPr/>
        </p:nvSpPr>
        <p:spPr>
          <a:xfrm>
            <a:off x="744554" y="858129"/>
            <a:ext cx="6049971" cy="815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rgbClr val="002060"/>
                </a:solidFill>
              </a:rPr>
              <a:t>　（５）水 質 検 査</a:t>
            </a:r>
            <a:endParaRPr kumimoji="1" lang="en-US" altLang="ja-JP" sz="3200" dirty="0">
              <a:solidFill>
                <a:srgbClr val="002060"/>
              </a:solidFill>
            </a:endParaRPr>
          </a:p>
        </p:txBody>
      </p:sp>
      <p:sp>
        <p:nvSpPr>
          <p:cNvPr id="8" name="正方形/長方形 7">
            <a:extLst>
              <a:ext uri="{FF2B5EF4-FFF2-40B4-BE49-F238E27FC236}">
                <a16:creationId xmlns:a16="http://schemas.microsoft.com/office/drawing/2014/main" id="{4DF612CA-74D1-4467-AEDE-29EE1EE57C84}"/>
              </a:ext>
            </a:extLst>
          </p:cNvPr>
          <p:cNvSpPr/>
          <p:nvPr/>
        </p:nvSpPr>
        <p:spPr>
          <a:xfrm>
            <a:off x="1802171" y="1520765"/>
            <a:ext cx="7214798" cy="4913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3200" dirty="0">
                <a:solidFill>
                  <a:srgbClr val="002060"/>
                </a:solidFill>
              </a:rPr>
              <a:t>①支援内容</a:t>
            </a:r>
            <a:endParaRPr kumimoji="1" lang="en-US" altLang="ja-JP" sz="3200" dirty="0">
              <a:solidFill>
                <a:srgbClr val="002060"/>
              </a:solidFill>
            </a:endParaRPr>
          </a:p>
          <a:p>
            <a:r>
              <a:rPr lang="ja-JP" altLang="en-US" sz="3200" dirty="0">
                <a:solidFill>
                  <a:srgbClr val="002060"/>
                </a:solidFill>
              </a:rPr>
              <a:t>　・浄水施設及び配水施設復旧後の</a:t>
            </a:r>
            <a:endParaRPr lang="en-US" altLang="ja-JP" sz="3200" dirty="0">
              <a:solidFill>
                <a:srgbClr val="002060"/>
              </a:solidFill>
            </a:endParaRPr>
          </a:p>
          <a:p>
            <a:r>
              <a:rPr lang="ja-JP" altLang="en-US" sz="3200" dirty="0">
                <a:solidFill>
                  <a:srgbClr val="002060"/>
                </a:solidFill>
              </a:rPr>
              <a:t>　　</a:t>
            </a:r>
            <a:r>
              <a:rPr lang="ja-JP" altLang="en-US" sz="3200" u="sng" dirty="0">
                <a:solidFill>
                  <a:srgbClr val="C00000"/>
                </a:solidFill>
              </a:rPr>
              <a:t>水質確認等に関する助言</a:t>
            </a:r>
            <a:endParaRPr lang="en-US" altLang="ja-JP" sz="3200" u="sng" dirty="0">
              <a:solidFill>
                <a:srgbClr val="C00000"/>
              </a:solidFill>
            </a:endParaRPr>
          </a:p>
          <a:p>
            <a:r>
              <a:rPr kumimoji="1" lang="ja-JP" altLang="en-US" sz="3200" dirty="0">
                <a:solidFill>
                  <a:srgbClr val="002060"/>
                </a:solidFill>
              </a:rPr>
              <a:t>　・飲用水供給前の水質確認等を目的</a:t>
            </a:r>
            <a:endParaRPr kumimoji="1" lang="en-US" altLang="ja-JP" sz="3200" dirty="0">
              <a:solidFill>
                <a:srgbClr val="002060"/>
              </a:solidFill>
            </a:endParaRPr>
          </a:p>
          <a:p>
            <a:r>
              <a:rPr lang="ja-JP" altLang="en-US" sz="3200" dirty="0">
                <a:solidFill>
                  <a:srgbClr val="002060"/>
                </a:solidFill>
              </a:rPr>
              <a:t>　　</a:t>
            </a:r>
            <a:r>
              <a:rPr kumimoji="1" lang="ja-JP" altLang="en-US" sz="3200" dirty="0">
                <a:solidFill>
                  <a:srgbClr val="002060"/>
                </a:solidFill>
              </a:rPr>
              <a:t>に職員及び水質試験車の派遣</a:t>
            </a:r>
            <a:r>
              <a:rPr lang="ja-JP" altLang="en-US" sz="3200" dirty="0">
                <a:solidFill>
                  <a:srgbClr val="002060"/>
                </a:solidFill>
              </a:rPr>
              <a:t>及び</a:t>
            </a:r>
            <a:endParaRPr lang="en-US" altLang="ja-JP" sz="3200" dirty="0">
              <a:solidFill>
                <a:srgbClr val="002060"/>
              </a:solidFill>
            </a:endParaRPr>
          </a:p>
          <a:p>
            <a:r>
              <a:rPr lang="ja-JP" altLang="en-US" sz="3200" dirty="0">
                <a:solidFill>
                  <a:srgbClr val="002060"/>
                </a:solidFill>
              </a:rPr>
              <a:t>　　</a:t>
            </a:r>
            <a:r>
              <a:rPr lang="ja-JP" altLang="en-US" sz="3200" u="sng" dirty="0">
                <a:solidFill>
                  <a:srgbClr val="C00000"/>
                </a:solidFill>
              </a:rPr>
              <a:t>水質検査に関わる技術支援</a:t>
            </a:r>
            <a:endParaRPr lang="ja-JP" altLang="ja-JP" sz="3200" u="sng" dirty="0">
              <a:solidFill>
                <a:srgbClr val="C00000"/>
              </a:solidFill>
            </a:endParaRPr>
          </a:p>
          <a:p>
            <a:r>
              <a:rPr lang="ja-JP" altLang="ja-JP" sz="3200" dirty="0">
                <a:solidFill>
                  <a:srgbClr val="002060"/>
                </a:solidFill>
              </a:rPr>
              <a:t>② 事例</a:t>
            </a:r>
            <a:r>
              <a:rPr lang="ja-JP" altLang="en-US" sz="3200" dirty="0">
                <a:solidFill>
                  <a:srgbClr val="002060"/>
                </a:solidFill>
              </a:rPr>
              <a:t>：</a:t>
            </a:r>
            <a:r>
              <a:rPr lang="ja-JP" altLang="ja-JP" sz="3200" dirty="0">
                <a:solidFill>
                  <a:srgbClr val="002060"/>
                </a:solidFill>
              </a:rPr>
              <a:t>平成</a:t>
            </a:r>
            <a:r>
              <a:rPr lang="en-US" altLang="ja-JP" sz="3200" dirty="0">
                <a:solidFill>
                  <a:srgbClr val="002060"/>
                </a:solidFill>
              </a:rPr>
              <a:t>30</a:t>
            </a:r>
            <a:r>
              <a:rPr lang="ja-JP" altLang="ja-JP" sz="3200" dirty="0">
                <a:solidFill>
                  <a:srgbClr val="002060"/>
                </a:solidFill>
              </a:rPr>
              <a:t>年</a:t>
            </a:r>
            <a:r>
              <a:rPr lang="en-US" altLang="ja-JP" sz="3200" dirty="0">
                <a:solidFill>
                  <a:srgbClr val="002060"/>
                </a:solidFill>
              </a:rPr>
              <a:t>7</a:t>
            </a:r>
            <a:r>
              <a:rPr lang="ja-JP" altLang="ja-JP" sz="3200" dirty="0">
                <a:solidFill>
                  <a:srgbClr val="002060"/>
                </a:solidFill>
              </a:rPr>
              <a:t>月豪雨</a:t>
            </a:r>
            <a:endParaRPr lang="en-US" altLang="ja-JP" sz="3200" dirty="0">
              <a:solidFill>
                <a:srgbClr val="002060"/>
              </a:solidFill>
            </a:endParaRPr>
          </a:p>
          <a:p>
            <a:r>
              <a:rPr lang="ja-JP" altLang="en-US" sz="3200" dirty="0">
                <a:solidFill>
                  <a:srgbClr val="002060"/>
                </a:solidFill>
              </a:rPr>
              <a:t>　・水道施設復旧途上の地域等へ水質</a:t>
            </a:r>
            <a:endParaRPr lang="en-US" altLang="ja-JP" sz="3200" dirty="0">
              <a:solidFill>
                <a:srgbClr val="002060"/>
              </a:solidFill>
            </a:endParaRPr>
          </a:p>
          <a:p>
            <a:r>
              <a:rPr lang="ja-JP" altLang="en-US" sz="3200" dirty="0">
                <a:solidFill>
                  <a:srgbClr val="002060"/>
                </a:solidFill>
              </a:rPr>
              <a:t>　　専門の職員等が水質試験車と共に</a:t>
            </a:r>
            <a:endParaRPr lang="en-US" altLang="ja-JP" sz="3200" dirty="0">
              <a:solidFill>
                <a:srgbClr val="002060"/>
              </a:solidFill>
            </a:endParaRPr>
          </a:p>
          <a:p>
            <a:r>
              <a:rPr lang="ja-JP" altLang="en-US" sz="3200" dirty="0">
                <a:solidFill>
                  <a:srgbClr val="002060"/>
                </a:solidFill>
              </a:rPr>
              <a:t>　　支援。飲用可否の確認等を実施　　　　　　　　</a:t>
            </a:r>
            <a:endParaRPr lang="ja-JP" altLang="ja-JP" sz="3200" dirty="0">
              <a:solidFill>
                <a:srgbClr val="002060"/>
              </a:solidFill>
            </a:endParaRPr>
          </a:p>
          <a:p>
            <a:endParaRPr kumimoji="1" lang="en-US" altLang="ja-JP" sz="3200" dirty="0">
              <a:solidFill>
                <a:srgbClr val="002060"/>
              </a:solidFill>
            </a:endParaRPr>
          </a:p>
          <a:p>
            <a:pPr marL="457200" indent="-457200">
              <a:buFont typeface="Arial" panose="020B0604020202020204" pitchFamily="34" charset="0"/>
              <a:buChar char="•"/>
            </a:pPr>
            <a:endParaRPr kumimoji="1" lang="ja-JP" altLang="en-US" sz="3200" dirty="0">
              <a:solidFill>
                <a:srgbClr val="002060"/>
              </a:solidFill>
            </a:endParaRPr>
          </a:p>
        </p:txBody>
      </p:sp>
      <p:sp>
        <p:nvSpPr>
          <p:cNvPr id="19" name="正方形/長方形 18">
            <a:extLst>
              <a:ext uri="{FF2B5EF4-FFF2-40B4-BE49-F238E27FC236}">
                <a16:creationId xmlns:a16="http://schemas.microsoft.com/office/drawing/2014/main" id="{8BA83AF2-9663-41F3-90D4-ADC56F03DF22}"/>
              </a:ext>
            </a:extLst>
          </p:cNvPr>
          <p:cNvSpPr/>
          <p:nvPr/>
        </p:nvSpPr>
        <p:spPr>
          <a:xfrm>
            <a:off x="5559102" y="6434712"/>
            <a:ext cx="6228000" cy="304708"/>
          </a:xfrm>
          <a:prstGeom prst="rect">
            <a:avLst/>
          </a:prstGeom>
          <a:pattFill prst="pct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P116</a:t>
            </a:r>
            <a:endParaRPr kumimoji="1" lang="ja-JP" altLang="en-US" dirty="0">
              <a:solidFill>
                <a:srgbClr val="002060"/>
              </a:solidFill>
            </a:endParaRPr>
          </a:p>
        </p:txBody>
      </p:sp>
      <p:pic>
        <p:nvPicPr>
          <p:cNvPr id="20" name="図 19">
            <a:extLst>
              <a:ext uri="{FF2B5EF4-FFF2-40B4-BE49-F238E27FC236}">
                <a16:creationId xmlns:a16="http://schemas.microsoft.com/office/drawing/2014/main" id="{07F1C0EC-8714-47C8-9A23-074E0487667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9489" y="1127760"/>
            <a:ext cx="2853690" cy="2301240"/>
          </a:xfrm>
          <a:prstGeom prst="rect">
            <a:avLst/>
          </a:prstGeom>
          <a:noFill/>
          <a:ln>
            <a:solidFill>
              <a:srgbClr val="002060"/>
            </a:solidFill>
          </a:ln>
        </p:spPr>
      </p:pic>
      <p:pic>
        <p:nvPicPr>
          <p:cNvPr id="21" name="図 20">
            <a:extLst>
              <a:ext uri="{FF2B5EF4-FFF2-40B4-BE49-F238E27FC236}">
                <a16:creationId xmlns:a16="http://schemas.microsoft.com/office/drawing/2014/main" id="{18C8A77D-744B-4C11-B43C-8444E10753F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6187" y="4040507"/>
            <a:ext cx="2360295" cy="1770380"/>
          </a:xfrm>
          <a:prstGeom prst="rect">
            <a:avLst/>
          </a:prstGeom>
          <a:noFill/>
          <a:ln>
            <a:solidFill>
              <a:srgbClr val="002060"/>
            </a:solidFill>
          </a:ln>
        </p:spPr>
      </p:pic>
      <p:sp>
        <p:nvSpPr>
          <p:cNvPr id="22" name="テキスト ボックス 2">
            <a:extLst>
              <a:ext uri="{FF2B5EF4-FFF2-40B4-BE49-F238E27FC236}">
                <a16:creationId xmlns:a16="http://schemas.microsoft.com/office/drawing/2014/main" id="{A76C6590-D4BB-466E-8E5A-EB0B9E1C34A4}"/>
              </a:ext>
            </a:extLst>
          </p:cNvPr>
          <p:cNvSpPr txBox="1">
            <a:spLocks noChangeArrowheads="1"/>
          </p:cNvSpPr>
          <p:nvPr/>
        </p:nvSpPr>
        <p:spPr bwMode="auto">
          <a:xfrm>
            <a:off x="9614907" y="3529056"/>
            <a:ext cx="1802854" cy="400110"/>
          </a:xfrm>
          <a:prstGeom prst="rect">
            <a:avLst/>
          </a:prstGeom>
          <a:noFill/>
          <a:ln w="9525">
            <a:solidFill>
              <a:srgbClr val="002060"/>
            </a:solidFill>
            <a:miter lim="800000"/>
            <a:headEnd/>
            <a:tailEnd/>
          </a:ln>
        </p:spPr>
        <p:txBody>
          <a:bodyPr rot="0" vert="horz" wrap="square" lIns="91440" tIns="45720" rIns="91440" bIns="45720" anchor="t" anchorCtr="0">
            <a:spAutoFit/>
          </a:bodyPr>
          <a:lstStyle/>
          <a:p>
            <a:pPr algn="ctr">
              <a:spcAft>
                <a:spcPts val="0"/>
              </a:spcAft>
            </a:pPr>
            <a:r>
              <a:rPr lang="ja-JP" sz="20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水質試験車</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23" name="テキスト ボックス 2">
            <a:extLst>
              <a:ext uri="{FF2B5EF4-FFF2-40B4-BE49-F238E27FC236}">
                <a16:creationId xmlns:a16="http://schemas.microsoft.com/office/drawing/2014/main" id="{AD94B3D1-C4BF-4608-96EE-7EB0545BDD93}"/>
              </a:ext>
            </a:extLst>
          </p:cNvPr>
          <p:cNvSpPr txBox="1">
            <a:spLocks noChangeArrowheads="1"/>
          </p:cNvSpPr>
          <p:nvPr/>
        </p:nvSpPr>
        <p:spPr bwMode="auto">
          <a:xfrm>
            <a:off x="9245569" y="5952345"/>
            <a:ext cx="2541533" cy="400110"/>
          </a:xfrm>
          <a:prstGeom prst="rect">
            <a:avLst/>
          </a:prstGeom>
          <a:noFill/>
          <a:ln w="9525">
            <a:solidFill>
              <a:srgbClr val="002060"/>
            </a:solidFill>
            <a:miter lim="800000"/>
            <a:headEnd/>
            <a:tailEnd/>
          </a:ln>
        </p:spPr>
        <p:txBody>
          <a:bodyPr rot="0" vert="horz" wrap="square" lIns="91440" tIns="45720" rIns="91440" bIns="45720" anchor="t" anchorCtr="0">
            <a:spAutoFit/>
          </a:bodyPr>
          <a:lstStyle/>
          <a:p>
            <a:pPr algn="ctr">
              <a:spcAft>
                <a:spcPts val="0"/>
              </a:spcAft>
            </a:pPr>
            <a:r>
              <a:rPr lang="ja-JP" sz="2000" kern="100" dirty="0">
                <a:solidFill>
                  <a:srgbClr val="002060"/>
                </a:solidFill>
                <a:effectLst/>
                <a:latin typeface="ＭＳ 明朝" panose="02020609040205080304" pitchFamily="17" charset="-128"/>
                <a:ea typeface="ＭＳ ゴシック" panose="020B0609070205080204" pitchFamily="49" charset="-128"/>
                <a:cs typeface="Times New Roman" panose="02020603050405020304" pitchFamily="18" charset="0"/>
              </a:rPr>
              <a:t>水質試験車での検査</a:t>
            </a:r>
            <a:endParaRPr lang="ja-JP" sz="2000" kern="100" dirty="0">
              <a:solidFill>
                <a:srgbClr val="002060"/>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151624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63</a:t>
            </a:fld>
            <a:endParaRPr kumimoji="1" lang="ja-JP" altLang="en-US"/>
          </a:p>
        </p:txBody>
      </p:sp>
      <p:sp>
        <p:nvSpPr>
          <p:cNvPr id="2" name="正方形/長方形 1">
            <a:extLst>
              <a:ext uri="{FF2B5EF4-FFF2-40B4-BE49-F238E27FC236}">
                <a16:creationId xmlns:a16="http://schemas.microsoft.com/office/drawing/2014/main" id="{C52D9330-58F7-4420-8981-B8FABB18D6AD}"/>
              </a:ext>
            </a:extLst>
          </p:cNvPr>
          <p:cNvSpPr/>
          <p:nvPr/>
        </p:nvSpPr>
        <p:spPr>
          <a:xfrm>
            <a:off x="2743201" y="42838"/>
            <a:ext cx="7413674" cy="815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技術支援事例⑥</a:t>
            </a:r>
          </a:p>
        </p:txBody>
      </p:sp>
      <p:sp>
        <p:nvSpPr>
          <p:cNvPr id="6" name="正方形/長方形 5">
            <a:extLst>
              <a:ext uri="{FF2B5EF4-FFF2-40B4-BE49-F238E27FC236}">
                <a16:creationId xmlns:a16="http://schemas.microsoft.com/office/drawing/2014/main" id="{9DEFCF2E-33C3-4038-AE39-00649573FEF2}"/>
              </a:ext>
            </a:extLst>
          </p:cNvPr>
          <p:cNvSpPr/>
          <p:nvPr/>
        </p:nvSpPr>
        <p:spPr>
          <a:xfrm>
            <a:off x="952407" y="858129"/>
            <a:ext cx="5604804" cy="815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rgbClr val="002060"/>
                </a:solidFill>
              </a:rPr>
              <a:t>（６）災害査定の補助</a:t>
            </a:r>
            <a:endParaRPr kumimoji="1" lang="en-US" altLang="ja-JP" sz="3200" dirty="0">
              <a:solidFill>
                <a:srgbClr val="002060"/>
              </a:solidFill>
            </a:endParaRPr>
          </a:p>
        </p:txBody>
      </p:sp>
      <p:sp>
        <p:nvSpPr>
          <p:cNvPr id="8" name="正方形/長方形 7">
            <a:extLst>
              <a:ext uri="{FF2B5EF4-FFF2-40B4-BE49-F238E27FC236}">
                <a16:creationId xmlns:a16="http://schemas.microsoft.com/office/drawing/2014/main" id="{4DF612CA-74D1-4467-AEDE-29EE1EE57C84}"/>
              </a:ext>
            </a:extLst>
          </p:cNvPr>
          <p:cNvSpPr/>
          <p:nvPr/>
        </p:nvSpPr>
        <p:spPr>
          <a:xfrm>
            <a:off x="1737946" y="1599127"/>
            <a:ext cx="10113159" cy="4913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3200" dirty="0">
                <a:solidFill>
                  <a:srgbClr val="002060"/>
                </a:solidFill>
              </a:rPr>
              <a:t>①支援内容</a:t>
            </a:r>
            <a:endParaRPr kumimoji="1" lang="en-US" altLang="ja-JP" sz="3200" dirty="0">
              <a:solidFill>
                <a:srgbClr val="002060"/>
              </a:solidFill>
            </a:endParaRPr>
          </a:p>
          <a:p>
            <a:r>
              <a:rPr lang="ja-JP" altLang="en-US" sz="3200" dirty="0">
                <a:solidFill>
                  <a:srgbClr val="002060"/>
                </a:solidFill>
              </a:rPr>
              <a:t>　</a:t>
            </a:r>
            <a:r>
              <a:rPr lang="ja-JP" altLang="ja-JP" sz="3200" dirty="0">
                <a:solidFill>
                  <a:srgbClr val="002060"/>
                </a:solidFill>
              </a:rPr>
              <a:t>・</a:t>
            </a:r>
            <a:r>
              <a:rPr lang="ja-JP" altLang="en-US" sz="3200" dirty="0">
                <a:solidFill>
                  <a:srgbClr val="002060"/>
                </a:solidFill>
              </a:rPr>
              <a:t>災害査定に掛る</a:t>
            </a:r>
            <a:r>
              <a:rPr lang="ja-JP" altLang="en-US" sz="3200" u="sng" dirty="0">
                <a:solidFill>
                  <a:srgbClr val="C00000"/>
                </a:solidFill>
              </a:rPr>
              <a:t>手続き及び留意事項の説明</a:t>
            </a:r>
            <a:r>
              <a:rPr lang="ja-JP" altLang="ja-JP" sz="3200" dirty="0">
                <a:solidFill>
                  <a:srgbClr val="002060"/>
                </a:solidFill>
              </a:rPr>
              <a:t>。</a:t>
            </a:r>
          </a:p>
          <a:p>
            <a:r>
              <a:rPr lang="ja-JP" altLang="en-US" sz="3200" dirty="0">
                <a:solidFill>
                  <a:srgbClr val="002060"/>
                </a:solidFill>
              </a:rPr>
              <a:t>　・</a:t>
            </a:r>
            <a:r>
              <a:rPr lang="ja-JP" altLang="en-US" sz="3200" u="sng" dirty="0">
                <a:solidFill>
                  <a:srgbClr val="C00000"/>
                </a:solidFill>
              </a:rPr>
              <a:t>災害査定用資料の作成補助</a:t>
            </a:r>
            <a:r>
              <a:rPr lang="ja-JP" altLang="ja-JP" sz="3200" dirty="0">
                <a:solidFill>
                  <a:srgbClr val="002060"/>
                </a:solidFill>
              </a:rPr>
              <a:t>。</a:t>
            </a:r>
            <a:endParaRPr lang="en-US" altLang="ja-JP" sz="3200" dirty="0">
              <a:solidFill>
                <a:srgbClr val="002060"/>
              </a:solidFill>
            </a:endParaRPr>
          </a:p>
          <a:p>
            <a:endParaRPr lang="ja-JP" altLang="ja-JP" sz="3200" dirty="0">
              <a:solidFill>
                <a:srgbClr val="002060"/>
              </a:solidFill>
            </a:endParaRPr>
          </a:p>
          <a:p>
            <a:r>
              <a:rPr lang="ja-JP" altLang="ja-JP" sz="3200" dirty="0">
                <a:solidFill>
                  <a:srgbClr val="002060"/>
                </a:solidFill>
              </a:rPr>
              <a:t>② 事例</a:t>
            </a:r>
            <a:r>
              <a:rPr lang="ja-JP" altLang="en-US" sz="3200" dirty="0">
                <a:solidFill>
                  <a:srgbClr val="002060"/>
                </a:solidFill>
              </a:rPr>
              <a:t>：</a:t>
            </a:r>
            <a:r>
              <a:rPr lang="ja-JP" altLang="ja-JP" sz="3200" dirty="0">
                <a:solidFill>
                  <a:srgbClr val="002060"/>
                </a:solidFill>
              </a:rPr>
              <a:t>平成</a:t>
            </a:r>
            <a:r>
              <a:rPr lang="en-US" altLang="ja-JP" sz="3200" dirty="0">
                <a:solidFill>
                  <a:srgbClr val="002060"/>
                </a:solidFill>
              </a:rPr>
              <a:t>30</a:t>
            </a:r>
            <a:r>
              <a:rPr lang="ja-JP" altLang="ja-JP" sz="3200" dirty="0">
                <a:solidFill>
                  <a:srgbClr val="002060"/>
                </a:solidFill>
              </a:rPr>
              <a:t>年</a:t>
            </a:r>
            <a:r>
              <a:rPr lang="en-US" altLang="ja-JP" sz="3200" dirty="0">
                <a:solidFill>
                  <a:srgbClr val="002060"/>
                </a:solidFill>
              </a:rPr>
              <a:t>7</a:t>
            </a:r>
            <a:r>
              <a:rPr lang="ja-JP" altLang="ja-JP" sz="3200" dirty="0">
                <a:solidFill>
                  <a:srgbClr val="002060"/>
                </a:solidFill>
              </a:rPr>
              <a:t>月豪雨</a:t>
            </a:r>
            <a:endParaRPr lang="en-US" altLang="ja-JP" sz="3200" dirty="0">
              <a:solidFill>
                <a:srgbClr val="002060"/>
              </a:solidFill>
            </a:endParaRPr>
          </a:p>
          <a:p>
            <a:r>
              <a:rPr lang="ja-JP" altLang="en-US" sz="3200" dirty="0">
                <a:solidFill>
                  <a:srgbClr val="002060"/>
                </a:solidFill>
              </a:rPr>
              <a:t>　・災害査定手続き及び留意事項について、</a:t>
            </a:r>
            <a:endParaRPr lang="en-US" altLang="ja-JP" sz="3200" dirty="0">
              <a:solidFill>
                <a:srgbClr val="002060"/>
              </a:solidFill>
            </a:endParaRPr>
          </a:p>
          <a:p>
            <a:r>
              <a:rPr lang="ja-JP" altLang="en-US" sz="3200" dirty="0">
                <a:solidFill>
                  <a:srgbClr val="002060"/>
                </a:solidFill>
              </a:rPr>
              <a:t>　　知見のある水道事業体から被災水道事業体</a:t>
            </a:r>
            <a:endParaRPr lang="en-US" altLang="ja-JP" sz="3200" dirty="0">
              <a:solidFill>
                <a:srgbClr val="002060"/>
              </a:solidFill>
            </a:endParaRPr>
          </a:p>
          <a:p>
            <a:r>
              <a:rPr lang="ja-JP" altLang="en-US" sz="3200" dirty="0">
                <a:solidFill>
                  <a:srgbClr val="002060"/>
                </a:solidFill>
              </a:rPr>
              <a:t>　　に対して説明と補助を実施。　　</a:t>
            </a:r>
            <a:endParaRPr lang="en-US" altLang="ja-JP" sz="3200" dirty="0">
              <a:solidFill>
                <a:srgbClr val="002060"/>
              </a:solidFill>
            </a:endParaRPr>
          </a:p>
          <a:p>
            <a:r>
              <a:rPr lang="ja-JP" altLang="en-US" sz="3200" dirty="0">
                <a:solidFill>
                  <a:srgbClr val="002060"/>
                </a:solidFill>
              </a:rPr>
              <a:t>　　　　　　　　</a:t>
            </a:r>
            <a:endParaRPr kumimoji="1" lang="ja-JP" altLang="en-US" sz="3200" dirty="0">
              <a:solidFill>
                <a:srgbClr val="002060"/>
              </a:solidFill>
            </a:endParaRPr>
          </a:p>
        </p:txBody>
      </p:sp>
      <p:sp>
        <p:nvSpPr>
          <p:cNvPr id="10" name="正方形/長方形 9">
            <a:extLst>
              <a:ext uri="{FF2B5EF4-FFF2-40B4-BE49-F238E27FC236}">
                <a16:creationId xmlns:a16="http://schemas.microsoft.com/office/drawing/2014/main" id="{1F23DD54-6820-4ED7-974F-11EEAEE305F8}"/>
              </a:ext>
            </a:extLst>
          </p:cNvPr>
          <p:cNvSpPr/>
          <p:nvPr/>
        </p:nvSpPr>
        <p:spPr>
          <a:xfrm>
            <a:off x="1362000" y="6160213"/>
            <a:ext cx="7020000" cy="304708"/>
          </a:xfrm>
          <a:prstGeom prst="rect">
            <a:avLst/>
          </a:prstGeom>
          <a:pattFill prst="pct5">
            <a:fgClr>
              <a:srgbClr val="E7F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「地震等緊急時対応の手引き」</a:t>
            </a:r>
            <a:r>
              <a:rPr kumimoji="1" lang="en-US" altLang="ja-JP" dirty="0">
                <a:solidFill>
                  <a:srgbClr val="002060"/>
                </a:solidFill>
              </a:rPr>
              <a:t>【</a:t>
            </a:r>
            <a:r>
              <a:rPr kumimoji="1" lang="ja-JP" altLang="en-US" dirty="0">
                <a:solidFill>
                  <a:srgbClr val="002060"/>
                </a:solidFill>
              </a:rPr>
              <a:t>令和</a:t>
            </a:r>
            <a:r>
              <a:rPr kumimoji="1" lang="en-US" altLang="ja-JP" dirty="0">
                <a:solidFill>
                  <a:srgbClr val="002060"/>
                </a:solidFill>
              </a:rPr>
              <a:t>2</a:t>
            </a:r>
            <a:r>
              <a:rPr kumimoji="1" lang="ja-JP" altLang="en-US" dirty="0">
                <a:solidFill>
                  <a:srgbClr val="002060"/>
                </a:solidFill>
              </a:rPr>
              <a:t>年</a:t>
            </a:r>
            <a:r>
              <a:rPr kumimoji="1" lang="en-US" altLang="ja-JP" dirty="0">
                <a:solidFill>
                  <a:srgbClr val="002060"/>
                </a:solidFill>
              </a:rPr>
              <a:t>4</a:t>
            </a:r>
            <a:r>
              <a:rPr kumimoji="1" lang="ja-JP" altLang="en-US" dirty="0">
                <a:solidFill>
                  <a:srgbClr val="002060"/>
                </a:solidFill>
              </a:rPr>
              <a:t>月改訂</a:t>
            </a:r>
            <a:r>
              <a:rPr kumimoji="1" lang="en-US" altLang="ja-JP" dirty="0">
                <a:solidFill>
                  <a:srgbClr val="002060"/>
                </a:solidFill>
              </a:rPr>
              <a:t>】</a:t>
            </a:r>
            <a:r>
              <a:rPr kumimoji="1" lang="ja-JP" altLang="en-US" dirty="0">
                <a:solidFill>
                  <a:srgbClr val="002060"/>
                </a:solidFill>
              </a:rPr>
              <a:t>　</a:t>
            </a:r>
            <a:r>
              <a:rPr kumimoji="1" lang="en-US" altLang="ja-JP" dirty="0">
                <a:solidFill>
                  <a:srgbClr val="002060"/>
                </a:solidFill>
              </a:rPr>
              <a:t>P117</a:t>
            </a:r>
            <a:r>
              <a:rPr kumimoji="1" lang="ja-JP" altLang="en-US" dirty="0" err="1">
                <a:solidFill>
                  <a:srgbClr val="002060"/>
                </a:solidFill>
              </a:rPr>
              <a:t>、</a:t>
            </a:r>
            <a:r>
              <a:rPr kumimoji="1" lang="en-US" altLang="ja-JP" dirty="0">
                <a:solidFill>
                  <a:srgbClr val="002060"/>
                </a:solidFill>
              </a:rPr>
              <a:t>P138</a:t>
            </a:r>
            <a:endParaRPr kumimoji="1" lang="ja-JP" altLang="en-US" dirty="0">
              <a:solidFill>
                <a:srgbClr val="002060"/>
              </a:solidFill>
            </a:endParaRPr>
          </a:p>
        </p:txBody>
      </p:sp>
    </p:spTree>
    <p:extLst>
      <p:ext uri="{BB962C8B-B14F-4D97-AF65-F5344CB8AC3E}">
        <p14:creationId xmlns:p14="http://schemas.microsoft.com/office/powerpoint/2010/main" val="3879173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64</a:t>
            </a:fld>
            <a:endParaRPr kumimoji="1" lang="ja-JP" altLang="en-US"/>
          </a:p>
        </p:txBody>
      </p:sp>
      <p:sp>
        <p:nvSpPr>
          <p:cNvPr id="6" name="字幕 2">
            <a:extLst>
              <a:ext uri="{FF2B5EF4-FFF2-40B4-BE49-F238E27FC236}">
                <a16:creationId xmlns:a16="http://schemas.microsoft.com/office/drawing/2014/main" id="{DCA25099-C2D7-4197-8CFF-0F79CDE9B24A}"/>
              </a:ext>
            </a:extLst>
          </p:cNvPr>
          <p:cNvSpPr txBox="1">
            <a:spLocks/>
          </p:cNvSpPr>
          <p:nvPr/>
        </p:nvSpPr>
        <p:spPr>
          <a:xfrm>
            <a:off x="543339" y="49472"/>
            <a:ext cx="11105322" cy="8936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dist"/>
            <a:r>
              <a:rPr lang="ja-JP" altLang="en-US" sz="4000" dirty="0">
                <a:solidFill>
                  <a:srgbClr val="002060"/>
                </a:solidFill>
              </a:rPr>
              <a:t>様式の修正及び様式作成に係るフロー図の追加</a:t>
            </a:r>
            <a:endParaRPr lang="en-US" altLang="ja-JP" sz="4000" dirty="0">
              <a:solidFill>
                <a:srgbClr val="002060"/>
              </a:solidFill>
            </a:endParaRPr>
          </a:p>
        </p:txBody>
      </p:sp>
      <p:sp>
        <p:nvSpPr>
          <p:cNvPr id="2" name="矢印: 下 1">
            <a:extLst>
              <a:ext uri="{FF2B5EF4-FFF2-40B4-BE49-F238E27FC236}">
                <a16:creationId xmlns:a16="http://schemas.microsoft.com/office/drawing/2014/main" id="{84048104-C6D7-4217-9F8A-BD295BF08971}"/>
              </a:ext>
            </a:extLst>
          </p:cNvPr>
          <p:cNvSpPr/>
          <p:nvPr/>
        </p:nvSpPr>
        <p:spPr>
          <a:xfrm>
            <a:off x="5261112" y="2415805"/>
            <a:ext cx="1669775" cy="1013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字幕 2">
            <a:extLst>
              <a:ext uri="{FF2B5EF4-FFF2-40B4-BE49-F238E27FC236}">
                <a16:creationId xmlns:a16="http://schemas.microsoft.com/office/drawing/2014/main" id="{099326D9-830E-45B4-8D4D-8F169CF12DA3}"/>
              </a:ext>
            </a:extLst>
          </p:cNvPr>
          <p:cNvSpPr txBox="1">
            <a:spLocks/>
          </p:cNvSpPr>
          <p:nvPr/>
        </p:nvSpPr>
        <p:spPr>
          <a:xfrm>
            <a:off x="1093303" y="1196282"/>
            <a:ext cx="10005392" cy="490689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lvl="1" algn="l"/>
            <a:r>
              <a:rPr lang="ja-JP" altLang="en-US" sz="3200" dirty="0">
                <a:solidFill>
                  <a:srgbClr val="002060"/>
                </a:solidFill>
              </a:rPr>
              <a:t>　熊本地震及び平成</a:t>
            </a:r>
            <a:r>
              <a:rPr lang="en-US" altLang="ja-JP" sz="3200" dirty="0">
                <a:solidFill>
                  <a:srgbClr val="002060"/>
                </a:solidFill>
              </a:rPr>
              <a:t>30</a:t>
            </a:r>
            <a:r>
              <a:rPr lang="ja-JP" altLang="en-US" sz="3200" dirty="0">
                <a:solidFill>
                  <a:srgbClr val="002060"/>
                </a:solidFill>
              </a:rPr>
              <a:t>年</a:t>
            </a:r>
            <a:r>
              <a:rPr lang="en-US" altLang="ja-JP" sz="3200" dirty="0">
                <a:solidFill>
                  <a:srgbClr val="002060"/>
                </a:solidFill>
              </a:rPr>
              <a:t>7</a:t>
            </a:r>
            <a:r>
              <a:rPr lang="ja-JP" altLang="en-US" sz="3200" dirty="0">
                <a:solidFill>
                  <a:srgbClr val="002060"/>
                </a:solidFill>
              </a:rPr>
              <a:t>月豪雨等の災害や、情報連絡訓練における経験等を踏まえて各様式類を修正</a:t>
            </a:r>
            <a:endParaRPr lang="en-US" altLang="ja-JP" sz="3200" dirty="0">
              <a:solidFill>
                <a:srgbClr val="002060"/>
              </a:solidFill>
            </a:endParaRPr>
          </a:p>
          <a:p>
            <a:pPr algn="l"/>
            <a:endParaRPr lang="en-US" altLang="ja-JP" sz="3200" dirty="0">
              <a:solidFill>
                <a:srgbClr val="002060"/>
              </a:solidFill>
            </a:endParaRPr>
          </a:p>
          <a:p>
            <a:pPr algn="l"/>
            <a:r>
              <a:rPr lang="ja-JP" altLang="en-US" sz="3200" dirty="0">
                <a:solidFill>
                  <a:srgbClr val="002060"/>
                </a:solidFill>
              </a:rPr>
              <a:t>　</a:t>
            </a:r>
            <a:endParaRPr lang="en-US" altLang="ja-JP" sz="3200" dirty="0">
              <a:solidFill>
                <a:srgbClr val="002060"/>
              </a:solidFill>
            </a:endParaRPr>
          </a:p>
          <a:p>
            <a:pPr algn="l"/>
            <a:r>
              <a:rPr lang="ja-JP" altLang="en-US" sz="3200" dirty="0">
                <a:solidFill>
                  <a:srgbClr val="002060"/>
                </a:solidFill>
              </a:rPr>
              <a:t>・マニュアル作成時に必要となる基礎データの一例</a:t>
            </a:r>
            <a:endParaRPr lang="en-US" altLang="ja-JP" sz="3200" dirty="0">
              <a:solidFill>
                <a:srgbClr val="002060"/>
              </a:solidFill>
            </a:endParaRPr>
          </a:p>
          <a:p>
            <a:pPr algn="l"/>
            <a:r>
              <a:rPr lang="ja-JP" altLang="en-US" sz="3200" dirty="0">
                <a:solidFill>
                  <a:srgbClr val="002060"/>
                </a:solidFill>
              </a:rPr>
              <a:t>・給水基地一覧表及び位置図</a:t>
            </a:r>
            <a:endParaRPr lang="en-US" altLang="ja-JP" sz="3200" dirty="0">
              <a:solidFill>
                <a:srgbClr val="002060"/>
              </a:solidFill>
            </a:endParaRPr>
          </a:p>
          <a:p>
            <a:pPr algn="l"/>
            <a:r>
              <a:rPr lang="ja-JP" altLang="en-US" sz="3200" dirty="0">
                <a:solidFill>
                  <a:srgbClr val="002060"/>
                </a:solidFill>
              </a:rPr>
              <a:t>・必要な計画作業等（断水範囲の確認、漏水箇所の</a:t>
            </a:r>
            <a:endParaRPr lang="en-US" altLang="ja-JP" sz="3200" dirty="0">
              <a:solidFill>
                <a:srgbClr val="002060"/>
              </a:solidFill>
            </a:endParaRPr>
          </a:p>
          <a:p>
            <a:pPr algn="l"/>
            <a:r>
              <a:rPr lang="ja-JP" altLang="en-US" sz="3200" dirty="0">
                <a:solidFill>
                  <a:srgbClr val="002060"/>
                </a:solidFill>
              </a:rPr>
              <a:t>　確認・範囲、応急給水及び応急復旧体制の確立等）</a:t>
            </a:r>
            <a:endParaRPr lang="en-US" altLang="ja-JP" sz="3200" dirty="0">
              <a:solidFill>
                <a:srgbClr val="002060"/>
              </a:solidFill>
            </a:endParaRPr>
          </a:p>
        </p:txBody>
      </p:sp>
    </p:spTree>
    <p:extLst>
      <p:ext uri="{BB962C8B-B14F-4D97-AF65-F5344CB8AC3E}">
        <p14:creationId xmlns:p14="http://schemas.microsoft.com/office/powerpoint/2010/main" val="3718391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65</a:t>
            </a:fld>
            <a:endParaRPr kumimoji="1" lang="ja-JP" altLang="en-US"/>
          </a:p>
        </p:txBody>
      </p:sp>
      <p:sp>
        <p:nvSpPr>
          <p:cNvPr id="8" name="タイトル 1">
            <a:extLst>
              <a:ext uri="{FF2B5EF4-FFF2-40B4-BE49-F238E27FC236}">
                <a16:creationId xmlns:a16="http://schemas.microsoft.com/office/drawing/2014/main" id="{F088B1AC-DF42-4C43-8B93-AA135F5D572B}"/>
              </a:ext>
            </a:extLst>
          </p:cNvPr>
          <p:cNvSpPr>
            <a:spLocks noGrp="1"/>
          </p:cNvSpPr>
          <p:nvPr>
            <p:ph type="ctrTitle"/>
          </p:nvPr>
        </p:nvSpPr>
        <p:spPr>
          <a:xfrm>
            <a:off x="1524000" y="22433"/>
            <a:ext cx="9144000" cy="799202"/>
          </a:xfrm>
        </p:spPr>
        <p:txBody>
          <a:bodyPr>
            <a:normAutofit/>
          </a:bodyPr>
          <a:lstStyle/>
          <a:p>
            <a:r>
              <a:rPr kumimoji="1" lang="ja-JP" altLang="en-US" sz="4000" dirty="0">
                <a:solidFill>
                  <a:srgbClr val="002060"/>
                </a:solidFill>
              </a:rPr>
              <a:t>復旧状況に応じた応急給水計画の例</a:t>
            </a:r>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dirty="0"/>
              <a:t>JWWA</a:t>
            </a:r>
            <a:endParaRPr kumimoji="1" lang="ja-JP" altLang="en-US" dirty="0"/>
          </a:p>
        </p:txBody>
      </p:sp>
      <p:pic>
        <p:nvPicPr>
          <p:cNvPr id="10" name="図 9">
            <a:extLst>
              <a:ext uri="{FF2B5EF4-FFF2-40B4-BE49-F238E27FC236}">
                <a16:creationId xmlns:a16="http://schemas.microsoft.com/office/drawing/2014/main" id="{C3A8063B-E969-4963-A967-43B09A7AAA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5037" y="755781"/>
            <a:ext cx="8932545" cy="5666423"/>
          </a:xfrm>
          <a:prstGeom prst="rect">
            <a:avLst/>
          </a:prstGeom>
          <a:solidFill>
            <a:schemeClr val="bg1"/>
          </a:solidFill>
          <a:ln>
            <a:solidFill>
              <a:srgbClr val="002060"/>
            </a:solidFill>
          </a:ln>
        </p:spPr>
      </p:pic>
      <p:sp>
        <p:nvSpPr>
          <p:cNvPr id="3" name="吹き出し: 角を丸めた四角形 2">
            <a:extLst>
              <a:ext uri="{FF2B5EF4-FFF2-40B4-BE49-F238E27FC236}">
                <a16:creationId xmlns:a16="http://schemas.microsoft.com/office/drawing/2014/main" id="{53139ADE-33AD-45BE-A825-927A5BC1D2B3}"/>
              </a:ext>
            </a:extLst>
          </p:cNvPr>
          <p:cNvSpPr/>
          <p:nvPr/>
        </p:nvSpPr>
        <p:spPr>
          <a:xfrm>
            <a:off x="6411606" y="3743727"/>
            <a:ext cx="2954469" cy="2308647"/>
          </a:xfrm>
          <a:prstGeom prst="wedgeRoundRectCallout">
            <a:avLst>
              <a:gd name="adj1" fmla="val -72958"/>
              <a:gd name="adj2" fmla="val -50000"/>
              <a:gd name="adj3" fmla="val 16667"/>
            </a:avLst>
          </a:prstGeom>
          <a:solidFill>
            <a:schemeClr val="accent5">
              <a:lumMod val="20000"/>
              <a:lumOff val="80000"/>
            </a:schemeClr>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A3C21EC8-495A-4AD8-B5A1-7D48F18EF2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1" b="4833"/>
          <a:stretch/>
        </p:blipFill>
        <p:spPr bwMode="auto">
          <a:xfrm>
            <a:off x="6582030" y="3900619"/>
            <a:ext cx="2613619" cy="856610"/>
          </a:xfrm>
          <a:prstGeom prst="rect">
            <a:avLst/>
          </a:prstGeom>
          <a:gradFill>
            <a:gsLst>
              <a:gs pos="82000">
                <a:schemeClr val="accent4">
                  <a:lumMod val="5000"/>
                  <a:lumOff val="95000"/>
                </a:schemeClr>
              </a:gs>
              <a:gs pos="100000">
                <a:srgbClr val="A7D971"/>
              </a:gs>
            </a:gsLst>
            <a:path path="circle">
              <a:fillToRect l="50000" t="50000" r="50000" b="50000"/>
            </a:path>
          </a:gradFill>
          <a:ln>
            <a:solidFill>
              <a:srgbClr val="002060"/>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F2C33857-6D24-4B4F-B9B1-485AD05ACA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89" r="1494"/>
          <a:stretch/>
        </p:blipFill>
        <p:spPr bwMode="auto">
          <a:xfrm>
            <a:off x="6582030" y="4883889"/>
            <a:ext cx="2679698" cy="1022660"/>
          </a:xfrm>
          <a:prstGeom prst="rect">
            <a:avLst/>
          </a:prstGeom>
          <a:gradFill flip="none" rotWithShape="1">
            <a:gsLst>
              <a:gs pos="63000">
                <a:schemeClr val="accent2">
                  <a:lumMod val="5000"/>
                  <a:lumOff val="95000"/>
                </a:schemeClr>
              </a:gs>
              <a:gs pos="90000">
                <a:schemeClr val="accent2">
                  <a:lumMod val="30000"/>
                  <a:lumOff val="70000"/>
                </a:schemeClr>
              </a:gs>
            </a:gsLst>
            <a:path path="circle">
              <a:fillToRect l="50000" t="50000" r="50000" b="50000"/>
            </a:path>
            <a:tileRect/>
          </a:gradFill>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414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7FE97C29-C3E9-432F-837A-DC81AFB68B8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945923">
            <a:off x="10199227" y="3636067"/>
            <a:ext cx="1152525" cy="1666875"/>
          </a:xfrm>
          <a:prstGeom prst="rect">
            <a:avLst/>
          </a:prstGeom>
          <a:effectLst/>
        </p:spPr>
      </p:pic>
      <p:sp>
        <p:nvSpPr>
          <p:cNvPr id="6" name="字幕 2">
            <a:extLst>
              <a:ext uri="{FF2B5EF4-FFF2-40B4-BE49-F238E27FC236}">
                <a16:creationId xmlns:a16="http://schemas.microsoft.com/office/drawing/2014/main" id="{ED9F0518-4EE7-4B4D-80E7-E42E22F86E0A}"/>
              </a:ext>
            </a:extLst>
          </p:cNvPr>
          <p:cNvSpPr txBox="1">
            <a:spLocks/>
          </p:cNvSpPr>
          <p:nvPr/>
        </p:nvSpPr>
        <p:spPr>
          <a:xfrm>
            <a:off x="1524000" y="719621"/>
            <a:ext cx="9694985" cy="588955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50000"/>
              </a:lnSpc>
            </a:pPr>
            <a:r>
              <a:rPr lang="en-US" altLang="ja-JP" sz="4000" dirty="0">
                <a:solidFill>
                  <a:srgbClr val="002060"/>
                </a:solidFill>
              </a:rPr>
              <a:t>1.</a:t>
            </a:r>
            <a:r>
              <a:rPr lang="ja-JP" altLang="en-US" sz="4000" dirty="0">
                <a:solidFill>
                  <a:srgbClr val="002060"/>
                </a:solidFill>
              </a:rPr>
              <a:t>平常時の広報</a:t>
            </a:r>
            <a:endParaRPr lang="en-US" altLang="ja-JP" sz="4000" dirty="0">
              <a:solidFill>
                <a:srgbClr val="002060"/>
              </a:solidFill>
            </a:endParaRPr>
          </a:p>
          <a:p>
            <a:pPr algn="l">
              <a:lnSpc>
                <a:spcPct val="150000"/>
              </a:lnSpc>
            </a:pPr>
            <a:r>
              <a:rPr lang="en-US" altLang="ja-JP" sz="4300" dirty="0">
                <a:solidFill>
                  <a:srgbClr val="002060"/>
                </a:solidFill>
              </a:rPr>
              <a:t>2.</a:t>
            </a:r>
            <a:r>
              <a:rPr lang="ja-JP" altLang="en-US" sz="4300" dirty="0">
                <a:solidFill>
                  <a:srgbClr val="002060"/>
                </a:solidFill>
              </a:rPr>
              <a:t>広報媒体</a:t>
            </a:r>
            <a:endParaRPr lang="en-US" altLang="ja-JP" sz="4300" dirty="0">
              <a:solidFill>
                <a:srgbClr val="002060"/>
              </a:solidFill>
            </a:endParaRPr>
          </a:p>
          <a:p>
            <a:pPr algn="l">
              <a:lnSpc>
                <a:spcPct val="150000"/>
              </a:lnSpc>
            </a:pPr>
            <a:r>
              <a:rPr lang="ja-JP" altLang="en-US" sz="3200" dirty="0">
                <a:solidFill>
                  <a:srgbClr val="002060"/>
                </a:solidFill>
              </a:rPr>
              <a:t>　　①広報誌等</a:t>
            </a:r>
            <a:endParaRPr lang="en-US" altLang="ja-JP" sz="3200" dirty="0">
              <a:solidFill>
                <a:srgbClr val="002060"/>
              </a:solidFill>
            </a:endParaRPr>
          </a:p>
          <a:p>
            <a:pPr algn="l">
              <a:lnSpc>
                <a:spcPct val="150000"/>
              </a:lnSpc>
            </a:pPr>
            <a:r>
              <a:rPr lang="ja-JP" altLang="en-US" sz="3200" dirty="0">
                <a:solidFill>
                  <a:srgbClr val="002060"/>
                </a:solidFill>
              </a:rPr>
              <a:t>　　②ホームページ</a:t>
            </a:r>
            <a:endParaRPr lang="en-US" altLang="ja-JP" sz="3200" dirty="0">
              <a:solidFill>
                <a:srgbClr val="002060"/>
              </a:solidFill>
            </a:endParaRPr>
          </a:p>
          <a:p>
            <a:pPr algn="l">
              <a:lnSpc>
                <a:spcPct val="150000"/>
              </a:lnSpc>
            </a:pPr>
            <a:r>
              <a:rPr lang="ja-JP" altLang="en-US" sz="3200" dirty="0">
                <a:solidFill>
                  <a:srgbClr val="002060"/>
                </a:solidFill>
              </a:rPr>
              <a:t>　　③マスメディア</a:t>
            </a:r>
            <a:endParaRPr lang="en-US" altLang="ja-JP" sz="3200" dirty="0">
              <a:solidFill>
                <a:srgbClr val="002060"/>
              </a:solidFill>
            </a:endParaRPr>
          </a:p>
          <a:p>
            <a:pPr algn="l">
              <a:lnSpc>
                <a:spcPct val="150000"/>
              </a:lnSpc>
            </a:pPr>
            <a:r>
              <a:rPr lang="ja-JP" altLang="en-US" sz="3200" dirty="0">
                <a:solidFill>
                  <a:srgbClr val="002060"/>
                </a:solidFill>
              </a:rPr>
              <a:t>　　④ＳＮＳ</a:t>
            </a:r>
            <a:r>
              <a:rPr lang="ja-JP" altLang="en-US" dirty="0">
                <a:solidFill>
                  <a:srgbClr val="002060"/>
                </a:solidFill>
              </a:rPr>
              <a:t>（ソーシャル・ネットワーキング・サービス）</a:t>
            </a:r>
            <a:endParaRPr lang="en-US" altLang="ja-JP" dirty="0">
              <a:solidFill>
                <a:srgbClr val="002060"/>
              </a:solidFill>
            </a:endParaRPr>
          </a:p>
          <a:p>
            <a:pPr algn="l">
              <a:lnSpc>
                <a:spcPct val="150000"/>
              </a:lnSpc>
            </a:pPr>
            <a:r>
              <a:rPr lang="ja-JP" altLang="en-US" sz="3200" dirty="0">
                <a:solidFill>
                  <a:srgbClr val="002060"/>
                </a:solidFill>
              </a:rPr>
              <a:t>　　⑤行事等での広報</a:t>
            </a:r>
            <a:endParaRPr lang="en-US" altLang="ja-JP" sz="3200" dirty="0">
              <a:solidFill>
                <a:srgbClr val="002060"/>
              </a:solidFill>
            </a:endParaRPr>
          </a:p>
          <a:p>
            <a:pPr algn="l">
              <a:lnSpc>
                <a:spcPct val="150000"/>
              </a:lnSpc>
            </a:pPr>
            <a:endParaRPr lang="en-US" altLang="ja-JP" sz="3200" dirty="0">
              <a:solidFill>
                <a:srgbClr val="002060"/>
              </a:solidFill>
            </a:endParaRPr>
          </a:p>
        </p:txBody>
      </p:sp>
      <p:pic>
        <p:nvPicPr>
          <p:cNvPr id="19" name="図 18">
            <a:extLst>
              <a:ext uri="{FF2B5EF4-FFF2-40B4-BE49-F238E27FC236}">
                <a16:creationId xmlns:a16="http://schemas.microsoft.com/office/drawing/2014/main" id="{5C81552C-E910-41D2-A536-FC15BAA8943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79760" y="1891835"/>
            <a:ext cx="2340864" cy="1728216"/>
          </a:xfrm>
          <a:prstGeom prst="rect">
            <a:avLst/>
          </a:prstGeom>
          <a:no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10" name="図 9">
            <a:extLst>
              <a:ext uri="{FF2B5EF4-FFF2-40B4-BE49-F238E27FC236}">
                <a16:creationId xmlns:a16="http://schemas.microsoft.com/office/drawing/2014/main" id="{07A91061-6AA8-4755-84A8-7CE791EACAF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565654" y="991031"/>
            <a:ext cx="2926080" cy="2225802"/>
          </a:xfrm>
          <a:prstGeom prst="rect">
            <a:avLst/>
          </a:prstGeom>
          <a:effectLst>
            <a:outerShdw blurRad="50800" dist="38100" dir="2700000" algn="tl" rotWithShape="0">
              <a:prstClr val="black">
                <a:alpha val="40000"/>
              </a:prstClr>
            </a:outerShdw>
          </a:effectLst>
        </p:spPr>
      </p:pic>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1524000" y="0"/>
            <a:ext cx="9144000" cy="719621"/>
          </a:xfrm>
        </p:spPr>
        <p:txBody>
          <a:bodyPr anchor="ctr">
            <a:noAutofit/>
          </a:bodyPr>
          <a:lstStyle/>
          <a:p>
            <a:pPr algn="l"/>
            <a:r>
              <a:rPr kumimoji="1" lang="ja-JP" altLang="en-US" sz="4000" dirty="0">
                <a:solidFill>
                  <a:srgbClr val="002060"/>
                </a:solidFill>
              </a:rPr>
              <a:t>第</a:t>
            </a:r>
            <a:r>
              <a:rPr kumimoji="1" lang="en-US" altLang="ja-JP" sz="4000" dirty="0">
                <a:solidFill>
                  <a:srgbClr val="002060"/>
                </a:solidFill>
              </a:rPr>
              <a:t>5</a:t>
            </a:r>
            <a:r>
              <a:rPr kumimoji="1" lang="ja-JP" altLang="en-US" sz="4000" dirty="0">
                <a:solidFill>
                  <a:srgbClr val="002060"/>
                </a:solidFill>
              </a:rPr>
              <a:t>章　広　報</a:t>
            </a:r>
          </a:p>
        </p:txBody>
      </p:sp>
      <p:sp>
        <p:nvSpPr>
          <p:cNvPr id="4" name="フッター プレースホルダー 3">
            <a:extLst>
              <a:ext uri="{FF2B5EF4-FFF2-40B4-BE49-F238E27FC236}">
                <a16:creationId xmlns:a16="http://schemas.microsoft.com/office/drawing/2014/main" id="{65CFD840-9309-4D81-8184-AA031EDFFE2C}"/>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38BEF185-7497-4C67-BB35-253554EAB29C}"/>
              </a:ext>
            </a:extLst>
          </p:cNvPr>
          <p:cNvSpPr>
            <a:spLocks noGrp="1"/>
          </p:cNvSpPr>
          <p:nvPr>
            <p:ph type="sldNum" sz="quarter" idx="12"/>
          </p:nvPr>
        </p:nvSpPr>
        <p:spPr/>
        <p:txBody>
          <a:bodyPr/>
          <a:lstStyle/>
          <a:p>
            <a:fld id="{C8D7E5F5-476E-4B01-9703-37401B3BE331}" type="slidenum">
              <a:rPr kumimoji="1" lang="ja-JP" altLang="en-US" smtClean="0"/>
              <a:t>66</a:t>
            </a:fld>
            <a:endParaRPr kumimoji="1" lang="ja-JP" altLang="en-US"/>
          </a:p>
        </p:txBody>
      </p:sp>
      <mc:AlternateContent xmlns:mc="http://schemas.openxmlformats.org/markup-compatibility/2006" xmlns:am3d="http://schemas.microsoft.com/office/drawing/2017/model3d">
        <mc:Choice Requires="am3d">
          <p:graphicFrame>
            <p:nvGraphicFramePr>
              <p:cNvPr id="9" name="3D モデル 8" descr="携帯電話">
                <a:extLst>
                  <a:ext uri="{FF2B5EF4-FFF2-40B4-BE49-F238E27FC236}">
                    <a16:creationId xmlns:a16="http://schemas.microsoft.com/office/drawing/2014/main" id="{CEEAEBF4-0C5B-49D9-9A29-DE368B9F627E}"/>
                  </a:ext>
                </a:extLst>
              </p:cNvPr>
              <p:cNvGraphicFramePr>
                <a:graphicFrameLocks noChangeAspect="1"/>
              </p:cNvGraphicFramePr>
              <p:nvPr>
                <p:extLst>
                  <p:ext uri="{D42A27DB-BD31-4B8C-83A1-F6EECF244321}">
                    <p14:modId xmlns:p14="http://schemas.microsoft.com/office/powerpoint/2010/main" val="1627986000"/>
                  </p:ext>
                </p:extLst>
              </p:nvPr>
            </p:nvGraphicFramePr>
            <p:xfrm rot="16526126">
              <a:off x="9837646" y="2987682"/>
              <a:ext cx="599758" cy="1527700"/>
            </p:xfrm>
            <a:graphic>
              <a:graphicData uri="http://schemas.microsoft.com/office/drawing/2017/model3d">
                <am3d:model3d r:embed="rId10">
                  <am3d:spPr>
                    <a:xfrm rot="16526126">
                      <a:off x="0" y="0"/>
                      <a:ext cx="599758" cy="1527700"/>
                    </a:xfrm>
                    <a:prstGeom prst="rect">
                      <a:avLst/>
                    </a:prstGeom>
                    <a:effectLst>
                      <a:outerShdw blurRad="50800" dist="38100" dir="2700000" algn="tl" rotWithShape="0">
                        <a:prstClr val="black">
                          <a:alpha val="40000"/>
                        </a:prstClr>
                      </a:outerShdw>
                    </a:effectLst>
                  </am3d:spPr>
                  <am3d:camera>
                    <am3d:pos x="0" y="0" z="52500700"/>
                    <am3d:up dx="0" dy="36000000" dz="0"/>
                    <am3d:lookAt x="0" y="0" z="0"/>
                    <am3d:perspective fov="2700000"/>
                  </am3d:camera>
                  <am3d:trans>
                    <am3d:meterPerModelUnit n="32307497" d="1000000"/>
                    <am3d:preTrans dx="-44610" dy="-17992235" dz="888902"/>
                    <am3d:scale>
                      <am3d:sx n="1000000" d="1000000"/>
                      <am3d:sy n="1000000" d="1000000"/>
                      <am3d:sz n="1000000" d="1000000"/>
                    </am3d:scale>
                    <am3d:rot ax="1221186" ay="3198806" az="700244"/>
                    <am3d:postTrans dx="0" dy="0" dz="0"/>
                  </am3d:trans>
                  <am3d:raster rName="Office3DRenderer" rVer="16.0.8326">
                    <am3d:blip r:embed="rId11"/>
                  </am3d:raster>
                  <am3d:objViewport viewportSz="15965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 モデル 8" descr="携帯電話">
                <a:extLst>
                  <a:ext uri="{FF2B5EF4-FFF2-40B4-BE49-F238E27FC236}">
                    <a16:creationId xmlns:a16="http://schemas.microsoft.com/office/drawing/2014/main" id="{CEEAEBF4-0C5B-49D9-9A29-DE368B9F627E}"/>
                  </a:ext>
                </a:extLst>
              </p:cNvPr>
              <p:cNvPicPr>
                <a:picLocks noGrp="1" noRot="1" noChangeAspect="1" noMove="1" noResize="1" noEditPoints="1" noAdjustHandles="1" noChangeArrowheads="1" noChangeShapeType="1" noCrop="1"/>
              </p:cNvPicPr>
              <p:nvPr/>
            </p:nvPicPr>
            <p:blipFill>
              <a:blip r:embed="rId12"/>
              <a:stretch>
                <a:fillRect/>
              </a:stretch>
            </p:blipFill>
            <p:spPr>
              <a:xfrm rot="16526126">
                <a:off x="9837646" y="2987682"/>
                <a:ext cx="599758" cy="1527700"/>
              </a:xfrm>
              <a:prstGeom prst="rect">
                <a:avLst/>
              </a:prstGeom>
              <a:effectLst>
                <a:outerShdw blurRad="50800" dist="38100" dir="2700000" algn="tl" rotWithShape="0">
                  <a:prstClr val="black">
                    <a:alpha val="40000"/>
                  </a:prstClr>
                </a:outerShdw>
              </a:effectLst>
            </p:spPr>
          </p:pic>
        </mc:Fallback>
      </mc:AlternateContent>
      <p:pic>
        <p:nvPicPr>
          <p:cNvPr id="12" name="図 11">
            <a:extLst>
              <a:ext uri="{FF2B5EF4-FFF2-40B4-BE49-F238E27FC236}">
                <a16:creationId xmlns:a16="http://schemas.microsoft.com/office/drawing/2014/main" id="{86A2E7BE-9E9A-49A2-BCA3-DBB70018B0CD}"/>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758792" y="1191748"/>
            <a:ext cx="1866900" cy="1400175"/>
          </a:xfrm>
          <a:prstGeom prst="rect">
            <a:avLst/>
          </a:prstGeom>
        </p:spPr>
      </p:pic>
      <p:sp>
        <p:nvSpPr>
          <p:cNvPr id="14" name="正方形/長方形 13">
            <a:extLst>
              <a:ext uri="{FF2B5EF4-FFF2-40B4-BE49-F238E27FC236}">
                <a16:creationId xmlns:a16="http://schemas.microsoft.com/office/drawing/2014/main" id="{687818EB-49D0-46BA-BA4D-3EA6792BE41A}"/>
              </a:ext>
            </a:extLst>
          </p:cNvPr>
          <p:cNvSpPr/>
          <p:nvPr/>
        </p:nvSpPr>
        <p:spPr>
          <a:xfrm>
            <a:off x="10622458" y="1191748"/>
            <a:ext cx="727171" cy="1400174"/>
          </a:xfrm>
          <a:prstGeom prst="rect">
            <a:avLst/>
          </a:prstGeom>
          <a:solidFill>
            <a:srgbClr val="E7F9FF"/>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500" b="1" dirty="0">
                <a:solidFill>
                  <a:srgbClr val="002060"/>
                </a:solidFill>
              </a:rPr>
              <a:t>・南海トラフ地震</a:t>
            </a:r>
            <a:endParaRPr kumimoji="1" lang="en-US" altLang="ja-JP" sz="500" b="1" dirty="0">
              <a:solidFill>
                <a:srgbClr val="002060"/>
              </a:solidFill>
            </a:endParaRPr>
          </a:p>
          <a:p>
            <a:r>
              <a:rPr lang="ja-JP" altLang="en-US" sz="500" b="1" dirty="0">
                <a:solidFill>
                  <a:srgbClr val="002060"/>
                </a:solidFill>
              </a:rPr>
              <a:t>・東南海地震</a:t>
            </a:r>
            <a:endParaRPr lang="en-US" altLang="ja-JP" sz="500" b="1" dirty="0">
              <a:solidFill>
                <a:srgbClr val="002060"/>
              </a:solidFill>
            </a:endParaRPr>
          </a:p>
          <a:p>
            <a:r>
              <a:rPr kumimoji="1" lang="ja-JP" altLang="en-US" sz="500" b="1" dirty="0">
                <a:solidFill>
                  <a:srgbClr val="002060"/>
                </a:solidFill>
              </a:rPr>
              <a:t>・南海地震</a:t>
            </a:r>
            <a:endParaRPr kumimoji="1" lang="en-US" altLang="ja-JP" sz="500" b="1" dirty="0">
              <a:solidFill>
                <a:srgbClr val="002060"/>
              </a:solidFill>
            </a:endParaRPr>
          </a:p>
          <a:p>
            <a:r>
              <a:rPr lang="ja-JP" altLang="en-US" sz="500" b="1" dirty="0">
                <a:solidFill>
                  <a:srgbClr val="002060"/>
                </a:solidFill>
              </a:rPr>
              <a:t>・首都直下地震</a:t>
            </a:r>
            <a:endParaRPr kumimoji="1" lang="en-US" altLang="ja-JP" sz="500" b="1" dirty="0">
              <a:solidFill>
                <a:srgbClr val="002060"/>
              </a:solidFill>
            </a:endParaRPr>
          </a:p>
          <a:p>
            <a:endParaRPr lang="en-US" altLang="ja-JP" sz="500" b="1" dirty="0">
              <a:solidFill>
                <a:srgbClr val="002060"/>
              </a:solidFill>
            </a:endParaRPr>
          </a:p>
          <a:p>
            <a:endParaRPr lang="en-US" altLang="ja-JP" sz="500" b="1" dirty="0">
              <a:solidFill>
                <a:srgbClr val="002060"/>
              </a:solidFill>
            </a:endParaRPr>
          </a:p>
          <a:p>
            <a:r>
              <a:rPr kumimoji="1" lang="ja-JP" altLang="en-US" sz="500" b="1" dirty="0">
                <a:solidFill>
                  <a:srgbClr val="002060"/>
                </a:solidFill>
              </a:rPr>
              <a:t>・中部地方</a:t>
            </a:r>
            <a:endParaRPr kumimoji="1" lang="en-US" altLang="ja-JP" sz="500" b="1" dirty="0">
              <a:solidFill>
                <a:srgbClr val="002060"/>
              </a:solidFill>
            </a:endParaRPr>
          </a:p>
          <a:p>
            <a:r>
              <a:rPr lang="ja-JP" altLang="en-US" sz="500" b="1" dirty="0">
                <a:solidFill>
                  <a:srgbClr val="002060"/>
                </a:solidFill>
              </a:rPr>
              <a:t>・関西地方</a:t>
            </a:r>
            <a:endParaRPr lang="en-US" altLang="ja-JP" sz="500" b="1" dirty="0">
              <a:solidFill>
                <a:srgbClr val="002060"/>
              </a:solidFill>
            </a:endParaRPr>
          </a:p>
          <a:p>
            <a:r>
              <a:rPr kumimoji="1" lang="ja-JP" altLang="en-US" sz="500" b="1" dirty="0">
                <a:solidFill>
                  <a:srgbClr val="002060"/>
                </a:solidFill>
              </a:rPr>
              <a:t>・中国四国地方</a:t>
            </a:r>
            <a:endParaRPr kumimoji="1" lang="en-US" altLang="ja-JP" sz="500" b="1" dirty="0">
              <a:solidFill>
                <a:srgbClr val="002060"/>
              </a:solidFill>
            </a:endParaRPr>
          </a:p>
          <a:p>
            <a:r>
              <a:rPr lang="ja-JP" altLang="en-US" sz="500" b="1" dirty="0">
                <a:solidFill>
                  <a:srgbClr val="002060"/>
                </a:solidFill>
              </a:rPr>
              <a:t>・九州地方</a:t>
            </a:r>
            <a:endParaRPr lang="en-US" altLang="ja-JP" sz="500" b="1" dirty="0">
              <a:solidFill>
                <a:srgbClr val="002060"/>
              </a:solidFill>
            </a:endParaRPr>
          </a:p>
          <a:p>
            <a:endParaRPr kumimoji="1" lang="en-US" altLang="ja-JP" sz="500" b="1" dirty="0">
              <a:solidFill>
                <a:srgbClr val="002060"/>
              </a:solidFill>
            </a:endParaRPr>
          </a:p>
          <a:p>
            <a:r>
              <a:rPr lang="ja-JP" altLang="en-US" sz="500" b="1" dirty="0">
                <a:solidFill>
                  <a:srgbClr val="002060"/>
                </a:solidFill>
              </a:rPr>
              <a:t>・マグニチュー</a:t>
            </a:r>
            <a:endParaRPr lang="en-US" altLang="ja-JP" sz="500" b="1" dirty="0">
              <a:solidFill>
                <a:srgbClr val="002060"/>
              </a:solidFill>
            </a:endParaRPr>
          </a:p>
          <a:p>
            <a:r>
              <a:rPr lang="ja-JP" altLang="en-US" sz="500" b="1" dirty="0">
                <a:solidFill>
                  <a:srgbClr val="002060"/>
                </a:solidFill>
              </a:rPr>
              <a:t>　ド</a:t>
            </a:r>
            <a:r>
              <a:rPr lang="en-US" altLang="ja-JP" sz="500" b="1" dirty="0">
                <a:solidFill>
                  <a:srgbClr val="002060"/>
                </a:solidFill>
              </a:rPr>
              <a:t>(MW)</a:t>
            </a:r>
          </a:p>
          <a:p>
            <a:endParaRPr lang="en-US" altLang="ja-JP" sz="500" b="1" dirty="0">
              <a:solidFill>
                <a:srgbClr val="002060"/>
              </a:solidFill>
            </a:endParaRPr>
          </a:p>
          <a:p>
            <a:r>
              <a:rPr kumimoji="1" lang="ja-JP" altLang="en-US" sz="500" b="1" dirty="0">
                <a:solidFill>
                  <a:srgbClr val="002060"/>
                </a:solidFill>
              </a:rPr>
              <a:t>・震度</a:t>
            </a:r>
          </a:p>
        </p:txBody>
      </p:sp>
      <mc:AlternateContent xmlns:mc="http://schemas.openxmlformats.org/markup-compatibility/2006" xmlns:am3d="http://schemas.microsoft.com/office/drawing/2017/model3d">
        <mc:Choice Requires="am3d">
          <p:graphicFrame>
            <p:nvGraphicFramePr>
              <p:cNvPr id="2" name="3D モデル 1" descr="ノート PC">
                <a:extLst>
                  <a:ext uri="{FF2B5EF4-FFF2-40B4-BE49-F238E27FC236}">
                    <a16:creationId xmlns:a16="http://schemas.microsoft.com/office/drawing/2014/main" id="{15BF7FE4-4C61-444D-B1C1-8CE03937BAC4}"/>
                  </a:ext>
                </a:extLst>
              </p:cNvPr>
              <p:cNvGraphicFramePr>
                <a:graphicFrameLocks noChangeAspect="1"/>
              </p:cNvGraphicFramePr>
              <p:nvPr>
                <p:extLst>
                  <p:ext uri="{D42A27DB-BD31-4B8C-83A1-F6EECF244321}">
                    <p14:modId xmlns:p14="http://schemas.microsoft.com/office/powerpoint/2010/main" val="3152033651"/>
                  </p:ext>
                </p:extLst>
              </p:nvPr>
            </p:nvGraphicFramePr>
            <p:xfrm>
              <a:off x="6742226" y="2334003"/>
              <a:ext cx="2990707" cy="2684394"/>
            </p:xfrm>
            <a:graphic>
              <a:graphicData uri="http://schemas.microsoft.com/office/drawing/2017/model3d">
                <am3d:model3d r:embed="rId15">
                  <am3d:spPr>
                    <a:xfrm>
                      <a:off x="0" y="0"/>
                      <a:ext cx="2990707" cy="2684394"/>
                    </a:xfrm>
                    <a:prstGeom prst="rect">
                      <a:avLst/>
                    </a:prstGeom>
                    <a:effectLst>
                      <a:outerShdw blurRad="50800" dist="38100" dir="2700000" algn="tl" rotWithShape="0">
                        <a:prstClr val="black">
                          <a:alpha val="40000"/>
                        </a:prstClr>
                      </a:outerShdw>
                    </a:effectLst>
                  </am3d:spPr>
                  <am3d:camera>
                    <am3d:pos x="0" y="0" z="70087151"/>
                    <am3d:up dx="0" dy="36000000" dz="0"/>
                    <am3d:lookAt x="0" y="0" z="0"/>
                    <am3d:perspective fov="2700000"/>
                  </am3d:camera>
                  <am3d:trans>
                    <am3d:meterPerModelUnit n="1970604" d="1000000"/>
                    <am3d:preTrans dx="0" dy="-12157734" dz="3432165"/>
                    <am3d:scale>
                      <am3d:sx n="1000000" d="1000000"/>
                      <am3d:sy n="1000000" d="1000000"/>
                      <am3d:sz n="1000000" d="1000000"/>
                    </am3d:scale>
                    <am3d:rot ax="1200000" ay="3000000" az="1200000"/>
                    <am3d:postTrans dx="0" dy="0" dz="0"/>
                  </am3d:trans>
                  <am3d:raster rName="Office3DRenderer" rVer="16.0.8326">
                    <am3d:blip r:embed="rId16"/>
                  </am3d:raster>
                  <am3d:objViewport viewportSz="32266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モデル 1" descr="ノート PC">
                <a:extLst>
                  <a:ext uri="{FF2B5EF4-FFF2-40B4-BE49-F238E27FC236}">
                    <a16:creationId xmlns:a16="http://schemas.microsoft.com/office/drawing/2014/main" id="{15BF7FE4-4C61-444D-B1C1-8CE03937BAC4}"/>
                  </a:ext>
                </a:extLst>
              </p:cNvPr>
              <p:cNvPicPr>
                <a:picLocks noGrp="1" noRot="1" noChangeAspect="1" noMove="1" noResize="1" noEditPoints="1" noAdjustHandles="1" noChangeArrowheads="1" noChangeShapeType="1" noCrop="1"/>
              </p:cNvPicPr>
              <p:nvPr/>
            </p:nvPicPr>
            <p:blipFill>
              <a:blip r:embed="rId17"/>
              <a:stretch>
                <a:fillRect/>
              </a:stretch>
            </p:blipFill>
            <p:spPr>
              <a:xfrm>
                <a:off x="6742226" y="2334003"/>
                <a:ext cx="2990707" cy="2684394"/>
              </a:xfrm>
              <a:prstGeom prst="rect">
                <a:avLst/>
              </a:prstGeom>
              <a:effectLst>
                <a:outerShdw blurRad="50800" dist="38100" dir="2700000" algn="tl" rotWithShape="0">
                  <a:prstClr val="black">
                    <a:alpha val="40000"/>
                  </a:prstClr>
                </a:outerShdw>
              </a:effectLst>
            </p:spPr>
          </p:pic>
        </mc:Fallback>
      </mc:AlternateContent>
    </p:spTree>
    <p:extLst>
      <p:ext uri="{BB962C8B-B14F-4D97-AF65-F5344CB8AC3E}">
        <p14:creationId xmlns:p14="http://schemas.microsoft.com/office/powerpoint/2010/main" val="9132996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1524000" y="94322"/>
            <a:ext cx="9144000" cy="695394"/>
          </a:xfrm>
        </p:spPr>
        <p:txBody>
          <a:bodyPr anchor="ctr">
            <a:noAutofit/>
          </a:bodyPr>
          <a:lstStyle/>
          <a:p>
            <a:pPr algn="l"/>
            <a:r>
              <a:rPr kumimoji="1" lang="ja-JP" altLang="en-US" sz="4000" dirty="0">
                <a:solidFill>
                  <a:srgbClr val="002060"/>
                </a:solidFill>
              </a:rPr>
              <a:t>第</a:t>
            </a:r>
            <a:r>
              <a:rPr kumimoji="1" lang="en-US" altLang="ja-JP" sz="4000" dirty="0">
                <a:solidFill>
                  <a:srgbClr val="002060"/>
                </a:solidFill>
              </a:rPr>
              <a:t>5</a:t>
            </a:r>
            <a:r>
              <a:rPr kumimoji="1" lang="ja-JP" altLang="en-US" sz="4000" dirty="0">
                <a:solidFill>
                  <a:srgbClr val="002060"/>
                </a:solidFill>
              </a:rPr>
              <a:t>章　広　報</a:t>
            </a:r>
          </a:p>
        </p:txBody>
      </p:sp>
      <p:sp>
        <p:nvSpPr>
          <p:cNvPr id="4" name="フッター プレースホルダー 3">
            <a:extLst>
              <a:ext uri="{FF2B5EF4-FFF2-40B4-BE49-F238E27FC236}">
                <a16:creationId xmlns:a16="http://schemas.microsoft.com/office/drawing/2014/main" id="{65CFD840-9309-4D81-8184-AA031EDFFE2C}"/>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38BEF185-7497-4C67-BB35-253554EAB29C}"/>
              </a:ext>
            </a:extLst>
          </p:cNvPr>
          <p:cNvSpPr>
            <a:spLocks noGrp="1"/>
          </p:cNvSpPr>
          <p:nvPr>
            <p:ph type="sldNum" sz="quarter" idx="12"/>
          </p:nvPr>
        </p:nvSpPr>
        <p:spPr/>
        <p:txBody>
          <a:bodyPr/>
          <a:lstStyle/>
          <a:p>
            <a:fld id="{C8D7E5F5-476E-4B01-9703-37401B3BE331}" type="slidenum">
              <a:rPr kumimoji="1" lang="ja-JP" altLang="en-US" smtClean="0"/>
              <a:t>67</a:t>
            </a:fld>
            <a:endParaRPr kumimoji="1" lang="ja-JP" altLang="en-US"/>
          </a:p>
        </p:txBody>
      </p:sp>
      <mc:AlternateContent xmlns:mc="http://schemas.openxmlformats.org/markup-compatibility/2006" xmlns:am3d="http://schemas.microsoft.com/office/drawing/2017/model3d">
        <mc:Choice Requires="am3d">
          <p:graphicFrame>
            <p:nvGraphicFramePr>
              <p:cNvPr id="2" name="3D モデル 1" descr="壁面用シングル レバー混合栓蛇口">
                <a:extLst>
                  <a:ext uri="{FF2B5EF4-FFF2-40B4-BE49-F238E27FC236}">
                    <a16:creationId xmlns:a16="http://schemas.microsoft.com/office/drawing/2014/main" id="{76764C19-F50F-4910-83B7-8CC4AD539E52}"/>
                  </a:ext>
                </a:extLst>
              </p:cNvPr>
              <p:cNvGraphicFramePr>
                <a:graphicFrameLocks noChangeAspect="1"/>
              </p:cNvGraphicFramePr>
              <p:nvPr>
                <p:extLst>
                  <p:ext uri="{D42A27DB-BD31-4B8C-83A1-F6EECF244321}">
                    <p14:modId xmlns:p14="http://schemas.microsoft.com/office/powerpoint/2010/main" val="1201324297"/>
                  </p:ext>
                </p:extLst>
              </p:nvPr>
            </p:nvGraphicFramePr>
            <p:xfrm>
              <a:off x="9790201" y="5192064"/>
              <a:ext cx="1755597" cy="1051988"/>
            </p:xfrm>
            <a:graphic>
              <a:graphicData uri="http://schemas.microsoft.com/office/drawing/2017/model3d">
                <am3d:model3d r:embed="rId3">
                  <am3d:spPr>
                    <a:xfrm>
                      <a:off x="0" y="0"/>
                      <a:ext cx="1755597" cy="1051988"/>
                    </a:xfrm>
                    <a:prstGeom prst="rect">
                      <a:avLst/>
                    </a:prstGeom>
                    <a:effectLst>
                      <a:outerShdw blurRad="50800" dist="38100" dir="2700000" algn="tl" rotWithShape="0">
                        <a:prstClr val="black">
                          <a:alpha val="40000"/>
                        </a:prstClr>
                      </a:outerShdw>
                    </a:effectLst>
                  </am3d:spPr>
                  <am3d:camera>
                    <am3d:pos x="0" y="0" z="71030280"/>
                    <am3d:up dx="0" dy="36000000" dz="0"/>
                    <am3d:lookAt x="0" y="0" z="0"/>
                    <am3d:perspective fov="2700000"/>
                  </am3d:camera>
                  <am3d:trans>
                    <am3d:meterPerModelUnit n="5024193" d="1000000"/>
                    <am3d:preTrans dx="0" dy="-3027407" dz="0"/>
                    <am3d:scale>
                      <am3d:sx n="1000000" d="1000000"/>
                      <am3d:sy n="1000000" d="1000000"/>
                      <am3d:sz n="1000000" d="1000000"/>
                    </am3d:scale>
                    <am3d:rot ay="2400000"/>
                    <am3d:postTrans dx="0" dy="0" dz="0"/>
                  </am3d:trans>
                  <am3d:raster rName="Office3DRenderer" rVer="16.0.8326">
                    <am3d:blip r:embed="rId4"/>
                  </am3d:raster>
                  <am3d:objViewport viewportSz="21108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モデル 1" descr="壁面用シングル レバー混合栓蛇口">
                <a:extLst>
                  <a:ext uri="{FF2B5EF4-FFF2-40B4-BE49-F238E27FC236}">
                    <a16:creationId xmlns:a16="http://schemas.microsoft.com/office/drawing/2014/main" id="{76764C19-F50F-4910-83B7-8CC4AD539E52}"/>
                  </a:ext>
                </a:extLst>
              </p:cNvPr>
              <p:cNvPicPr>
                <a:picLocks noGrp="1" noRot="1" noChangeAspect="1" noMove="1" noResize="1" noEditPoints="1" noAdjustHandles="1" noChangeArrowheads="1" noChangeShapeType="1" noCrop="1"/>
              </p:cNvPicPr>
              <p:nvPr/>
            </p:nvPicPr>
            <p:blipFill>
              <a:blip r:embed="rId5"/>
              <a:stretch>
                <a:fillRect/>
              </a:stretch>
            </p:blipFill>
            <p:spPr>
              <a:xfrm>
                <a:off x="9790201" y="5192064"/>
                <a:ext cx="1755597" cy="1051988"/>
              </a:xfrm>
              <a:prstGeom prst="rect">
                <a:avLst/>
              </a:prstGeom>
              <a:effectLst>
                <a:outerShdw blurRad="50800" dist="38100" dir="2700000" algn="tl" rotWithShape="0">
                  <a:prstClr val="black">
                    <a:alpha val="40000"/>
                  </a:prstClr>
                </a:outerShdw>
              </a:effectLst>
            </p:spPr>
          </p:pic>
        </mc:Fallback>
      </mc:AlternateContent>
      <p:pic>
        <p:nvPicPr>
          <p:cNvPr id="7" name="図 6">
            <a:extLst>
              <a:ext uri="{FF2B5EF4-FFF2-40B4-BE49-F238E27FC236}">
                <a16:creationId xmlns:a16="http://schemas.microsoft.com/office/drawing/2014/main" id="{4F37CEB3-76D3-4AE5-8B28-CB167CB10E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00" t="38846"/>
          <a:stretch/>
        </p:blipFill>
        <p:spPr bwMode="auto">
          <a:xfrm>
            <a:off x="7947705" y="3682665"/>
            <a:ext cx="4068989" cy="1006546"/>
          </a:xfrm>
          <a:prstGeom prst="rect">
            <a:avLst/>
          </a:prstGeom>
          <a:noFill/>
          <a:extLst>
            <a:ext uri="{909E8E84-426E-40DD-AFC4-6F175D3DCCD1}">
              <a14:hiddenFill xmlns:a14="http://schemas.microsoft.com/office/drawing/2010/main">
                <a:solidFill>
                  <a:srgbClr val="FFFFFF"/>
                </a:solidFill>
              </a14:hiddenFill>
            </a:ext>
          </a:extLst>
        </p:spPr>
      </p:pic>
      <p:sp>
        <p:nvSpPr>
          <p:cNvPr id="6" name="字幕 2">
            <a:extLst>
              <a:ext uri="{FF2B5EF4-FFF2-40B4-BE49-F238E27FC236}">
                <a16:creationId xmlns:a16="http://schemas.microsoft.com/office/drawing/2014/main" id="{ED9F0518-4EE7-4B4D-80E7-E42E22F86E0A}"/>
              </a:ext>
            </a:extLst>
          </p:cNvPr>
          <p:cNvSpPr txBox="1">
            <a:spLocks/>
          </p:cNvSpPr>
          <p:nvPr/>
        </p:nvSpPr>
        <p:spPr>
          <a:xfrm>
            <a:off x="1524000" y="831919"/>
            <a:ext cx="9694985" cy="54121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ja-JP" altLang="en-US" sz="4000" dirty="0">
                <a:solidFill>
                  <a:srgbClr val="002060"/>
                </a:solidFill>
              </a:rPr>
              <a:t>１．平常時の広報</a:t>
            </a:r>
            <a:endParaRPr lang="en-US" altLang="ja-JP" sz="4000" dirty="0">
              <a:solidFill>
                <a:srgbClr val="002060"/>
              </a:solidFill>
            </a:endParaRPr>
          </a:p>
          <a:p>
            <a:pPr lvl="1" algn="l">
              <a:lnSpc>
                <a:spcPct val="100000"/>
              </a:lnSpc>
            </a:pPr>
            <a:r>
              <a:rPr lang="ja-JP" altLang="en-US" sz="4000" dirty="0">
                <a:solidFill>
                  <a:srgbClr val="002060"/>
                </a:solidFill>
              </a:rPr>
              <a:t>１．広報内容</a:t>
            </a:r>
            <a:endParaRPr lang="en-US" altLang="ja-JP" sz="4000" dirty="0">
              <a:solidFill>
                <a:srgbClr val="002060"/>
              </a:solidFill>
            </a:endParaRPr>
          </a:p>
          <a:p>
            <a:pPr marL="1657350" lvl="2" indent="-742950" algn="l">
              <a:lnSpc>
                <a:spcPct val="100000"/>
              </a:lnSpc>
              <a:buFont typeface="Arial" panose="020B0604020202020204" pitchFamily="34" charset="0"/>
              <a:buChar char="•"/>
            </a:pPr>
            <a:r>
              <a:rPr lang="ja-JP" altLang="en-US" sz="3200" dirty="0">
                <a:solidFill>
                  <a:srgbClr val="002060"/>
                </a:solidFill>
              </a:rPr>
              <a:t>家庭における</a:t>
            </a:r>
            <a:r>
              <a:rPr lang="ja-JP" altLang="en-US" sz="3200" dirty="0">
                <a:solidFill>
                  <a:srgbClr val="C00000"/>
                </a:solidFill>
              </a:rPr>
              <a:t>飲料水の備蓄（１人</a:t>
            </a:r>
            <a:r>
              <a:rPr lang="en-US" altLang="ja-JP" sz="3200" dirty="0">
                <a:solidFill>
                  <a:srgbClr val="C00000"/>
                </a:solidFill>
              </a:rPr>
              <a:t>1</a:t>
            </a:r>
            <a:r>
              <a:rPr lang="ja-JP" altLang="en-US" sz="3200" dirty="0">
                <a:solidFill>
                  <a:srgbClr val="C00000"/>
                </a:solidFill>
              </a:rPr>
              <a:t>日</a:t>
            </a:r>
            <a:r>
              <a:rPr lang="en-US" altLang="ja-JP" sz="3200" dirty="0">
                <a:solidFill>
                  <a:srgbClr val="C00000"/>
                </a:solidFill>
              </a:rPr>
              <a:t>3ℓ</a:t>
            </a:r>
            <a:r>
              <a:rPr lang="ja-JP" altLang="en-US" sz="3200" dirty="0">
                <a:solidFill>
                  <a:srgbClr val="C00000"/>
                </a:solidFill>
              </a:rPr>
              <a:t>）</a:t>
            </a:r>
            <a:endParaRPr lang="en-US" altLang="ja-JP" sz="3200" dirty="0">
              <a:solidFill>
                <a:srgbClr val="C00000"/>
              </a:solidFill>
            </a:endParaRPr>
          </a:p>
          <a:p>
            <a:pPr marL="1657350" lvl="2" indent="-742950" algn="l">
              <a:lnSpc>
                <a:spcPct val="100000"/>
              </a:lnSpc>
              <a:buFont typeface="Arial" panose="020B0604020202020204" pitchFamily="34" charset="0"/>
              <a:buChar char="•"/>
            </a:pPr>
            <a:r>
              <a:rPr lang="ja-JP" altLang="en-US" sz="3200" dirty="0">
                <a:solidFill>
                  <a:srgbClr val="002060"/>
                </a:solidFill>
              </a:rPr>
              <a:t>応急給水に必要な</a:t>
            </a:r>
            <a:r>
              <a:rPr lang="ja-JP" altLang="en-US" sz="3200" dirty="0">
                <a:solidFill>
                  <a:srgbClr val="C00000"/>
                </a:solidFill>
              </a:rPr>
              <a:t>容器の準備</a:t>
            </a:r>
            <a:endParaRPr lang="en-US" altLang="ja-JP" sz="3200" dirty="0">
              <a:solidFill>
                <a:srgbClr val="C00000"/>
              </a:solidFill>
            </a:endParaRPr>
          </a:p>
          <a:p>
            <a:pPr marL="1657350" lvl="2" indent="-742950" algn="l">
              <a:lnSpc>
                <a:spcPct val="100000"/>
              </a:lnSpc>
              <a:buFont typeface="Arial" panose="020B0604020202020204" pitchFamily="34" charset="0"/>
              <a:buChar char="•"/>
            </a:pPr>
            <a:r>
              <a:rPr lang="ja-JP" altLang="en-US" sz="3200" dirty="0">
                <a:solidFill>
                  <a:srgbClr val="002060"/>
                </a:solidFill>
              </a:rPr>
              <a:t>避難時における</a:t>
            </a:r>
            <a:r>
              <a:rPr lang="ja-JP" altLang="en-US" sz="3200" dirty="0">
                <a:solidFill>
                  <a:srgbClr val="C00000"/>
                </a:solidFill>
              </a:rPr>
              <a:t>蛇口の閉栓確認</a:t>
            </a:r>
            <a:endParaRPr lang="en-US" altLang="ja-JP" sz="3200" dirty="0">
              <a:solidFill>
                <a:srgbClr val="C00000"/>
              </a:solidFill>
            </a:endParaRPr>
          </a:p>
          <a:p>
            <a:pPr marL="1657350" lvl="2" indent="-742950" algn="l">
              <a:lnSpc>
                <a:spcPct val="100000"/>
              </a:lnSpc>
              <a:buFont typeface="Arial" panose="020B0604020202020204" pitchFamily="34" charset="0"/>
              <a:buChar char="•"/>
            </a:pPr>
            <a:r>
              <a:rPr lang="ja-JP" altLang="en-US" sz="3200" dirty="0">
                <a:solidFill>
                  <a:srgbClr val="C00000"/>
                </a:solidFill>
              </a:rPr>
              <a:t>応急給水拠点の場所</a:t>
            </a:r>
            <a:r>
              <a:rPr lang="en-US" altLang="ja-JP" sz="3200" dirty="0">
                <a:solidFill>
                  <a:srgbClr val="C00000"/>
                </a:solidFill>
              </a:rPr>
              <a:t>※</a:t>
            </a:r>
          </a:p>
          <a:p>
            <a:pPr marL="1657350" lvl="2" indent="-742950" algn="l">
              <a:lnSpc>
                <a:spcPct val="100000"/>
              </a:lnSpc>
              <a:buFont typeface="Arial" panose="020B0604020202020204" pitchFamily="34" charset="0"/>
              <a:buChar char="•"/>
            </a:pPr>
            <a:r>
              <a:rPr lang="ja-JP" altLang="en-US" sz="3200" dirty="0">
                <a:solidFill>
                  <a:srgbClr val="002060"/>
                </a:solidFill>
              </a:rPr>
              <a:t>災害時における</a:t>
            </a:r>
            <a:r>
              <a:rPr lang="ja-JP" altLang="en-US" sz="3200" dirty="0">
                <a:solidFill>
                  <a:srgbClr val="C00000"/>
                </a:solidFill>
              </a:rPr>
              <a:t>応急給水方法</a:t>
            </a:r>
            <a:endParaRPr lang="en-US" altLang="ja-JP" sz="3200" dirty="0">
              <a:solidFill>
                <a:srgbClr val="C00000"/>
              </a:solidFill>
            </a:endParaRPr>
          </a:p>
          <a:p>
            <a:pPr marL="1657350" lvl="2" indent="-742950" algn="l">
              <a:lnSpc>
                <a:spcPct val="100000"/>
              </a:lnSpc>
              <a:buFont typeface="Arial" panose="020B0604020202020204" pitchFamily="34" charset="0"/>
              <a:buChar char="•"/>
            </a:pPr>
            <a:r>
              <a:rPr lang="ja-JP" altLang="en-US" sz="3200" dirty="0">
                <a:solidFill>
                  <a:srgbClr val="002060"/>
                </a:solidFill>
              </a:rPr>
              <a:t>応急給水拠点における</a:t>
            </a:r>
            <a:r>
              <a:rPr lang="ja-JP" altLang="en-US" sz="3200" dirty="0">
                <a:solidFill>
                  <a:srgbClr val="C00000"/>
                </a:solidFill>
              </a:rPr>
              <a:t>注意事項</a:t>
            </a:r>
            <a:endParaRPr lang="en-US" altLang="ja-JP" sz="3200" dirty="0">
              <a:solidFill>
                <a:srgbClr val="C00000"/>
              </a:solidFill>
            </a:endParaRPr>
          </a:p>
          <a:p>
            <a:pPr marL="1657350" lvl="2" indent="-742950" algn="l">
              <a:lnSpc>
                <a:spcPct val="100000"/>
              </a:lnSpc>
              <a:buFont typeface="Arial" panose="020B0604020202020204" pitchFamily="34" charset="0"/>
              <a:buChar char="•"/>
            </a:pPr>
            <a:r>
              <a:rPr lang="ja-JP" altLang="en-US" sz="3200" dirty="0">
                <a:solidFill>
                  <a:srgbClr val="002060"/>
                </a:solidFill>
              </a:rPr>
              <a:t>水道事業体の</a:t>
            </a:r>
            <a:r>
              <a:rPr lang="ja-JP" altLang="en-US" sz="3200" dirty="0">
                <a:solidFill>
                  <a:srgbClr val="C00000"/>
                </a:solidFill>
              </a:rPr>
              <a:t>災害対策の取り組み</a:t>
            </a:r>
            <a:endParaRPr lang="en-US" altLang="ja-JP" sz="3200" dirty="0">
              <a:solidFill>
                <a:srgbClr val="C00000"/>
              </a:solidFill>
            </a:endParaRPr>
          </a:p>
          <a:p>
            <a:pPr algn="l">
              <a:lnSpc>
                <a:spcPct val="100000"/>
              </a:lnSpc>
            </a:pPr>
            <a:endParaRPr lang="en-US" altLang="ja-JP" sz="3200" dirty="0">
              <a:solidFill>
                <a:srgbClr val="002060"/>
              </a:solidFill>
            </a:endParaRPr>
          </a:p>
          <a:p>
            <a:pPr algn="l">
              <a:lnSpc>
                <a:spcPct val="100000"/>
              </a:lnSpc>
            </a:pPr>
            <a:endParaRPr lang="en-US" altLang="ja-JP" sz="3200" dirty="0">
              <a:solidFill>
                <a:srgbClr val="002060"/>
              </a:solidFill>
            </a:endParaRPr>
          </a:p>
        </p:txBody>
      </p:sp>
      <p:sp>
        <p:nvSpPr>
          <p:cNvPr id="8" name="正方形/長方形 7">
            <a:extLst>
              <a:ext uri="{FF2B5EF4-FFF2-40B4-BE49-F238E27FC236}">
                <a16:creationId xmlns:a16="http://schemas.microsoft.com/office/drawing/2014/main" id="{35FA0FA6-F278-4AC3-ACE7-47CDA1A3A9D6}"/>
              </a:ext>
            </a:extLst>
          </p:cNvPr>
          <p:cNvSpPr/>
          <p:nvPr/>
        </p:nvSpPr>
        <p:spPr>
          <a:xfrm>
            <a:off x="10246240" y="124139"/>
            <a:ext cx="1770454" cy="595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a:t>
            </a:r>
            <a:r>
              <a:rPr kumimoji="1" lang="ja-JP" altLang="en-US" dirty="0"/>
              <a:t>１４３</a:t>
            </a:r>
          </a:p>
        </p:txBody>
      </p:sp>
    </p:spTree>
    <p:extLst>
      <p:ext uri="{BB962C8B-B14F-4D97-AF65-F5344CB8AC3E}">
        <p14:creationId xmlns:p14="http://schemas.microsoft.com/office/powerpoint/2010/main" val="3381723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5CFD840-9309-4D81-8184-AA031EDFFE2C}"/>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38BEF185-7497-4C67-BB35-253554EAB29C}"/>
              </a:ext>
            </a:extLst>
          </p:cNvPr>
          <p:cNvSpPr>
            <a:spLocks noGrp="1"/>
          </p:cNvSpPr>
          <p:nvPr>
            <p:ph type="sldNum" sz="quarter" idx="12"/>
          </p:nvPr>
        </p:nvSpPr>
        <p:spPr/>
        <p:txBody>
          <a:bodyPr/>
          <a:lstStyle/>
          <a:p>
            <a:fld id="{C8D7E5F5-476E-4B01-9703-37401B3BE331}" type="slidenum">
              <a:rPr kumimoji="1" lang="ja-JP" altLang="en-US" smtClean="0"/>
              <a:t>68</a:t>
            </a:fld>
            <a:endParaRPr kumimoji="1" lang="ja-JP" altLang="en-US"/>
          </a:p>
        </p:txBody>
      </p:sp>
      <p:sp>
        <p:nvSpPr>
          <p:cNvPr id="7" name="字幕 6">
            <a:extLst>
              <a:ext uri="{FF2B5EF4-FFF2-40B4-BE49-F238E27FC236}">
                <a16:creationId xmlns:a16="http://schemas.microsoft.com/office/drawing/2014/main" id="{A296F7F3-F472-4836-9838-BEBCB8508B54}"/>
              </a:ext>
            </a:extLst>
          </p:cNvPr>
          <p:cNvSpPr>
            <a:spLocks noGrp="1"/>
          </p:cNvSpPr>
          <p:nvPr>
            <p:ph type="subTitle" idx="1"/>
          </p:nvPr>
        </p:nvSpPr>
        <p:spPr>
          <a:xfrm>
            <a:off x="313592" y="296130"/>
            <a:ext cx="11564815" cy="3396638"/>
          </a:xfrm>
        </p:spPr>
        <p:txBody>
          <a:bodyPr>
            <a:normAutofit/>
          </a:bodyPr>
          <a:lstStyle/>
          <a:p>
            <a:pPr algn="l"/>
            <a:r>
              <a:rPr lang="en-US" altLang="ja-JP" sz="4000" dirty="0">
                <a:solidFill>
                  <a:srgbClr val="002060"/>
                </a:solidFill>
              </a:rPr>
              <a:t>※</a:t>
            </a:r>
            <a:r>
              <a:rPr lang="ja-JP" altLang="en-US" sz="4000" dirty="0">
                <a:solidFill>
                  <a:srgbClr val="002060"/>
                </a:solidFill>
              </a:rPr>
              <a:t>応急給水拠点</a:t>
            </a:r>
            <a:endParaRPr lang="en-US" altLang="ja-JP" sz="4000" dirty="0">
              <a:solidFill>
                <a:srgbClr val="002060"/>
              </a:solidFill>
            </a:endParaRPr>
          </a:p>
          <a:p>
            <a:pPr algn="l"/>
            <a:r>
              <a:rPr lang="ja-JP" altLang="en-US" sz="4000" dirty="0">
                <a:solidFill>
                  <a:srgbClr val="002060"/>
                </a:solidFill>
              </a:rPr>
              <a:t>　</a:t>
            </a:r>
            <a:r>
              <a:rPr lang="ja-JP" altLang="en-US" sz="3200" dirty="0">
                <a:solidFill>
                  <a:srgbClr val="002060"/>
                </a:solidFill>
              </a:rPr>
              <a:t>応急給水拠点が、災害時に</a:t>
            </a:r>
            <a:r>
              <a:rPr lang="ja-JP" altLang="en-US" sz="3200" u="sng" dirty="0">
                <a:solidFill>
                  <a:srgbClr val="C00000"/>
                </a:solidFill>
              </a:rPr>
              <a:t>応急給水を行う場所</a:t>
            </a:r>
            <a:r>
              <a:rPr lang="ja-JP" altLang="en-US" sz="3200" dirty="0">
                <a:solidFill>
                  <a:srgbClr val="002060"/>
                </a:solidFill>
              </a:rPr>
              <a:t>であること</a:t>
            </a:r>
            <a:endParaRPr lang="en-US" altLang="ja-JP" sz="3200" dirty="0">
              <a:solidFill>
                <a:srgbClr val="002060"/>
              </a:solidFill>
            </a:endParaRPr>
          </a:p>
          <a:p>
            <a:pPr algn="l"/>
            <a:r>
              <a:rPr lang="ja-JP" altLang="en-US" sz="3200" dirty="0">
                <a:solidFill>
                  <a:srgbClr val="002060"/>
                </a:solidFill>
              </a:rPr>
              <a:t>が住民に分かるよう、必要に応じ</a:t>
            </a:r>
            <a:r>
              <a:rPr lang="ja-JP" altLang="en-US" sz="3200" u="sng" dirty="0">
                <a:solidFill>
                  <a:srgbClr val="C00000"/>
                </a:solidFill>
              </a:rPr>
              <a:t>説明を加える</a:t>
            </a:r>
            <a:r>
              <a:rPr lang="ja-JP" altLang="en-US" sz="3200" dirty="0">
                <a:solidFill>
                  <a:srgbClr val="002060"/>
                </a:solidFill>
              </a:rPr>
              <a:t>など配慮する。</a:t>
            </a:r>
            <a:endParaRPr lang="en-US" altLang="ja-JP" sz="3200" dirty="0">
              <a:solidFill>
                <a:srgbClr val="002060"/>
              </a:solidFill>
            </a:endParaRPr>
          </a:p>
          <a:p>
            <a:pPr algn="l"/>
            <a:r>
              <a:rPr lang="ja-JP" altLang="en-US" sz="3200" dirty="0">
                <a:solidFill>
                  <a:srgbClr val="002060"/>
                </a:solidFill>
              </a:rPr>
              <a:t>（事業体により、災害時給水ステーション、災害時給水所、</a:t>
            </a:r>
            <a:endParaRPr lang="en-US" altLang="ja-JP" sz="3200" dirty="0">
              <a:solidFill>
                <a:srgbClr val="002060"/>
              </a:solidFill>
            </a:endParaRPr>
          </a:p>
          <a:p>
            <a:pPr algn="l"/>
            <a:r>
              <a:rPr lang="ja-JP" altLang="en-US" sz="3200" dirty="0">
                <a:solidFill>
                  <a:srgbClr val="002060"/>
                </a:solidFill>
              </a:rPr>
              <a:t>　　応急給水施設、給水ポイント等の名称を用いる例もある）</a:t>
            </a:r>
            <a:endParaRPr lang="en-US" altLang="ja-JP" sz="3200" dirty="0">
              <a:solidFill>
                <a:srgbClr val="002060"/>
              </a:solidFill>
            </a:endParaRPr>
          </a:p>
          <a:p>
            <a:pPr algn="l"/>
            <a:endParaRPr lang="en-US" altLang="ja-JP" sz="4000" dirty="0">
              <a:solidFill>
                <a:srgbClr val="002060"/>
              </a:solidFill>
            </a:endParaRPr>
          </a:p>
          <a:p>
            <a:pPr algn="l"/>
            <a:endParaRPr lang="ja-JP" altLang="en-US" sz="4000" dirty="0">
              <a:solidFill>
                <a:srgbClr val="002060"/>
              </a:solidFill>
            </a:endParaRPr>
          </a:p>
        </p:txBody>
      </p:sp>
      <p:pic>
        <p:nvPicPr>
          <p:cNvPr id="13" name="図 12">
            <a:extLst>
              <a:ext uri="{FF2B5EF4-FFF2-40B4-BE49-F238E27FC236}">
                <a16:creationId xmlns:a16="http://schemas.microsoft.com/office/drawing/2014/main" id="{7C0B5E80-09B6-4360-8492-5CF41BCBDD4A}"/>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2476" t="3935"/>
          <a:stretch/>
        </p:blipFill>
        <p:spPr bwMode="auto">
          <a:xfrm>
            <a:off x="145348" y="3692768"/>
            <a:ext cx="5226752" cy="2340000"/>
          </a:xfrm>
          <a:prstGeom prst="rect">
            <a:avLst/>
          </a:prstGeom>
          <a:gradFill flip="none" rotWithShape="1">
            <a:gsLst>
              <a:gs pos="49000">
                <a:schemeClr val="accent4">
                  <a:lumMod val="5000"/>
                  <a:lumOff val="95000"/>
                </a:schemeClr>
              </a:gs>
              <a:gs pos="94000">
                <a:srgbClr val="FFFF99"/>
              </a:gs>
            </a:gsLst>
            <a:path path="circle">
              <a:fillToRect l="50000" t="50000" r="50000" b="50000"/>
            </a:path>
            <a:tileRect/>
          </a:gradFill>
          <a:ln>
            <a:solidFill>
              <a:srgbClr val="002060"/>
            </a:solidFill>
          </a:ln>
        </p:spPr>
      </p:pic>
      <p:pic>
        <p:nvPicPr>
          <p:cNvPr id="14" name="図 13">
            <a:extLst>
              <a:ext uri="{FF2B5EF4-FFF2-40B4-BE49-F238E27FC236}">
                <a16:creationId xmlns:a16="http://schemas.microsoft.com/office/drawing/2014/main" id="{0341FFB5-675A-4105-B212-6A260B913025}"/>
              </a:ext>
            </a:extLst>
          </p:cNvPr>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1261" b="4833"/>
          <a:stretch/>
        </p:blipFill>
        <p:spPr bwMode="auto">
          <a:xfrm>
            <a:off x="5456235" y="3692768"/>
            <a:ext cx="6590417" cy="2340000"/>
          </a:xfrm>
          <a:prstGeom prst="rect">
            <a:avLst/>
          </a:prstGeom>
          <a:gradFill>
            <a:gsLst>
              <a:gs pos="82000">
                <a:schemeClr val="accent4">
                  <a:lumMod val="5000"/>
                  <a:lumOff val="95000"/>
                </a:schemeClr>
              </a:gs>
              <a:gs pos="100000">
                <a:srgbClr val="A7D971"/>
              </a:gs>
            </a:gsLst>
            <a:path path="circle">
              <a:fillToRect l="50000" t="50000" r="50000" b="50000"/>
            </a:path>
          </a:gradFill>
          <a:ln>
            <a:solidFill>
              <a:srgbClr val="002060"/>
            </a:solidFill>
          </a:ln>
        </p:spPr>
      </p:pic>
      <p:pic>
        <p:nvPicPr>
          <p:cNvPr id="15" name="図 14">
            <a:extLst>
              <a:ext uri="{FF2B5EF4-FFF2-40B4-BE49-F238E27FC236}">
                <a16:creationId xmlns:a16="http://schemas.microsoft.com/office/drawing/2014/main" id="{11A77309-A1FA-40F2-9D13-980D8248B3FB}"/>
              </a:ext>
            </a:extLst>
          </p:cNvPr>
          <p:cNvPicPr>
            <a:picLocks noChangeAspect="1"/>
          </p:cNvPicPr>
          <p:nvPr/>
        </p:nvPicPr>
        <p:blipFill>
          <a:blip r:embed="rId5"/>
          <a:stretch>
            <a:fillRect/>
          </a:stretch>
        </p:blipFill>
        <p:spPr>
          <a:xfrm>
            <a:off x="5814506" y="3726790"/>
            <a:ext cx="1705263" cy="324000"/>
          </a:xfrm>
          <a:prstGeom prst="rect">
            <a:avLst/>
          </a:prstGeom>
        </p:spPr>
      </p:pic>
    </p:spTree>
    <p:extLst>
      <p:ext uri="{BB962C8B-B14F-4D97-AF65-F5344CB8AC3E}">
        <p14:creationId xmlns:p14="http://schemas.microsoft.com/office/powerpoint/2010/main" val="3391807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38BEF185-7497-4C67-BB35-253554EAB29C}"/>
              </a:ext>
            </a:extLst>
          </p:cNvPr>
          <p:cNvSpPr>
            <a:spLocks noGrp="1"/>
          </p:cNvSpPr>
          <p:nvPr>
            <p:ph type="sldNum" sz="quarter" idx="12"/>
          </p:nvPr>
        </p:nvSpPr>
        <p:spPr/>
        <p:txBody>
          <a:bodyPr/>
          <a:lstStyle/>
          <a:p>
            <a:fld id="{C8D7E5F5-476E-4B01-9703-37401B3BE331}" type="slidenum">
              <a:rPr kumimoji="1" lang="ja-JP" altLang="en-US" smtClean="0"/>
              <a:t>69</a:t>
            </a:fld>
            <a:endParaRPr kumimoji="1" lang="ja-JP" altLang="en-US"/>
          </a:p>
        </p:txBody>
      </p:sp>
      <p:sp>
        <p:nvSpPr>
          <p:cNvPr id="4" name="フッター プレースホルダー 3">
            <a:extLst>
              <a:ext uri="{FF2B5EF4-FFF2-40B4-BE49-F238E27FC236}">
                <a16:creationId xmlns:a16="http://schemas.microsoft.com/office/drawing/2014/main" id="{65CFD840-9309-4D81-8184-AA031EDFFE2C}"/>
              </a:ext>
            </a:extLst>
          </p:cNvPr>
          <p:cNvSpPr>
            <a:spLocks noGrp="1"/>
          </p:cNvSpPr>
          <p:nvPr>
            <p:ph type="ftr" sz="quarter" idx="11"/>
          </p:nvPr>
        </p:nvSpPr>
        <p:spPr/>
        <p:txBody>
          <a:bodyPr/>
          <a:lstStyle/>
          <a:p>
            <a:r>
              <a:rPr kumimoji="1" lang="en-US" altLang="ja-JP"/>
              <a:t>JWWA</a:t>
            </a:r>
            <a:endParaRPr kumimoji="1" lang="ja-JP" altLang="en-US"/>
          </a:p>
        </p:txBody>
      </p:sp>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838200" y="56073"/>
            <a:ext cx="9144000" cy="583096"/>
          </a:xfrm>
        </p:spPr>
        <p:txBody>
          <a:bodyPr anchor="ctr">
            <a:normAutofit fontScale="92500" lnSpcReduction="10000"/>
          </a:bodyPr>
          <a:lstStyle/>
          <a:p>
            <a:pPr algn="dist"/>
            <a:r>
              <a:rPr kumimoji="1" lang="en-US" altLang="ja-JP" sz="4000" dirty="0">
                <a:solidFill>
                  <a:srgbClr val="002060"/>
                </a:solidFill>
              </a:rPr>
              <a:t>※</a:t>
            </a:r>
            <a:r>
              <a:rPr kumimoji="1" lang="ja-JP" altLang="en-US" sz="4000" dirty="0">
                <a:solidFill>
                  <a:srgbClr val="002060"/>
                </a:solidFill>
              </a:rPr>
              <a:t>応急給水拠点（住民への説明文例）</a:t>
            </a:r>
          </a:p>
        </p:txBody>
      </p:sp>
      <p:graphicFrame>
        <p:nvGraphicFramePr>
          <p:cNvPr id="2" name="表 1">
            <a:extLst>
              <a:ext uri="{FF2B5EF4-FFF2-40B4-BE49-F238E27FC236}">
                <a16:creationId xmlns:a16="http://schemas.microsoft.com/office/drawing/2014/main" id="{2834DE3D-B54E-4439-9E41-B5117D14E806}"/>
              </a:ext>
            </a:extLst>
          </p:cNvPr>
          <p:cNvGraphicFramePr>
            <a:graphicFrameLocks noGrp="1"/>
          </p:cNvGraphicFramePr>
          <p:nvPr>
            <p:extLst>
              <p:ext uri="{D42A27DB-BD31-4B8C-83A1-F6EECF244321}">
                <p14:modId xmlns:p14="http://schemas.microsoft.com/office/powerpoint/2010/main" val="3087007933"/>
              </p:ext>
            </p:extLst>
          </p:nvPr>
        </p:nvGraphicFramePr>
        <p:xfrm>
          <a:off x="663804" y="582688"/>
          <a:ext cx="11218990" cy="6121723"/>
        </p:xfrm>
        <a:graphic>
          <a:graphicData uri="http://schemas.openxmlformats.org/drawingml/2006/table">
            <a:tbl>
              <a:tblPr firstRow="1" bandRow="1">
                <a:tableStyleId>{616DA210-FB5B-4158-B5E0-FEB733F419BA}</a:tableStyleId>
              </a:tblPr>
              <a:tblGrid>
                <a:gridCol w="638908">
                  <a:extLst>
                    <a:ext uri="{9D8B030D-6E8A-4147-A177-3AD203B41FA5}">
                      <a16:colId xmlns:a16="http://schemas.microsoft.com/office/drawing/2014/main" val="1538409130"/>
                    </a:ext>
                  </a:extLst>
                </a:gridCol>
                <a:gridCol w="1946701">
                  <a:extLst>
                    <a:ext uri="{9D8B030D-6E8A-4147-A177-3AD203B41FA5}">
                      <a16:colId xmlns:a16="http://schemas.microsoft.com/office/drawing/2014/main" val="1390868523"/>
                    </a:ext>
                  </a:extLst>
                </a:gridCol>
                <a:gridCol w="1946701">
                  <a:extLst>
                    <a:ext uri="{9D8B030D-6E8A-4147-A177-3AD203B41FA5}">
                      <a16:colId xmlns:a16="http://schemas.microsoft.com/office/drawing/2014/main" val="2744986611"/>
                    </a:ext>
                  </a:extLst>
                </a:gridCol>
                <a:gridCol w="6686680">
                  <a:extLst>
                    <a:ext uri="{9D8B030D-6E8A-4147-A177-3AD203B41FA5}">
                      <a16:colId xmlns:a16="http://schemas.microsoft.com/office/drawing/2014/main" val="238826351"/>
                    </a:ext>
                  </a:extLst>
                </a:gridCol>
              </a:tblGrid>
              <a:tr h="635323">
                <a:tc>
                  <a:txBody>
                    <a:bodyPr/>
                    <a:lstStyle/>
                    <a:p>
                      <a:pPr algn="ctr"/>
                      <a:r>
                        <a:rPr kumimoji="1" lang="ja-JP" altLang="en-US" sz="2400" b="1" dirty="0">
                          <a:solidFill>
                            <a:schemeClr val="bg1"/>
                          </a:solidFill>
                        </a:rPr>
                        <a:t>№</a:t>
                      </a:r>
                    </a:p>
                  </a:txBody>
                  <a:tcPr anchor="ctr">
                    <a:pattFill prst="pct50">
                      <a:fgClr>
                        <a:srgbClr val="0070C0"/>
                      </a:fgClr>
                      <a:bgClr>
                        <a:srgbClr val="00B0F0"/>
                      </a:bgClr>
                    </a:pattFill>
                  </a:tcPr>
                </a:tc>
                <a:tc>
                  <a:txBody>
                    <a:bodyPr/>
                    <a:lstStyle/>
                    <a:p>
                      <a:pPr algn="ctr"/>
                      <a:r>
                        <a:rPr kumimoji="1" lang="ja-JP" altLang="en-US" sz="2400" b="1" dirty="0">
                          <a:solidFill>
                            <a:schemeClr val="bg1"/>
                          </a:solidFill>
                        </a:rPr>
                        <a:t>事 業 体 名</a:t>
                      </a:r>
                    </a:p>
                  </a:txBody>
                  <a:tcPr anchor="ctr">
                    <a:pattFill prst="pct50">
                      <a:fgClr>
                        <a:srgbClr val="0070C0"/>
                      </a:fgClr>
                      <a:bgClr>
                        <a:srgbClr val="00B0F0"/>
                      </a:bgClr>
                    </a:pattFill>
                  </a:tcPr>
                </a:tc>
                <a:tc>
                  <a:txBody>
                    <a:bodyPr/>
                    <a:lstStyle/>
                    <a:p>
                      <a:pPr algn="ctr"/>
                      <a:r>
                        <a:rPr kumimoji="1" lang="ja-JP" altLang="en-US" sz="2400" b="1" dirty="0">
                          <a:solidFill>
                            <a:schemeClr val="bg1"/>
                          </a:solidFill>
                        </a:rPr>
                        <a:t>名   称</a:t>
                      </a:r>
                    </a:p>
                  </a:txBody>
                  <a:tcPr anchor="ctr">
                    <a:pattFill prst="pct50">
                      <a:fgClr>
                        <a:srgbClr val="0070C0"/>
                      </a:fgClr>
                      <a:bgClr>
                        <a:srgbClr val="00B0F0"/>
                      </a:bgClr>
                    </a:pattFill>
                  </a:tcPr>
                </a:tc>
                <a:tc>
                  <a:txBody>
                    <a:bodyPr/>
                    <a:lstStyle/>
                    <a:p>
                      <a:pPr algn="ctr"/>
                      <a:r>
                        <a:rPr kumimoji="1" lang="ja-JP" altLang="en-US" sz="2400" b="1" dirty="0">
                          <a:solidFill>
                            <a:schemeClr val="bg1"/>
                          </a:solidFill>
                        </a:rPr>
                        <a:t>説  明  文（ホームページより抜粋）</a:t>
                      </a:r>
                    </a:p>
                  </a:txBody>
                  <a:tcPr anchor="ctr">
                    <a:pattFill prst="pct50">
                      <a:fgClr>
                        <a:srgbClr val="0070C0"/>
                      </a:fgClr>
                      <a:bgClr>
                        <a:srgbClr val="00B0F0"/>
                      </a:bgClr>
                    </a:pattFill>
                  </a:tcPr>
                </a:tc>
                <a:extLst>
                  <a:ext uri="{0D108BD9-81ED-4DB2-BD59-A6C34878D82A}">
                    <a16:rowId xmlns:a16="http://schemas.microsoft.com/office/drawing/2014/main" val="879775182"/>
                  </a:ext>
                </a:extLst>
              </a:tr>
              <a:tr h="689821">
                <a:tc>
                  <a:txBody>
                    <a:bodyPr/>
                    <a:lstStyle/>
                    <a:p>
                      <a:pPr algn="ctr"/>
                      <a:r>
                        <a:rPr kumimoji="1" lang="ja-JP" altLang="en-US" sz="2000" dirty="0">
                          <a:solidFill>
                            <a:srgbClr val="002060"/>
                          </a:solidFill>
                        </a:rPr>
                        <a:t>１</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rgbClr val="002060"/>
                          </a:solidFill>
                        </a:rPr>
                        <a:t>TM</a:t>
                      </a:r>
                      <a:r>
                        <a:rPr kumimoji="1" lang="ja-JP" altLang="en-US" sz="2000" dirty="0">
                          <a:solidFill>
                            <a:srgbClr val="002060"/>
                          </a:solidFill>
                        </a:rPr>
                        <a:t>市</a:t>
                      </a:r>
                    </a:p>
                  </a:txBody>
                  <a:tcPr anchor="ctr">
                    <a:solidFill>
                      <a:schemeClr val="bg1"/>
                    </a:solidFill>
                  </a:tcPr>
                </a:tc>
                <a:tc>
                  <a:txBody>
                    <a:bodyPr/>
                    <a:lstStyle/>
                    <a:p>
                      <a:pPr algn="ctr"/>
                      <a:r>
                        <a:rPr kumimoji="1" lang="ja-JP" altLang="en-US" sz="2000" dirty="0">
                          <a:solidFill>
                            <a:srgbClr val="002060"/>
                          </a:solidFill>
                        </a:rPr>
                        <a:t>応急給水拠点</a:t>
                      </a:r>
                    </a:p>
                  </a:txBody>
                  <a:tcPr anchor="ctr">
                    <a:solidFill>
                      <a:schemeClr val="bg1"/>
                    </a:solidFill>
                  </a:tcPr>
                </a:tc>
                <a:tc>
                  <a:txBody>
                    <a:bodyPr/>
                    <a:lstStyle/>
                    <a:p>
                      <a:pPr algn="l"/>
                      <a:r>
                        <a:rPr kumimoji="1" lang="ja-JP" altLang="en-US" sz="1400" dirty="0">
                          <a:solidFill>
                            <a:srgbClr val="002060"/>
                          </a:solidFill>
                        </a:rPr>
                        <a:t>　大地震や火山噴火の発生による断水等の緊急時に浄水場配水池及びポンプ場からの運搬や避難所に整備している耐震性貯留施設（緊急貯水槽）による給水を行う応急給水拠点を設けています。</a:t>
                      </a:r>
                    </a:p>
                  </a:txBody>
                  <a:tcPr anchor="ctr">
                    <a:solidFill>
                      <a:schemeClr val="bg1"/>
                    </a:solidFill>
                  </a:tcPr>
                </a:tc>
                <a:extLst>
                  <a:ext uri="{0D108BD9-81ED-4DB2-BD59-A6C34878D82A}">
                    <a16:rowId xmlns:a16="http://schemas.microsoft.com/office/drawing/2014/main" val="2947244799"/>
                  </a:ext>
                </a:extLst>
              </a:tr>
              <a:tr h="689821">
                <a:tc>
                  <a:txBody>
                    <a:bodyPr/>
                    <a:lstStyle/>
                    <a:p>
                      <a:pPr algn="ctr"/>
                      <a:r>
                        <a:rPr kumimoji="1" lang="ja-JP" altLang="en-US" sz="2000" dirty="0">
                          <a:solidFill>
                            <a:srgbClr val="002060"/>
                          </a:solidFill>
                        </a:rPr>
                        <a:t>２</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rgbClr val="002060"/>
                          </a:solidFill>
                        </a:rPr>
                        <a:t>MO</a:t>
                      </a:r>
                      <a:r>
                        <a:rPr kumimoji="1" lang="ja-JP" altLang="en-US" sz="2000" dirty="0">
                          <a:solidFill>
                            <a:srgbClr val="002060"/>
                          </a:solidFill>
                        </a:rPr>
                        <a:t>市</a:t>
                      </a:r>
                    </a:p>
                  </a:txBody>
                  <a:tcPr anchor="ctr">
                    <a:solidFill>
                      <a:schemeClr val="bg1"/>
                    </a:solidFill>
                  </a:tcPr>
                </a:tc>
                <a:tc>
                  <a:txBody>
                    <a:bodyPr/>
                    <a:lstStyle/>
                    <a:p>
                      <a:pPr algn="ctr"/>
                      <a:r>
                        <a:rPr kumimoji="1" lang="ja-JP" altLang="en-US" sz="2000" dirty="0">
                          <a:solidFill>
                            <a:srgbClr val="002060"/>
                          </a:solidFill>
                        </a:rPr>
                        <a:t>給水拠点</a:t>
                      </a:r>
                    </a:p>
                  </a:txBody>
                  <a:tcPr anchor="ctr">
                    <a:solidFill>
                      <a:schemeClr val="bg1"/>
                    </a:solidFill>
                  </a:tcPr>
                </a:tc>
                <a:tc>
                  <a:txBody>
                    <a:bodyPr/>
                    <a:lstStyle/>
                    <a:p>
                      <a:pPr algn="l"/>
                      <a:r>
                        <a:rPr kumimoji="1" lang="ja-JP" altLang="en-US" sz="1400" dirty="0">
                          <a:solidFill>
                            <a:srgbClr val="002060"/>
                          </a:solidFill>
                        </a:rPr>
                        <a:t>　災害等により断水となった場合は、広報車で給水拠点等をお知らせします。給水拠点で応急給水を行いますので、ご自分で水を運んでいただくようご協力をお願いします。</a:t>
                      </a:r>
                    </a:p>
                  </a:txBody>
                  <a:tcPr anchor="ctr">
                    <a:solidFill>
                      <a:schemeClr val="bg1"/>
                    </a:solidFill>
                  </a:tcPr>
                </a:tc>
                <a:extLst>
                  <a:ext uri="{0D108BD9-81ED-4DB2-BD59-A6C34878D82A}">
                    <a16:rowId xmlns:a16="http://schemas.microsoft.com/office/drawing/2014/main" val="2989596835"/>
                  </a:ext>
                </a:extLst>
              </a:tr>
              <a:tr h="689821">
                <a:tc>
                  <a:txBody>
                    <a:bodyPr/>
                    <a:lstStyle/>
                    <a:p>
                      <a:pPr algn="ctr"/>
                      <a:r>
                        <a:rPr kumimoji="1" lang="ja-JP" altLang="en-US" sz="2000" dirty="0">
                          <a:solidFill>
                            <a:srgbClr val="002060"/>
                          </a:solidFill>
                        </a:rPr>
                        <a:t>３</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rgbClr val="002060"/>
                          </a:solidFill>
                        </a:rPr>
                        <a:t>MT</a:t>
                      </a:r>
                      <a:r>
                        <a:rPr kumimoji="1" lang="ja-JP" altLang="en-US" sz="2000" dirty="0">
                          <a:solidFill>
                            <a:srgbClr val="002060"/>
                          </a:solidFill>
                        </a:rPr>
                        <a:t>市</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給水拠点</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rgbClr val="002060"/>
                          </a:solidFill>
                        </a:rPr>
                        <a:t>　大規模災害時では，水道管の破損等により，各家庭へ水道水を供給できない可能性があります。そのようなときに備え，図</a:t>
                      </a:r>
                      <a:r>
                        <a:rPr kumimoji="1" lang="en-US" altLang="ja-JP" sz="1400" dirty="0">
                          <a:solidFill>
                            <a:srgbClr val="002060"/>
                          </a:solidFill>
                        </a:rPr>
                        <a:t>1</a:t>
                      </a:r>
                      <a:r>
                        <a:rPr kumimoji="1" lang="ja-JP" altLang="en-US" sz="1400" dirty="0">
                          <a:solidFill>
                            <a:srgbClr val="002060"/>
                          </a:solidFill>
                        </a:rPr>
                        <a:t>にあるように，市内各所に給水拠点や仮設給水所を設け応急給水できる体制を整えています。</a:t>
                      </a:r>
                    </a:p>
                  </a:txBody>
                  <a:tcPr anchor="ctr">
                    <a:solidFill>
                      <a:schemeClr val="bg1"/>
                    </a:solidFill>
                  </a:tcPr>
                </a:tc>
                <a:extLst>
                  <a:ext uri="{0D108BD9-81ED-4DB2-BD59-A6C34878D82A}">
                    <a16:rowId xmlns:a16="http://schemas.microsoft.com/office/drawing/2014/main" val="738563172"/>
                  </a:ext>
                </a:extLst>
              </a:tr>
              <a:tr h="1092217">
                <a:tc>
                  <a:txBody>
                    <a:bodyPr/>
                    <a:lstStyle/>
                    <a:p>
                      <a:pPr algn="ctr"/>
                      <a:r>
                        <a:rPr kumimoji="1" lang="ja-JP" altLang="en-US" sz="2000" dirty="0">
                          <a:solidFill>
                            <a:srgbClr val="002060"/>
                          </a:solidFill>
                        </a:rPr>
                        <a:t>４</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Ｓ</a:t>
                      </a:r>
                      <a:r>
                        <a:rPr kumimoji="1" lang="en-US" altLang="ja-JP" sz="2000" dirty="0">
                          <a:solidFill>
                            <a:srgbClr val="002060"/>
                          </a:solidFill>
                        </a:rPr>
                        <a:t>O</a:t>
                      </a:r>
                      <a:r>
                        <a:rPr kumimoji="1" lang="ja-JP" altLang="en-US" sz="2000" dirty="0">
                          <a:solidFill>
                            <a:srgbClr val="002060"/>
                          </a:solidFill>
                        </a:rPr>
                        <a:t>市</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給水拠点</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rgbClr val="002060"/>
                          </a:solidFill>
                        </a:rPr>
                        <a:t>　給水拠点とは、震災時等に市民の皆様に水を配る予定の場所です。市内には</a:t>
                      </a:r>
                      <a:r>
                        <a:rPr kumimoji="1" lang="en-US" altLang="ja-JP" sz="1400" dirty="0">
                          <a:solidFill>
                            <a:srgbClr val="002060"/>
                          </a:solidFill>
                        </a:rPr>
                        <a:t>118</a:t>
                      </a:r>
                      <a:r>
                        <a:rPr kumimoji="1" lang="ja-JP" altLang="en-US" sz="1400" dirty="0">
                          <a:solidFill>
                            <a:srgbClr val="002060"/>
                          </a:solidFill>
                        </a:rPr>
                        <a:t>か所あります。給水拠点には、震災時等に市民の皆様が利用できる水を蓄えた「地下式の耐震性貯水槽」や「給水栓付受水槽」が設置されている場所と、発災数日後に水道局職員や他都市からの応援隊が可搬式給水タンクを設置し、給水車による給水活動を行う場所があります。</a:t>
                      </a:r>
                    </a:p>
                  </a:txBody>
                  <a:tcPr anchor="ctr">
                    <a:solidFill>
                      <a:schemeClr val="bg1"/>
                    </a:solidFill>
                  </a:tcPr>
                </a:tc>
                <a:extLst>
                  <a:ext uri="{0D108BD9-81ED-4DB2-BD59-A6C34878D82A}">
                    <a16:rowId xmlns:a16="http://schemas.microsoft.com/office/drawing/2014/main" val="1607282284"/>
                  </a:ext>
                </a:extLst>
              </a:tr>
              <a:tr h="661079">
                <a:tc>
                  <a:txBody>
                    <a:bodyPr/>
                    <a:lstStyle/>
                    <a:p>
                      <a:pPr algn="ctr"/>
                      <a:r>
                        <a:rPr kumimoji="1" lang="ja-JP" altLang="en-US" sz="2000" dirty="0">
                          <a:solidFill>
                            <a:srgbClr val="002060"/>
                          </a:solidFill>
                        </a:rPr>
                        <a:t>５</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ＫＢ市</a:t>
                      </a:r>
                    </a:p>
                  </a:txBody>
                  <a:tcPr anchor="ctr">
                    <a:solidFill>
                      <a:schemeClr val="bg1"/>
                    </a:solidFill>
                  </a:tcPr>
                </a:tc>
                <a:tc>
                  <a:txBody>
                    <a:bodyPr/>
                    <a:lstStyle/>
                    <a:p>
                      <a:pPr algn="ctr"/>
                      <a:r>
                        <a:rPr kumimoji="1" lang="ja-JP" altLang="en-US" sz="2000" dirty="0">
                          <a:solidFill>
                            <a:srgbClr val="002060"/>
                          </a:solidFill>
                        </a:rPr>
                        <a:t>災害時</a:t>
                      </a:r>
                      <a:endParaRPr kumimoji="1" lang="en-US" altLang="ja-JP" sz="2000" dirty="0">
                        <a:solidFill>
                          <a:srgbClr val="002060"/>
                        </a:solidFill>
                      </a:endParaRPr>
                    </a:p>
                    <a:p>
                      <a:pPr algn="ctr"/>
                      <a:r>
                        <a:rPr kumimoji="1" lang="ja-JP" altLang="en-US" sz="2000" dirty="0">
                          <a:solidFill>
                            <a:srgbClr val="002060"/>
                          </a:solidFill>
                        </a:rPr>
                        <a:t>給水拠点</a:t>
                      </a:r>
                    </a:p>
                  </a:txBody>
                  <a:tcPr anchor="ctr">
                    <a:solidFill>
                      <a:schemeClr val="bg1"/>
                    </a:solidFill>
                  </a:tcPr>
                </a:tc>
                <a:tc>
                  <a:txBody>
                    <a:bodyPr/>
                    <a:lstStyle/>
                    <a:p>
                      <a:pPr algn="l"/>
                      <a:r>
                        <a:rPr kumimoji="1" lang="ja-JP" altLang="en-US" sz="1400" dirty="0">
                          <a:solidFill>
                            <a:srgbClr val="002060"/>
                          </a:solidFill>
                        </a:rPr>
                        <a:t>　地震などの災害時に断水した場合には、「災害時給水拠点」から近隣のみなさまに水をお配りします。</a:t>
                      </a:r>
                    </a:p>
                  </a:txBody>
                  <a:tcPr anchor="ctr">
                    <a:solidFill>
                      <a:schemeClr val="bg1"/>
                    </a:solidFill>
                  </a:tcPr>
                </a:tc>
                <a:extLst>
                  <a:ext uri="{0D108BD9-81ED-4DB2-BD59-A6C34878D82A}">
                    <a16:rowId xmlns:a16="http://schemas.microsoft.com/office/drawing/2014/main" val="1978638002"/>
                  </a:ext>
                </a:extLst>
              </a:tr>
              <a:tr h="661079">
                <a:tc>
                  <a:txBody>
                    <a:bodyPr/>
                    <a:lstStyle/>
                    <a:p>
                      <a:pPr algn="ctr"/>
                      <a:r>
                        <a:rPr kumimoji="1" lang="ja-JP" altLang="en-US" sz="2000" dirty="0">
                          <a:solidFill>
                            <a:srgbClr val="002060"/>
                          </a:solidFill>
                        </a:rPr>
                        <a:t>６</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ＫＲ市</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災害時</a:t>
                      </a:r>
                      <a:endParaRPr kumimoji="1" lang="en-US" altLang="ja-JP"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給水拠点</a:t>
                      </a:r>
                    </a:p>
                  </a:txBody>
                  <a:tcPr anchor="ctr">
                    <a:solidFill>
                      <a:schemeClr val="bg1"/>
                    </a:solidFill>
                  </a:tcPr>
                </a:tc>
                <a:tc>
                  <a:txBody>
                    <a:bodyPr/>
                    <a:lstStyle/>
                    <a:p>
                      <a:pPr algn="l"/>
                      <a:r>
                        <a:rPr kumimoji="1" lang="ja-JP" altLang="en-US" sz="1400" dirty="0">
                          <a:solidFill>
                            <a:srgbClr val="002060"/>
                          </a:solidFill>
                        </a:rPr>
                        <a:t>　給水拠点とは，災害などにより，大規模な断水が発生した場合に，上下水道局が応急的に設置し， 近隣住民の皆さんに水道水をお配りする場所です。 </a:t>
                      </a:r>
                    </a:p>
                  </a:txBody>
                  <a:tcPr anchor="ctr">
                    <a:solidFill>
                      <a:schemeClr val="bg1"/>
                    </a:solidFill>
                  </a:tcPr>
                </a:tc>
                <a:extLst>
                  <a:ext uri="{0D108BD9-81ED-4DB2-BD59-A6C34878D82A}">
                    <a16:rowId xmlns:a16="http://schemas.microsoft.com/office/drawing/2014/main" val="3961332131"/>
                  </a:ext>
                </a:extLst>
              </a:tr>
              <a:tr h="689821">
                <a:tc>
                  <a:txBody>
                    <a:bodyPr/>
                    <a:lstStyle/>
                    <a:p>
                      <a:pPr algn="ctr"/>
                      <a:r>
                        <a:rPr kumimoji="1" lang="ja-JP" altLang="en-US" sz="2000" dirty="0">
                          <a:solidFill>
                            <a:srgbClr val="002060"/>
                          </a:solidFill>
                        </a:rPr>
                        <a:t>７</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002060"/>
                          </a:solidFill>
                        </a:rPr>
                        <a:t>ＫＧ市</a:t>
                      </a:r>
                    </a:p>
                  </a:txBody>
                  <a:tcPr anchor="ctr">
                    <a:solidFill>
                      <a:schemeClr val="bg1"/>
                    </a:solidFill>
                  </a:tcPr>
                </a:tc>
                <a:tc>
                  <a:txBody>
                    <a:bodyPr/>
                    <a:lstStyle/>
                    <a:p>
                      <a:pPr algn="ctr"/>
                      <a:r>
                        <a:rPr kumimoji="1" lang="ja-JP" altLang="en-US" sz="2000" dirty="0">
                          <a:solidFill>
                            <a:srgbClr val="002060"/>
                          </a:solidFill>
                        </a:rPr>
                        <a:t>応急給水拠点</a:t>
                      </a:r>
                    </a:p>
                  </a:txBody>
                  <a:tcPr anchor="ctr">
                    <a:solidFill>
                      <a:schemeClr val="bg1"/>
                    </a:solidFill>
                  </a:tcPr>
                </a:tc>
                <a:tc>
                  <a:txBody>
                    <a:bodyPr/>
                    <a:lstStyle/>
                    <a:p>
                      <a:pPr algn="l"/>
                      <a:r>
                        <a:rPr kumimoji="1" lang="ja-JP" altLang="en-US" sz="1400" dirty="0">
                          <a:solidFill>
                            <a:srgbClr val="002060"/>
                          </a:solidFill>
                        </a:rPr>
                        <a:t>　水道局では、災害のときに市民の皆さんへ飲料水を届けるため、水道施設や公共施設等を応急給水拠点としており、</a:t>
                      </a:r>
                      <a:r>
                        <a:rPr kumimoji="1" lang="en-US" altLang="ja-JP" sz="1400" dirty="0">
                          <a:solidFill>
                            <a:srgbClr val="002060"/>
                          </a:solidFill>
                        </a:rPr>
                        <a:t>92</a:t>
                      </a:r>
                      <a:r>
                        <a:rPr kumimoji="1" lang="ja-JP" altLang="en-US" sz="1400" dirty="0">
                          <a:solidFill>
                            <a:srgbClr val="002060"/>
                          </a:solidFill>
                        </a:rPr>
                        <a:t>箇所設定しています。応急給水拠点では、応急給水栓から給水容器等へ給水します。</a:t>
                      </a:r>
                    </a:p>
                  </a:txBody>
                  <a:tcPr anchor="ctr">
                    <a:solidFill>
                      <a:schemeClr val="bg1"/>
                    </a:solidFill>
                  </a:tcPr>
                </a:tc>
                <a:extLst>
                  <a:ext uri="{0D108BD9-81ED-4DB2-BD59-A6C34878D82A}">
                    <a16:rowId xmlns:a16="http://schemas.microsoft.com/office/drawing/2014/main" val="3261405590"/>
                  </a:ext>
                </a:extLst>
              </a:tr>
            </a:tbl>
          </a:graphicData>
        </a:graphic>
      </p:graphicFrame>
      <p:sp>
        <p:nvSpPr>
          <p:cNvPr id="6" name="正方形/長方形 5">
            <a:extLst>
              <a:ext uri="{FF2B5EF4-FFF2-40B4-BE49-F238E27FC236}">
                <a16:creationId xmlns:a16="http://schemas.microsoft.com/office/drawing/2014/main" id="{A3CB23A6-FB2B-4216-B61C-19831C9E9332}"/>
              </a:ext>
            </a:extLst>
          </p:cNvPr>
          <p:cNvSpPr/>
          <p:nvPr/>
        </p:nvSpPr>
        <p:spPr>
          <a:xfrm>
            <a:off x="10428000" y="0"/>
            <a:ext cx="1764000" cy="526615"/>
          </a:xfrm>
          <a:prstGeom prst="rect">
            <a:avLst/>
          </a:prstGeom>
          <a:pattFill prst="pct50">
            <a:fgClr>
              <a:srgbClr val="002B82"/>
            </a:fgClr>
            <a:bgClr>
              <a:srgbClr val="004D8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bg1"/>
                </a:solidFill>
              </a:rPr>
              <a:t>参　考</a:t>
            </a:r>
          </a:p>
        </p:txBody>
      </p:sp>
    </p:spTree>
    <p:extLst>
      <p:ext uri="{BB962C8B-B14F-4D97-AF65-F5344CB8AC3E}">
        <p14:creationId xmlns:p14="http://schemas.microsoft.com/office/powerpoint/2010/main" val="1475728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7</a:t>
            </a:fld>
            <a:endParaRPr kumimoji="1" lang="ja-JP" altLang="en-US"/>
          </a:p>
        </p:txBody>
      </p:sp>
      <p:sp>
        <p:nvSpPr>
          <p:cNvPr id="8" name="正方形/長方形 7">
            <a:extLst>
              <a:ext uri="{FF2B5EF4-FFF2-40B4-BE49-F238E27FC236}">
                <a16:creationId xmlns:a16="http://schemas.microsoft.com/office/drawing/2014/main" id="{91B95C50-84CB-488D-B6FC-B486504FCDD7}"/>
              </a:ext>
            </a:extLst>
          </p:cNvPr>
          <p:cNvSpPr/>
          <p:nvPr/>
        </p:nvSpPr>
        <p:spPr>
          <a:xfrm>
            <a:off x="2351999" y="0"/>
            <a:ext cx="7488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≪手引き改訂の主なポイント≫</a:t>
            </a:r>
          </a:p>
        </p:txBody>
      </p:sp>
      <p:sp>
        <p:nvSpPr>
          <p:cNvPr id="10" name="正方形/長方形 9">
            <a:extLst>
              <a:ext uri="{FF2B5EF4-FFF2-40B4-BE49-F238E27FC236}">
                <a16:creationId xmlns:a16="http://schemas.microsoft.com/office/drawing/2014/main" id="{86BBB477-8C81-4A9A-B408-36810A5D789F}"/>
              </a:ext>
            </a:extLst>
          </p:cNvPr>
          <p:cNvSpPr/>
          <p:nvPr/>
        </p:nvSpPr>
        <p:spPr>
          <a:xfrm>
            <a:off x="430306" y="891146"/>
            <a:ext cx="11600329" cy="5639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3200" b="1" dirty="0">
                <a:solidFill>
                  <a:srgbClr val="002060"/>
                </a:solidFill>
                <a:effectLst>
                  <a:outerShdw blurRad="38100" dist="38100" dir="2700000" algn="tl">
                    <a:srgbClr val="000000">
                      <a:alpha val="43137"/>
                    </a:srgbClr>
                  </a:outerShdw>
                </a:effectLst>
              </a:rPr>
              <a:t>１</a:t>
            </a:r>
            <a:r>
              <a:rPr lang="ja-JP" altLang="en-US" sz="3200" dirty="0">
                <a:solidFill>
                  <a:srgbClr val="002060"/>
                </a:solidFill>
                <a:effectLst>
                  <a:outerShdw blurRad="38100" dist="38100" dir="2700000" algn="tl">
                    <a:srgbClr val="000000">
                      <a:alpha val="43137"/>
                    </a:srgbClr>
                  </a:outerShdw>
                </a:effectLst>
              </a:rPr>
              <a:t>　</a:t>
            </a:r>
            <a:r>
              <a:rPr lang="ja-JP" altLang="en-US" sz="3200" b="1" u="sng" dirty="0">
                <a:solidFill>
                  <a:srgbClr val="C00000"/>
                </a:solidFill>
                <a:effectLst>
                  <a:outerShdw blurRad="38100" dist="38100" dir="2700000" algn="tl">
                    <a:srgbClr val="000000">
                      <a:alpha val="43137"/>
                    </a:srgbClr>
                  </a:outerShdw>
                </a:effectLst>
              </a:rPr>
              <a:t>つかいやすい・わかりやすい視点での見直し</a:t>
            </a:r>
            <a:endParaRPr lang="en-US" altLang="ja-JP" sz="3200" b="1" u="sng" dirty="0">
              <a:solidFill>
                <a:srgbClr val="C00000"/>
              </a:solidFill>
              <a:effectLst>
                <a:outerShdw blurRad="38100" dist="38100" dir="2700000" algn="tl">
                  <a:srgbClr val="000000">
                    <a:alpha val="43137"/>
                  </a:srgbClr>
                </a:outerShdw>
              </a:effectLst>
            </a:endParaRPr>
          </a:p>
          <a:p>
            <a:r>
              <a:rPr lang="ja-JP" altLang="en-US" sz="3200" dirty="0">
                <a:solidFill>
                  <a:srgbClr val="002060"/>
                </a:solidFill>
                <a:effectLst>
                  <a:outerShdw blurRad="38100" dist="38100" dir="2700000" algn="tl">
                    <a:srgbClr val="000000">
                      <a:alpha val="43137"/>
                    </a:srgbClr>
                  </a:outerShdw>
                </a:effectLst>
              </a:rPr>
              <a:t>　</a:t>
            </a:r>
            <a:r>
              <a:rPr lang="en-US" altLang="ja-JP" sz="3200" dirty="0">
                <a:solidFill>
                  <a:srgbClr val="002060"/>
                </a:solidFill>
                <a:effectLst>
                  <a:outerShdw blurRad="38100" dist="38100" dir="2700000" algn="tl">
                    <a:srgbClr val="000000">
                      <a:alpha val="43137"/>
                    </a:srgbClr>
                  </a:outerShdw>
                </a:effectLst>
              </a:rPr>
              <a:t>【</a:t>
            </a:r>
            <a:r>
              <a:rPr lang="ja-JP" altLang="en-US" sz="3200" dirty="0">
                <a:solidFill>
                  <a:srgbClr val="002060"/>
                </a:solidFill>
                <a:effectLst>
                  <a:outerShdw blurRad="38100" dist="38100" dir="2700000" algn="tl">
                    <a:srgbClr val="000000">
                      <a:alpha val="43137"/>
                    </a:srgbClr>
                  </a:outerShdw>
                </a:effectLst>
              </a:rPr>
              <a:t>被災側・応援側それぞれの活動主体ごとに構成を再編成</a:t>
            </a:r>
            <a:r>
              <a:rPr lang="en-US" altLang="ja-JP" sz="3200" dirty="0">
                <a:solidFill>
                  <a:srgbClr val="002060"/>
                </a:solidFill>
                <a:effectLst>
                  <a:outerShdw blurRad="38100" dist="38100" dir="2700000" algn="tl">
                    <a:srgbClr val="000000">
                      <a:alpha val="43137"/>
                    </a:srgbClr>
                  </a:outerShdw>
                </a:effectLst>
              </a:rPr>
              <a:t>】</a:t>
            </a:r>
          </a:p>
          <a:p>
            <a:r>
              <a:rPr lang="ja-JP" altLang="en-US" sz="3200" dirty="0">
                <a:solidFill>
                  <a:srgbClr val="002060"/>
                </a:solidFill>
                <a:effectLst>
                  <a:outerShdw blurRad="38100" dist="38100" dir="2700000" algn="tl">
                    <a:srgbClr val="000000">
                      <a:alpha val="43137"/>
                    </a:srgbClr>
                  </a:outerShdw>
                </a:effectLst>
              </a:rPr>
              <a:t>　</a:t>
            </a:r>
            <a:r>
              <a:rPr lang="en-US" altLang="ja-JP" sz="3200" dirty="0">
                <a:solidFill>
                  <a:srgbClr val="002060"/>
                </a:solidFill>
                <a:effectLst>
                  <a:outerShdw blurRad="38100" dist="38100" dir="2700000" algn="tl">
                    <a:srgbClr val="000000">
                      <a:alpha val="43137"/>
                    </a:srgbClr>
                  </a:outerShdw>
                </a:effectLst>
              </a:rPr>
              <a:t>【</a:t>
            </a:r>
            <a:r>
              <a:rPr lang="ja-JP" altLang="en-US" sz="3200" dirty="0">
                <a:solidFill>
                  <a:srgbClr val="002060"/>
                </a:solidFill>
                <a:effectLst>
                  <a:outerShdw blurRad="38100" dist="38100" dir="2700000" algn="tl">
                    <a:srgbClr val="000000">
                      <a:alpha val="43137"/>
                    </a:srgbClr>
                  </a:outerShdw>
                </a:effectLst>
              </a:rPr>
              <a:t>平常時おける応急活動の準備を追加</a:t>
            </a:r>
            <a:r>
              <a:rPr lang="en-US" altLang="ja-JP" sz="3200" dirty="0">
                <a:solidFill>
                  <a:srgbClr val="002060"/>
                </a:solidFill>
                <a:effectLst>
                  <a:outerShdw blurRad="38100" dist="38100" dir="2700000" algn="tl">
                    <a:srgbClr val="000000">
                      <a:alpha val="43137"/>
                    </a:srgbClr>
                  </a:outerShdw>
                </a:effectLst>
              </a:rPr>
              <a:t>】</a:t>
            </a:r>
          </a:p>
          <a:p>
            <a:r>
              <a:rPr lang="ja-JP" altLang="en-US" sz="3200" dirty="0">
                <a:solidFill>
                  <a:srgbClr val="002060"/>
                </a:solidFill>
                <a:effectLst>
                  <a:outerShdw blurRad="38100" dist="38100" dir="2700000" algn="tl">
                    <a:srgbClr val="000000">
                      <a:alpha val="43137"/>
                    </a:srgbClr>
                  </a:outerShdw>
                </a:effectLst>
              </a:rPr>
              <a:t>　</a:t>
            </a:r>
            <a:r>
              <a:rPr lang="en-US" altLang="ja-JP" sz="3200" dirty="0">
                <a:solidFill>
                  <a:srgbClr val="002060"/>
                </a:solidFill>
                <a:effectLst>
                  <a:outerShdw blurRad="38100" dist="38100" dir="2700000" algn="tl">
                    <a:srgbClr val="000000">
                      <a:alpha val="43137"/>
                    </a:srgbClr>
                  </a:outerShdw>
                </a:effectLst>
              </a:rPr>
              <a:t>【</a:t>
            </a:r>
            <a:r>
              <a:rPr lang="ja-JP" altLang="en-US" sz="3200" dirty="0">
                <a:solidFill>
                  <a:srgbClr val="002060"/>
                </a:solidFill>
                <a:effectLst>
                  <a:outerShdw blurRad="38100" dist="38100" dir="2700000" algn="tl">
                    <a:srgbClr val="000000">
                      <a:alpha val="43137"/>
                    </a:srgbClr>
                  </a:outerShdw>
                </a:effectLst>
              </a:rPr>
              <a:t>様式及び様式作成に係るフロー図の整理</a:t>
            </a:r>
            <a:r>
              <a:rPr lang="en-US" altLang="ja-JP" sz="3200" dirty="0">
                <a:solidFill>
                  <a:srgbClr val="002060"/>
                </a:solidFill>
                <a:effectLst>
                  <a:outerShdw blurRad="38100" dist="38100" dir="2700000" algn="tl">
                    <a:srgbClr val="000000">
                      <a:alpha val="43137"/>
                    </a:srgbClr>
                  </a:outerShdw>
                </a:effectLst>
              </a:rPr>
              <a:t>】</a:t>
            </a:r>
          </a:p>
          <a:p>
            <a:r>
              <a:rPr lang="ja-JP" altLang="en-US" sz="3200" b="1" dirty="0">
                <a:solidFill>
                  <a:srgbClr val="002060"/>
                </a:solidFill>
                <a:effectLst>
                  <a:outerShdw blurRad="38100" dist="38100" dir="2700000" algn="tl">
                    <a:srgbClr val="000000">
                      <a:alpha val="43137"/>
                    </a:srgbClr>
                  </a:outerShdw>
                </a:effectLst>
              </a:rPr>
              <a:t>２</a:t>
            </a:r>
            <a:r>
              <a:rPr lang="ja-JP" altLang="en-US" sz="3200" dirty="0">
                <a:solidFill>
                  <a:srgbClr val="002060"/>
                </a:solidFill>
                <a:effectLst>
                  <a:outerShdw blurRad="38100" dist="38100" dir="2700000" algn="tl">
                    <a:srgbClr val="000000">
                      <a:alpha val="43137"/>
                    </a:srgbClr>
                  </a:outerShdw>
                </a:effectLst>
              </a:rPr>
              <a:t>　</a:t>
            </a:r>
            <a:r>
              <a:rPr lang="ja-JP" altLang="en-US" sz="3200" b="1" u="sng" dirty="0">
                <a:solidFill>
                  <a:srgbClr val="C00000"/>
                </a:solidFill>
                <a:effectLst>
                  <a:outerShdw blurRad="38100" dist="38100" dir="2700000" algn="tl">
                    <a:srgbClr val="000000">
                      <a:alpha val="43137"/>
                    </a:srgbClr>
                  </a:outerShdw>
                </a:effectLst>
              </a:rPr>
              <a:t>応援体制を迅速かつ効率的に構築するための取り組み</a:t>
            </a:r>
            <a:endParaRPr lang="en-US" altLang="ja-JP" sz="3200" b="1" u="sng" dirty="0">
              <a:solidFill>
                <a:srgbClr val="C00000"/>
              </a:solidFill>
              <a:effectLst>
                <a:outerShdw blurRad="38100" dist="38100" dir="2700000" algn="tl">
                  <a:srgbClr val="000000">
                    <a:alpha val="43137"/>
                  </a:srgbClr>
                </a:outerShdw>
              </a:effectLst>
            </a:endParaRPr>
          </a:p>
          <a:p>
            <a:r>
              <a:rPr lang="ja-JP" altLang="en-US" sz="3200" dirty="0">
                <a:solidFill>
                  <a:srgbClr val="002060"/>
                </a:solidFill>
                <a:effectLst>
                  <a:outerShdw blurRad="38100" dist="38100" dir="2700000" algn="tl">
                    <a:srgbClr val="000000">
                      <a:alpha val="43137"/>
                    </a:srgbClr>
                  </a:outerShdw>
                </a:effectLst>
              </a:rPr>
              <a:t>　</a:t>
            </a:r>
            <a:r>
              <a:rPr lang="en-US" altLang="ja-JP" sz="3200" dirty="0">
                <a:solidFill>
                  <a:srgbClr val="002060"/>
                </a:solidFill>
                <a:effectLst>
                  <a:outerShdw blurRad="38100" dist="38100" dir="2700000" algn="tl">
                    <a:srgbClr val="000000">
                      <a:alpha val="43137"/>
                    </a:srgbClr>
                  </a:outerShdw>
                </a:effectLst>
              </a:rPr>
              <a:t>【</a:t>
            </a:r>
            <a:r>
              <a:rPr lang="ja-JP" altLang="en-US" sz="3200" dirty="0">
                <a:solidFill>
                  <a:srgbClr val="002060"/>
                </a:solidFill>
                <a:effectLst>
                  <a:outerShdw blurRad="38100" dist="38100" dir="2700000" algn="tl">
                    <a:srgbClr val="000000">
                      <a:alpha val="43137"/>
                    </a:srgbClr>
                  </a:outerShdw>
                </a:effectLst>
              </a:rPr>
              <a:t>被災水道事業体に対する初動支援</a:t>
            </a:r>
            <a:r>
              <a:rPr lang="en-US" altLang="ja-JP" sz="3200" dirty="0">
                <a:solidFill>
                  <a:srgbClr val="002060"/>
                </a:solidFill>
                <a:effectLst>
                  <a:outerShdw blurRad="38100" dist="38100" dir="2700000" algn="tl">
                    <a:srgbClr val="000000">
                      <a:alpha val="43137"/>
                    </a:srgbClr>
                  </a:outerShdw>
                </a:effectLst>
              </a:rPr>
              <a:t>】</a:t>
            </a:r>
          </a:p>
          <a:p>
            <a:r>
              <a:rPr lang="ja-JP" altLang="en-US" sz="3200" dirty="0">
                <a:solidFill>
                  <a:srgbClr val="002060"/>
                </a:solidFill>
                <a:effectLst>
                  <a:outerShdw blurRad="38100" dist="38100" dir="2700000" algn="tl">
                    <a:srgbClr val="000000">
                      <a:alpha val="43137"/>
                    </a:srgbClr>
                  </a:outerShdw>
                </a:effectLst>
              </a:rPr>
              <a:t>　</a:t>
            </a:r>
            <a:r>
              <a:rPr lang="en-US" altLang="ja-JP" sz="3200" dirty="0">
                <a:solidFill>
                  <a:srgbClr val="002060"/>
                </a:solidFill>
                <a:effectLst>
                  <a:outerShdw blurRad="38100" dist="38100" dir="2700000" algn="tl">
                    <a:srgbClr val="000000">
                      <a:alpha val="43137"/>
                    </a:srgbClr>
                  </a:outerShdw>
                </a:effectLst>
              </a:rPr>
              <a:t>【</a:t>
            </a:r>
            <a:r>
              <a:rPr lang="ja-JP" altLang="en-US" sz="3200" dirty="0">
                <a:solidFill>
                  <a:srgbClr val="002060"/>
                </a:solidFill>
                <a:effectLst>
                  <a:outerShdw blurRad="38100" dist="38100" dir="2700000" algn="tl">
                    <a:srgbClr val="000000">
                      <a:alpha val="43137"/>
                    </a:srgbClr>
                  </a:outerShdw>
                </a:effectLst>
              </a:rPr>
              <a:t>広域災害への対応</a:t>
            </a:r>
            <a:r>
              <a:rPr lang="en-US" altLang="ja-JP" sz="3200" dirty="0">
                <a:solidFill>
                  <a:srgbClr val="002060"/>
                </a:solidFill>
                <a:effectLst>
                  <a:outerShdw blurRad="38100" dist="38100" dir="2700000" algn="tl">
                    <a:srgbClr val="000000">
                      <a:alpha val="43137"/>
                    </a:srgbClr>
                  </a:outerShdw>
                </a:effectLst>
              </a:rPr>
              <a:t>】</a:t>
            </a:r>
          </a:p>
          <a:p>
            <a:r>
              <a:rPr lang="ja-JP" altLang="en-US" sz="3200" dirty="0">
                <a:solidFill>
                  <a:srgbClr val="002060"/>
                </a:solidFill>
                <a:effectLst>
                  <a:outerShdw blurRad="38100" dist="38100" dir="2700000" algn="tl">
                    <a:srgbClr val="000000">
                      <a:alpha val="43137"/>
                    </a:srgbClr>
                  </a:outerShdw>
                </a:effectLst>
              </a:rPr>
              <a:t>　</a:t>
            </a:r>
            <a:r>
              <a:rPr lang="en-US" altLang="ja-JP" sz="3200" dirty="0">
                <a:solidFill>
                  <a:srgbClr val="002060"/>
                </a:solidFill>
                <a:effectLst>
                  <a:outerShdw blurRad="38100" dist="38100" dir="2700000" algn="tl">
                    <a:srgbClr val="000000">
                      <a:alpha val="43137"/>
                    </a:srgbClr>
                  </a:outerShdw>
                </a:effectLst>
              </a:rPr>
              <a:t>【</a:t>
            </a:r>
            <a:r>
              <a:rPr lang="ja-JP" altLang="en-US" sz="3200" dirty="0">
                <a:solidFill>
                  <a:srgbClr val="002060"/>
                </a:solidFill>
                <a:effectLst>
                  <a:outerShdw blurRad="38100" dist="38100" dir="2700000" algn="tl">
                    <a:srgbClr val="000000">
                      <a:alpha val="43137"/>
                    </a:srgbClr>
                  </a:outerShdw>
                </a:effectLst>
              </a:rPr>
              <a:t>災害時の迅速・効果的な応援活動への対応</a:t>
            </a:r>
            <a:r>
              <a:rPr lang="en-US" altLang="ja-JP" sz="3200" dirty="0">
                <a:solidFill>
                  <a:srgbClr val="002060"/>
                </a:solidFill>
                <a:effectLst>
                  <a:outerShdw blurRad="38100" dist="38100" dir="2700000" algn="tl">
                    <a:srgbClr val="000000">
                      <a:alpha val="43137"/>
                    </a:srgbClr>
                  </a:outerShdw>
                </a:effectLst>
              </a:rPr>
              <a:t>】</a:t>
            </a:r>
          </a:p>
          <a:p>
            <a:r>
              <a:rPr lang="ja-JP" altLang="en-US" sz="3200" b="1" dirty="0">
                <a:solidFill>
                  <a:srgbClr val="002060"/>
                </a:solidFill>
                <a:effectLst>
                  <a:outerShdw blurRad="38100" dist="38100" dir="2700000" algn="tl">
                    <a:srgbClr val="000000">
                      <a:alpha val="43137"/>
                    </a:srgbClr>
                  </a:outerShdw>
                </a:effectLst>
              </a:rPr>
              <a:t>３</a:t>
            </a:r>
            <a:r>
              <a:rPr lang="ja-JP" altLang="en-US" sz="3200" dirty="0">
                <a:solidFill>
                  <a:srgbClr val="002060"/>
                </a:solidFill>
                <a:effectLst>
                  <a:outerShdw blurRad="38100" dist="38100" dir="2700000" algn="tl">
                    <a:srgbClr val="000000">
                      <a:alpha val="43137"/>
                    </a:srgbClr>
                  </a:outerShdw>
                </a:effectLst>
              </a:rPr>
              <a:t>　</a:t>
            </a:r>
            <a:r>
              <a:rPr lang="ja-JP" altLang="en-US" sz="3200" b="1" u="sng" dirty="0">
                <a:solidFill>
                  <a:srgbClr val="C00000"/>
                </a:solidFill>
                <a:effectLst>
                  <a:outerShdw blurRad="38100" dist="38100" dir="2700000" algn="tl">
                    <a:srgbClr val="000000">
                      <a:alpha val="43137"/>
                    </a:srgbClr>
                  </a:outerShdw>
                </a:effectLst>
              </a:rPr>
              <a:t>災害時の新たなニーズや問題に対する事項を追加</a:t>
            </a:r>
            <a:endParaRPr lang="en-US" altLang="ja-JP" sz="3200" b="1" u="sng" dirty="0">
              <a:solidFill>
                <a:srgbClr val="C00000"/>
              </a:solidFill>
              <a:effectLst>
                <a:outerShdw blurRad="38100" dist="38100" dir="2700000" algn="tl">
                  <a:srgbClr val="000000">
                    <a:alpha val="43137"/>
                  </a:srgbClr>
                </a:outerShdw>
              </a:effectLst>
            </a:endParaRPr>
          </a:p>
          <a:p>
            <a:r>
              <a:rPr lang="ja-JP" altLang="en-US" sz="3200" dirty="0">
                <a:solidFill>
                  <a:srgbClr val="002060"/>
                </a:solidFill>
                <a:effectLst>
                  <a:outerShdw blurRad="38100" dist="38100" dir="2700000" algn="tl">
                    <a:srgbClr val="000000">
                      <a:alpha val="43137"/>
                    </a:srgbClr>
                  </a:outerShdw>
                </a:effectLst>
              </a:rPr>
              <a:t>　</a:t>
            </a:r>
            <a:r>
              <a:rPr lang="en-US" altLang="ja-JP" sz="3200" dirty="0">
                <a:solidFill>
                  <a:srgbClr val="002060"/>
                </a:solidFill>
                <a:effectLst>
                  <a:outerShdw blurRad="38100" dist="38100" dir="2700000" algn="tl">
                    <a:srgbClr val="000000">
                      <a:alpha val="43137"/>
                    </a:srgbClr>
                  </a:outerShdw>
                </a:effectLst>
              </a:rPr>
              <a:t>【</a:t>
            </a:r>
            <a:r>
              <a:rPr lang="ja-JP" altLang="en-US" sz="3200" dirty="0">
                <a:solidFill>
                  <a:srgbClr val="002060"/>
                </a:solidFill>
                <a:effectLst>
                  <a:outerShdw blurRad="38100" dist="38100" dir="2700000" algn="tl">
                    <a:srgbClr val="000000">
                      <a:alpha val="43137"/>
                    </a:srgbClr>
                  </a:outerShdw>
                </a:effectLst>
              </a:rPr>
              <a:t>技術支援に関する項目の追加</a:t>
            </a:r>
            <a:r>
              <a:rPr lang="en-US" altLang="ja-JP" sz="3200" dirty="0">
                <a:solidFill>
                  <a:srgbClr val="002060"/>
                </a:solidFill>
                <a:effectLst>
                  <a:outerShdw blurRad="38100" dist="38100" dir="2700000" algn="tl">
                    <a:srgbClr val="000000">
                      <a:alpha val="43137"/>
                    </a:srgbClr>
                  </a:outerShdw>
                </a:effectLst>
              </a:rPr>
              <a:t>】</a:t>
            </a:r>
          </a:p>
          <a:p>
            <a:r>
              <a:rPr lang="ja-JP" altLang="en-US" sz="3200" dirty="0">
                <a:solidFill>
                  <a:srgbClr val="002060"/>
                </a:solidFill>
                <a:effectLst>
                  <a:outerShdw blurRad="38100" dist="38100" dir="2700000" algn="tl">
                    <a:srgbClr val="000000">
                      <a:alpha val="43137"/>
                    </a:srgbClr>
                  </a:outerShdw>
                </a:effectLst>
              </a:rPr>
              <a:t>　</a:t>
            </a:r>
            <a:r>
              <a:rPr lang="en-US" altLang="ja-JP" sz="3200" dirty="0">
                <a:solidFill>
                  <a:srgbClr val="002060"/>
                </a:solidFill>
                <a:effectLst>
                  <a:outerShdw blurRad="38100" dist="38100" dir="2700000" algn="tl">
                    <a:srgbClr val="000000">
                      <a:alpha val="43137"/>
                    </a:srgbClr>
                  </a:outerShdw>
                </a:effectLst>
              </a:rPr>
              <a:t>【</a:t>
            </a:r>
            <a:r>
              <a:rPr lang="ja-JP" altLang="en-US" sz="3200" dirty="0">
                <a:solidFill>
                  <a:srgbClr val="002060"/>
                </a:solidFill>
                <a:effectLst>
                  <a:outerShdw blurRad="38100" dist="38100" dir="2700000" algn="tl">
                    <a:srgbClr val="000000">
                      <a:alpha val="43137"/>
                    </a:srgbClr>
                  </a:outerShdw>
                </a:effectLst>
              </a:rPr>
              <a:t>災害時の教訓を踏まえた広報活動</a:t>
            </a:r>
            <a:r>
              <a:rPr lang="en-US" altLang="ja-JP" sz="3200" dirty="0">
                <a:solidFill>
                  <a:srgbClr val="002060"/>
                </a:solidFill>
                <a:effectLst>
                  <a:outerShdw blurRad="38100" dist="38100" dir="2700000" algn="tl">
                    <a:srgbClr val="000000">
                      <a:alpha val="43137"/>
                    </a:srgbClr>
                  </a:outerShdw>
                </a:effectLst>
              </a:rPr>
              <a:t>】</a:t>
            </a:r>
          </a:p>
          <a:p>
            <a:pPr lvl="1"/>
            <a:endParaRPr lang="en-US" altLang="ja-JP" sz="2800" dirty="0">
              <a:solidFill>
                <a:srgbClr val="002060"/>
              </a:solidFill>
              <a:effectLst>
                <a:outerShdw blurRad="38100" dist="38100" dir="2700000" algn="tl">
                  <a:srgbClr val="000000">
                    <a:alpha val="43137"/>
                  </a:srgbClr>
                </a:outerShdw>
              </a:effectLst>
            </a:endParaRPr>
          </a:p>
          <a:p>
            <a:pPr lvl="1"/>
            <a:endParaRPr lang="en-US" altLang="ja-JP" sz="28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7203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5CFD840-9309-4D81-8184-AA031EDFFE2C}"/>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5" name="スライド番号プレースホルダー 4">
            <a:extLst>
              <a:ext uri="{FF2B5EF4-FFF2-40B4-BE49-F238E27FC236}">
                <a16:creationId xmlns:a16="http://schemas.microsoft.com/office/drawing/2014/main" id="{38BEF185-7497-4C67-BB35-253554EAB29C}"/>
              </a:ext>
            </a:extLst>
          </p:cNvPr>
          <p:cNvSpPr>
            <a:spLocks noGrp="1"/>
          </p:cNvSpPr>
          <p:nvPr>
            <p:ph type="sldNum" sz="quarter" idx="12"/>
          </p:nvPr>
        </p:nvSpPr>
        <p:spPr/>
        <p:txBody>
          <a:bodyPr/>
          <a:lstStyle/>
          <a:p>
            <a:fld id="{C8D7E5F5-476E-4B01-9703-37401B3BE331}" type="slidenum">
              <a:rPr kumimoji="1" lang="ja-JP" altLang="en-US" smtClean="0"/>
              <a:t>70</a:t>
            </a:fld>
            <a:endParaRPr kumimoji="1" lang="ja-JP" altLang="en-US"/>
          </a:p>
        </p:txBody>
      </p:sp>
      <p:pic>
        <p:nvPicPr>
          <p:cNvPr id="6" name="図 5">
            <a:extLst>
              <a:ext uri="{FF2B5EF4-FFF2-40B4-BE49-F238E27FC236}">
                <a16:creationId xmlns:a16="http://schemas.microsoft.com/office/drawing/2014/main" id="{A1A108B7-8C5C-469F-9300-146AA079217F}"/>
              </a:ext>
            </a:extLst>
          </p:cNvPr>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71718" y="1252458"/>
            <a:ext cx="4297045" cy="4980305"/>
          </a:xfrm>
          <a:prstGeom prst="rect">
            <a:avLst/>
          </a:prstGeom>
          <a:noFill/>
          <a:ln>
            <a:solidFill>
              <a:schemeClr val="bg1">
                <a:lumMod val="65000"/>
              </a:schemeClr>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2CD0C579-0A2B-4BE9-94C8-767DF688FDC0}"/>
              </a:ext>
            </a:extLst>
          </p:cNvPr>
          <p:cNvPicPr>
            <a:picLocks noChangeAspect="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5155797" y="1252458"/>
            <a:ext cx="6909605" cy="4980305"/>
          </a:xfrm>
          <a:prstGeom prst="rect">
            <a:avLst/>
          </a:prstGeom>
          <a:noFill/>
          <a:ln>
            <a:solidFill>
              <a:schemeClr val="bg1">
                <a:lumMod val="65000"/>
              </a:schemeClr>
            </a:solidFill>
          </a:ln>
          <a:effectLst>
            <a:outerShdw blurRad="50800" dist="38100" dir="2700000" algn="tl" rotWithShape="0">
              <a:prstClr val="black">
                <a:alpha val="40000"/>
              </a:prstClr>
            </a:outerShdw>
          </a:effectLst>
        </p:spPr>
      </p:pic>
      <p:sp>
        <p:nvSpPr>
          <p:cNvPr id="2" name="正方形/長方形 1">
            <a:extLst>
              <a:ext uri="{FF2B5EF4-FFF2-40B4-BE49-F238E27FC236}">
                <a16:creationId xmlns:a16="http://schemas.microsoft.com/office/drawing/2014/main" id="{4E290A18-69E2-4A48-B9DF-EA88F57BF7A5}"/>
              </a:ext>
            </a:extLst>
          </p:cNvPr>
          <p:cNvSpPr/>
          <p:nvPr/>
        </p:nvSpPr>
        <p:spPr>
          <a:xfrm>
            <a:off x="6310055" y="846514"/>
            <a:ext cx="5262979" cy="369332"/>
          </a:xfrm>
          <a:prstGeom prst="rect">
            <a:avLst/>
          </a:prstGeom>
        </p:spPr>
        <p:txBody>
          <a:bodyPr wrap="none">
            <a:spAutoFit/>
          </a:bodyPr>
          <a:lstStyle/>
          <a:p>
            <a:pPr marL="279400" indent="-279400" algn="just">
              <a:spcAft>
                <a:spcPts val="0"/>
              </a:spcAft>
            </a:pPr>
            <a:r>
              <a:rPr lang="ja-JP" altLang="ja-JP" kern="100" dirty="0">
                <a:solidFill>
                  <a:srgbClr val="002060"/>
                </a:solidFill>
                <a:latin typeface="+mj-ea"/>
                <a:ea typeface="+mj-ea"/>
                <a:cs typeface="Times New Roman" panose="02020603050405020304" pitchFamily="18" charset="0"/>
              </a:rPr>
              <a:t>（札幌市水道局の例）　※三ツ折りパンフレット</a:t>
            </a:r>
          </a:p>
        </p:txBody>
      </p:sp>
      <p:sp>
        <p:nvSpPr>
          <p:cNvPr id="3" name="正方形/長方形 2">
            <a:extLst>
              <a:ext uri="{FF2B5EF4-FFF2-40B4-BE49-F238E27FC236}">
                <a16:creationId xmlns:a16="http://schemas.microsoft.com/office/drawing/2014/main" id="{DD3F3B13-50F9-4499-B295-BBD9AA35A24E}"/>
              </a:ext>
            </a:extLst>
          </p:cNvPr>
          <p:cNvSpPr/>
          <p:nvPr/>
        </p:nvSpPr>
        <p:spPr>
          <a:xfrm>
            <a:off x="1765163" y="856344"/>
            <a:ext cx="2492990" cy="369332"/>
          </a:xfrm>
          <a:prstGeom prst="rect">
            <a:avLst/>
          </a:prstGeom>
        </p:spPr>
        <p:txBody>
          <a:bodyPr wrap="none">
            <a:spAutoFit/>
          </a:bodyPr>
          <a:lstStyle/>
          <a:p>
            <a:pPr marL="279400" indent="-279400" algn="just">
              <a:spcAft>
                <a:spcPts val="0"/>
              </a:spcAft>
            </a:pPr>
            <a:r>
              <a:rPr lang="ja-JP" altLang="ja-JP" kern="100" dirty="0">
                <a:solidFill>
                  <a:srgbClr val="002060"/>
                </a:solidFill>
                <a:latin typeface="+mj-ea"/>
                <a:ea typeface="+mj-ea"/>
                <a:cs typeface="Times New Roman" panose="02020603050405020304" pitchFamily="18" charset="0"/>
              </a:rPr>
              <a:t>（東京都水道局の例）</a:t>
            </a:r>
          </a:p>
        </p:txBody>
      </p:sp>
      <p:sp>
        <p:nvSpPr>
          <p:cNvPr id="8" name="正方形/長方形 7">
            <a:extLst>
              <a:ext uri="{FF2B5EF4-FFF2-40B4-BE49-F238E27FC236}">
                <a16:creationId xmlns:a16="http://schemas.microsoft.com/office/drawing/2014/main" id="{BF66BC30-042D-453E-8932-4CD7D7480D04}"/>
              </a:ext>
            </a:extLst>
          </p:cNvPr>
          <p:cNvSpPr/>
          <p:nvPr/>
        </p:nvSpPr>
        <p:spPr>
          <a:xfrm>
            <a:off x="1130538" y="102016"/>
            <a:ext cx="9930924" cy="707886"/>
          </a:xfrm>
          <a:prstGeom prst="rect">
            <a:avLst/>
          </a:prstGeom>
        </p:spPr>
        <p:txBody>
          <a:bodyPr wrap="none">
            <a:spAutoFit/>
          </a:bodyPr>
          <a:lstStyle/>
          <a:p>
            <a:pPr algn="just">
              <a:spcAft>
                <a:spcPts val="0"/>
              </a:spcAft>
            </a:pPr>
            <a:r>
              <a:rPr lang="ja-JP" altLang="ja-JP" sz="4000" kern="100" dirty="0">
                <a:solidFill>
                  <a:srgbClr val="002060"/>
                </a:solidFill>
                <a:latin typeface="+mj-ea"/>
                <a:ea typeface="+mj-ea"/>
                <a:cs typeface="Times New Roman" panose="02020603050405020304" pitchFamily="18" charset="0"/>
              </a:rPr>
              <a:t>災害時における水の備蓄・くみ置きの広報</a:t>
            </a:r>
          </a:p>
        </p:txBody>
      </p:sp>
    </p:spTree>
    <p:extLst>
      <p:ext uri="{BB962C8B-B14F-4D97-AF65-F5344CB8AC3E}">
        <p14:creationId xmlns:p14="http://schemas.microsoft.com/office/powerpoint/2010/main" val="39726982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D7EAB16-602D-4803-8D44-9D2011FAFB2F}"/>
              </a:ext>
            </a:extLst>
          </p:cNvPr>
          <p:cNvPicPr>
            <a:picLocks noChangeAspect="1"/>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a:off x="472162" y="445122"/>
            <a:ext cx="6545961" cy="6093790"/>
          </a:xfrm>
          <a:prstGeom prst="rect">
            <a:avLst/>
          </a:prstGeom>
          <a:solidFill>
            <a:schemeClr val="bg1"/>
          </a:solidFill>
          <a:ln>
            <a:noFill/>
          </a:ln>
        </p:spPr>
      </p:pic>
      <p:sp>
        <p:nvSpPr>
          <p:cNvPr id="4" name="フッター プレースホルダー 3">
            <a:extLst>
              <a:ext uri="{FF2B5EF4-FFF2-40B4-BE49-F238E27FC236}">
                <a16:creationId xmlns:a16="http://schemas.microsoft.com/office/drawing/2014/main" id="{65CFD840-9309-4D81-8184-AA031EDFFE2C}"/>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38BEF185-7497-4C67-BB35-253554EAB29C}"/>
              </a:ext>
            </a:extLst>
          </p:cNvPr>
          <p:cNvSpPr>
            <a:spLocks noGrp="1"/>
          </p:cNvSpPr>
          <p:nvPr>
            <p:ph type="sldNum" sz="quarter" idx="12"/>
          </p:nvPr>
        </p:nvSpPr>
        <p:spPr/>
        <p:txBody>
          <a:bodyPr/>
          <a:lstStyle/>
          <a:p>
            <a:fld id="{C8D7E5F5-476E-4B01-9703-37401B3BE331}" type="slidenum">
              <a:rPr kumimoji="1" lang="ja-JP" altLang="en-US" smtClean="0"/>
              <a:t>71</a:t>
            </a:fld>
            <a:endParaRPr kumimoji="1" lang="ja-JP" altLang="en-US"/>
          </a:p>
        </p:txBody>
      </p:sp>
      <p:sp>
        <p:nvSpPr>
          <p:cNvPr id="9" name="字幕 2">
            <a:extLst>
              <a:ext uri="{FF2B5EF4-FFF2-40B4-BE49-F238E27FC236}">
                <a16:creationId xmlns:a16="http://schemas.microsoft.com/office/drawing/2014/main" id="{DBE5A9A7-DE49-49E5-98B8-8678F0FD1A64}"/>
              </a:ext>
            </a:extLst>
          </p:cNvPr>
          <p:cNvSpPr txBox="1">
            <a:spLocks/>
          </p:cNvSpPr>
          <p:nvPr/>
        </p:nvSpPr>
        <p:spPr>
          <a:xfrm>
            <a:off x="2002302" y="-24730"/>
            <a:ext cx="6777110" cy="6876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4000" dirty="0">
                <a:solidFill>
                  <a:srgbClr val="002060"/>
                </a:solidFill>
              </a:rPr>
              <a:t>２．災害発生時の広報</a:t>
            </a:r>
            <a:endParaRPr lang="en-US" altLang="ja-JP" sz="4000" dirty="0">
              <a:solidFill>
                <a:srgbClr val="002060"/>
              </a:solidFill>
            </a:endParaRPr>
          </a:p>
        </p:txBody>
      </p:sp>
      <p:sp>
        <p:nvSpPr>
          <p:cNvPr id="10" name="正方形/長方形 9">
            <a:extLst>
              <a:ext uri="{FF2B5EF4-FFF2-40B4-BE49-F238E27FC236}">
                <a16:creationId xmlns:a16="http://schemas.microsoft.com/office/drawing/2014/main" id="{4D26C181-FBAA-473A-BA55-E7C81B17E4EF}"/>
              </a:ext>
            </a:extLst>
          </p:cNvPr>
          <p:cNvSpPr/>
          <p:nvPr/>
        </p:nvSpPr>
        <p:spPr>
          <a:xfrm>
            <a:off x="7018123" y="1260090"/>
            <a:ext cx="5173877" cy="4682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buFont typeface="Arial" panose="020B0604020202020204" pitchFamily="34" charset="0"/>
              <a:buChar char="•"/>
            </a:pPr>
            <a:r>
              <a:rPr lang="ja-JP" altLang="ja-JP" sz="3200" dirty="0">
                <a:solidFill>
                  <a:srgbClr val="002060"/>
                </a:solidFill>
              </a:rPr>
              <a:t>情報連絡係</a:t>
            </a:r>
            <a:endParaRPr lang="en-US" altLang="ja-JP" sz="3200" dirty="0">
              <a:solidFill>
                <a:srgbClr val="002060"/>
              </a:solidFill>
            </a:endParaRPr>
          </a:p>
          <a:p>
            <a:pPr lvl="0"/>
            <a:r>
              <a:rPr lang="ja-JP" altLang="en-US" sz="2800" dirty="0">
                <a:solidFill>
                  <a:srgbClr val="002060"/>
                </a:solidFill>
              </a:rPr>
              <a:t>　</a:t>
            </a:r>
            <a:r>
              <a:rPr lang="ja-JP" altLang="ja-JP" sz="2400" dirty="0">
                <a:solidFill>
                  <a:srgbClr val="002060"/>
                </a:solidFill>
              </a:rPr>
              <a:t>収集した被災状況を取りまとめ、</a:t>
            </a:r>
            <a:r>
              <a:rPr lang="ja-JP" altLang="en-US" sz="2400" dirty="0">
                <a:solidFill>
                  <a:srgbClr val="002060"/>
                </a:solidFill>
              </a:rPr>
              <a:t>　</a:t>
            </a:r>
            <a:endParaRPr lang="en-US" altLang="ja-JP" sz="2400" dirty="0">
              <a:solidFill>
                <a:srgbClr val="002060"/>
              </a:solidFill>
            </a:endParaRPr>
          </a:p>
          <a:p>
            <a:pPr lvl="0"/>
            <a:r>
              <a:rPr lang="ja-JP" altLang="en-US" sz="2400" dirty="0">
                <a:solidFill>
                  <a:srgbClr val="002060"/>
                </a:solidFill>
              </a:rPr>
              <a:t>　 </a:t>
            </a:r>
            <a:r>
              <a:rPr lang="ja-JP" altLang="ja-JP" sz="2400" dirty="0">
                <a:solidFill>
                  <a:srgbClr val="002060"/>
                </a:solidFill>
              </a:rPr>
              <a:t>報道担当者として外部へ情報提供</a:t>
            </a:r>
            <a:endParaRPr lang="en-US" altLang="ja-JP" sz="2400" dirty="0">
              <a:solidFill>
                <a:srgbClr val="002060"/>
              </a:solidFill>
            </a:endParaRPr>
          </a:p>
          <a:p>
            <a:pPr lvl="0"/>
            <a:r>
              <a:rPr lang="en-US" altLang="ja-JP" sz="2400" dirty="0">
                <a:solidFill>
                  <a:srgbClr val="002060"/>
                </a:solidFill>
              </a:rPr>
              <a:t>    </a:t>
            </a:r>
            <a:r>
              <a:rPr lang="ja-JP" altLang="ja-JP" sz="2400" dirty="0">
                <a:solidFill>
                  <a:srgbClr val="002060"/>
                </a:solidFill>
              </a:rPr>
              <a:t>する。</a:t>
            </a:r>
          </a:p>
          <a:p>
            <a:pPr marL="457200" lvl="0" indent="-457200">
              <a:buFont typeface="Arial" panose="020B0604020202020204" pitchFamily="34" charset="0"/>
              <a:buChar char="•"/>
            </a:pPr>
            <a:r>
              <a:rPr lang="ja-JP" altLang="ja-JP" sz="3200" dirty="0">
                <a:solidFill>
                  <a:srgbClr val="002060"/>
                </a:solidFill>
              </a:rPr>
              <a:t>情報管理係</a:t>
            </a:r>
            <a:endParaRPr lang="en-US" altLang="ja-JP" sz="3200" dirty="0">
              <a:solidFill>
                <a:srgbClr val="002060"/>
              </a:solidFill>
            </a:endParaRPr>
          </a:p>
          <a:p>
            <a:pPr lvl="0"/>
            <a:r>
              <a:rPr lang="ja-JP" altLang="en-US" sz="2800" dirty="0">
                <a:solidFill>
                  <a:srgbClr val="002060"/>
                </a:solidFill>
              </a:rPr>
              <a:t>　</a:t>
            </a:r>
            <a:r>
              <a:rPr lang="ja-JP" altLang="ja-JP" sz="2400" dirty="0">
                <a:solidFill>
                  <a:srgbClr val="002060"/>
                </a:solidFill>
              </a:rPr>
              <a:t>住民からの電話等による情報を</a:t>
            </a:r>
            <a:endParaRPr lang="en-US" altLang="ja-JP" sz="2400" dirty="0">
              <a:solidFill>
                <a:srgbClr val="002060"/>
              </a:solidFill>
            </a:endParaRPr>
          </a:p>
          <a:p>
            <a:pPr lvl="0"/>
            <a:r>
              <a:rPr lang="en-US" altLang="ja-JP" sz="2400" dirty="0">
                <a:solidFill>
                  <a:srgbClr val="002060"/>
                </a:solidFill>
              </a:rPr>
              <a:t>    </a:t>
            </a:r>
            <a:r>
              <a:rPr lang="ja-JP" altLang="ja-JP" sz="2400" dirty="0">
                <a:solidFill>
                  <a:srgbClr val="002060"/>
                </a:solidFill>
              </a:rPr>
              <a:t>整理し、該当作業班等に定時連絡</a:t>
            </a:r>
            <a:endParaRPr lang="en-US" altLang="ja-JP" sz="2400" dirty="0">
              <a:solidFill>
                <a:srgbClr val="002060"/>
              </a:solidFill>
            </a:endParaRPr>
          </a:p>
          <a:p>
            <a:pPr lvl="0"/>
            <a:r>
              <a:rPr lang="en-US" altLang="ja-JP" sz="2400" dirty="0">
                <a:solidFill>
                  <a:srgbClr val="002060"/>
                </a:solidFill>
              </a:rPr>
              <a:t>    </a:t>
            </a:r>
            <a:r>
              <a:rPr lang="ja-JP" altLang="ja-JP" sz="2400" dirty="0">
                <a:solidFill>
                  <a:srgbClr val="002060"/>
                </a:solidFill>
              </a:rPr>
              <a:t>する。</a:t>
            </a:r>
          </a:p>
          <a:p>
            <a:pPr marL="457200" lvl="0" indent="-457200">
              <a:buFont typeface="Arial" panose="020B0604020202020204" pitchFamily="34" charset="0"/>
              <a:buChar char="•"/>
            </a:pPr>
            <a:r>
              <a:rPr lang="ja-JP" altLang="ja-JP" sz="3200" dirty="0">
                <a:solidFill>
                  <a:srgbClr val="002060"/>
                </a:solidFill>
              </a:rPr>
              <a:t>庶　務　係</a:t>
            </a:r>
            <a:endParaRPr lang="en-US" altLang="ja-JP" sz="3200" dirty="0">
              <a:solidFill>
                <a:srgbClr val="002060"/>
              </a:solidFill>
            </a:endParaRPr>
          </a:p>
          <a:p>
            <a:pPr lvl="0"/>
            <a:r>
              <a:rPr lang="ja-JP" altLang="en-US" sz="2800" dirty="0">
                <a:solidFill>
                  <a:srgbClr val="002060"/>
                </a:solidFill>
              </a:rPr>
              <a:t>　</a:t>
            </a:r>
            <a:r>
              <a:rPr lang="ja-JP" altLang="ja-JP" sz="2400" dirty="0">
                <a:solidFill>
                  <a:srgbClr val="002060"/>
                </a:solidFill>
              </a:rPr>
              <a:t>被災状況等を組織内部へ連絡し、</a:t>
            </a:r>
            <a:endParaRPr lang="en-US" altLang="ja-JP" sz="2400" dirty="0">
              <a:solidFill>
                <a:srgbClr val="002060"/>
              </a:solidFill>
            </a:endParaRPr>
          </a:p>
          <a:p>
            <a:pPr lvl="0"/>
            <a:r>
              <a:rPr lang="en-US" altLang="ja-JP" sz="2400" dirty="0">
                <a:solidFill>
                  <a:srgbClr val="002060"/>
                </a:solidFill>
              </a:rPr>
              <a:t>    </a:t>
            </a:r>
            <a:r>
              <a:rPr lang="ja-JP" altLang="ja-JP" sz="2400" dirty="0">
                <a:solidFill>
                  <a:srgbClr val="002060"/>
                </a:solidFill>
              </a:rPr>
              <a:t>情報の共有化を図る。</a:t>
            </a:r>
            <a:r>
              <a:rPr lang="en-US" altLang="ja-JP" dirty="0">
                <a:solidFill>
                  <a:srgbClr val="002060"/>
                </a:solidFill>
              </a:rPr>
              <a:t> </a:t>
            </a:r>
            <a:endParaRPr lang="ja-JP" altLang="ja-JP" dirty="0">
              <a:solidFill>
                <a:srgbClr val="002060"/>
              </a:solidFill>
            </a:endParaRPr>
          </a:p>
          <a:p>
            <a:endParaRPr kumimoji="1" lang="ja-JP" altLang="en-US" sz="3200" dirty="0">
              <a:solidFill>
                <a:srgbClr val="002060"/>
              </a:solidFill>
            </a:endParaRPr>
          </a:p>
        </p:txBody>
      </p:sp>
      <p:sp>
        <p:nvSpPr>
          <p:cNvPr id="11" name="正方形/長方形 10">
            <a:extLst>
              <a:ext uri="{FF2B5EF4-FFF2-40B4-BE49-F238E27FC236}">
                <a16:creationId xmlns:a16="http://schemas.microsoft.com/office/drawing/2014/main" id="{D1B03739-604F-46BB-B5B2-1E807FCF523C}"/>
              </a:ext>
            </a:extLst>
          </p:cNvPr>
          <p:cNvSpPr/>
          <p:nvPr/>
        </p:nvSpPr>
        <p:spPr>
          <a:xfrm>
            <a:off x="7721991" y="630959"/>
            <a:ext cx="3631809" cy="535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3200" dirty="0">
                <a:solidFill>
                  <a:srgbClr val="002060"/>
                </a:solidFill>
              </a:rPr>
              <a:t>※</a:t>
            </a:r>
            <a:r>
              <a:rPr kumimoji="1" lang="ja-JP" altLang="en-US" sz="3200" dirty="0">
                <a:solidFill>
                  <a:srgbClr val="002060"/>
                </a:solidFill>
              </a:rPr>
              <a:t>広報班の組織</a:t>
            </a:r>
            <a:endParaRPr kumimoji="1" lang="en-US" altLang="ja-JP" sz="3200" dirty="0">
              <a:solidFill>
                <a:srgbClr val="002060"/>
              </a:solidFill>
            </a:endParaRPr>
          </a:p>
          <a:p>
            <a:r>
              <a:rPr lang="en-US" altLang="ja-JP" dirty="0">
                <a:solidFill>
                  <a:srgbClr val="002060"/>
                </a:solidFill>
              </a:rPr>
              <a:t> </a:t>
            </a:r>
            <a:endParaRPr lang="ja-JP" altLang="ja-JP" dirty="0">
              <a:solidFill>
                <a:srgbClr val="002060"/>
              </a:solidFill>
            </a:endParaRPr>
          </a:p>
          <a:p>
            <a:endParaRPr kumimoji="1" lang="ja-JP" altLang="en-US" sz="3200" dirty="0">
              <a:solidFill>
                <a:srgbClr val="002060"/>
              </a:solidFill>
            </a:endParaRPr>
          </a:p>
        </p:txBody>
      </p:sp>
    </p:spTree>
    <p:extLst>
      <p:ext uri="{BB962C8B-B14F-4D97-AF65-F5344CB8AC3E}">
        <p14:creationId xmlns:p14="http://schemas.microsoft.com/office/powerpoint/2010/main" val="609614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F3B5E99F-71BE-45CB-8882-F8DB504A2DA0}"/>
              </a:ext>
            </a:extLst>
          </p:cNvPr>
          <p:cNvSpPr>
            <a:spLocks noGrp="1"/>
          </p:cNvSpPr>
          <p:nvPr>
            <p:ph type="ftr" sz="quarter" idx="11"/>
          </p:nvPr>
        </p:nvSpPr>
        <p:spPr>
          <a:xfrm>
            <a:off x="4552950" y="6584162"/>
            <a:ext cx="3086100" cy="365125"/>
          </a:xfrm>
        </p:spPr>
        <p:txBody>
          <a:bodyPr/>
          <a:lstStyle/>
          <a:p>
            <a:r>
              <a:rPr kumimoji="1" lang="en-US" altLang="ja-JP" dirty="0"/>
              <a:t>JWWA</a:t>
            </a:r>
            <a:endParaRPr kumimoji="1" lang="ja-JP" altLang="en-US" dirty="0"/>
          </a:p>
        </p:txBody>
      </p:sp>
      <p:sp>
        <p:nvSpPr>
          <p:cNvPr id="3" name="スライド番号プレースホルダー 2">
            <a:extLst>
              <a:ext uri="{FF2B5EF4-FFF2-40B4-BE49-F238E27FC236}">
                <a16:creationId xmlns:a16="http://schemas.microsoft.com/office/drawing/2014/main" id="{A431B7C3-46C5-49C6-9B24-79B89283C206}"/>
              </a:ext>
            </a:extLst>
          </p:cNvPr>
          <p:cNvSpPr>
            <a:spLocks noGrp="1"/>
          </p:cNvSpPr>
          <p:nvPr>
            <p:ph type="sldNum" sz="quarter" idx="12"/>
          </p:nvPr>
        </p:nvSpPr>
        <p:spPr>
          <a:xfrm>
            <a:off x="8066173" y="6793769"/>
            <a:ext cx="2057400" cy="365125"/>
          </a:xfrm>
        </p:spPr>
        <p:txBody>
          <a:bodyPr/>
          <a:lstStyle/>
          <a:p>
            <a:fld id="{7FC7828D-73B8-479D-AA9B-98CD23FC2DAB}" type="slidenum">
              <a:rPr kumimoji="1" lang="ja-JP" altLang="en-US" smtClean="0"/>
              <a:pPr/>
              <a:t>72</a:t>
            </a:fld>
            <a:endParaRPr kumimoji="1" lang="ja-JP" altLang="en-US"/>
          </a:p>
        </p:txBody>
      </p:sp>
      <p:sp>
        <p:nvSpPr>
          <p:cNvPr id="10" name="正方形/長方形 9">
            <a:extLst>
              <a:ext uri="{FF2B5EF4-FFF2-40B4-BE49-F238E27FC236}">
                <a16:creationId xmlns:a16="http://schemas.microsoft.com/office/drawing/2014/main" id="{87D8A413-4914-4031-9E0C-1C8CD7A2D9F3}"/>
              </a:ext>
            </a:extLst>
          </p:cNvPr>
          <p:cNvSpPr/>
          <p:nvPr/>
        </p:nvSpPr>
        <p:spPr>
          <a:xfrm>
            <a:off x="1685762" y="750404"/>
            <a:ext cx="8820472" cy="2452234"/>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b="1" u="sng"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rPr>
              <a:t>平常時に行っていただきたいこと</a:t>
            </a:r>
            <a:endParaRPr lang="en-US" altLang="ja-JP" sz="2400" b="1" u="sng"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b="1"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rPr>
              <a:t>（水道事業体）</a:t>
            </a:r>
            <a:endParaRPr lang="en-US" altLang="ja-JP" sz="2400" b="1"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rPr>
              <a:t>　応急給水・復旧マニュアル、受援マニュアル等の整備</a:t>
            </a:r>
            <a:endParaRPr lang="en-US" altLang="ja-JP" sz="2400"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endParaRPr>
          </a:p>
          <a:p>
            <a:endParaRPr lang="en-US" altLang="ja-JP" sz="2400"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b="1"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rPr>
              <a:t>（都府県支部長等内の水道事業体）</a:t>
            </a:r>
            <a:endParaRPr lang="en-US" altLang="ja-JP" sz="2400" b="1"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rPr>
              <a:t>　連絡体制の整備・確認</a:t>
            </a:r>
            <a:endParaRPr lang="en-US" altLang="ja-JP" sz="2400" dirty="0">
              <a:solidFill>
                <a:srgbClr val="003366"/>
              </a:solidFill>
              <a:latin typeface="HG丸ｺﾞｼｯｸM-PRO" panose="020F0600000000000000" pitchFamily="50" charset="-128"/>
              <a:ea typeface="HG丸ｺﾞｼｯｸM-PRO" panose="020F0600000000000000" pitchFamily="50" charset="-128"/>
              <a:cs typeface="メイリオ" pitchFamily="50" charset="-128"/>
            </a:endParaRPr>
          </a:p>
        </p:txBody>
      </p:sp>
      <p:sp>
        <p:nvSpPr>
          <p:cNvPr id="14" name="正方形/長方形 13">
            <a:extLst>
              <a:ext uri="{FF2B5EF4-FFF2-40B4-BE49-F238E27FC236}">
                <a16:creationId xmlns:a16="http://schemas.microsoft.com/office/drawing/2014/main" id="{BA15FC4F-F1AE-475D-B7A5-62EE0C7E405D}"/>
              </a:ext>
            </a:extLst>
          </p:cNvPr>
          <p:cNvSpPr/>
          <p:nvPr/>
        </p:nvSpPr>
        <p:spPr>
          <a:xfrm>
            <a:off x="954224" y="29162"/>
            <a:ext cx="10283551" cy="576064"/>
          </a:xfrm>
          <a:prstGeom prst="rect">
            <a:avLst/>
          </a:prstGeom>
          <a:solidFill>
            <a:schemeClr val="accent6">
              <a:lumMod val="60000"/>
              <a:lumOff val="4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800" b="1" dirty="0">
                <a:solidFill>
                  <a:schemeClr val="bg1"/>
                </a:solidFill>
                <a:latin typeface="HG丸ｺﾞｼｯｸM-PRO" panose="020F0600000000000000" pitchFamily="50" charset="-128"/>
                <a:ea typeface="HG丸ｺﾞｼｯｸM-PRO" panose="020F0600000000000000" pitchFamily="50" charset="-128"/>
                <a:cs typeface="メイリオ" pitchFamily="50" charset="-128"/>
              </a:rPr>
              <a:t>迅速かつ円滑な相互応援活動の実施のために</a:t>
            </a:r>
            <a:r>
              <a:rPr lang="en-US" altLang="ja-JP" sz="2800" b="1" dirty="0">
                <a:solidFill>
                  <a:schemeClr val="bg1"/>
                </a:solidFill>
                <a:latin typeface="HG丸ｺﾞｼｯｸM-PRO" panose="020F0600000000000000" pitchFamily="50" charset="-128"/>
                <a:ea typeface="HG丸ｺﾞｼｯｸM-PRO" panose="020F0600000000000000" pitchFamily="50" charset="-128"/>
                <a:cs typeface="メイリオ" pitchFamily="50" charset="-128"/>
              </a:rPr>
              <a:t>…</a:t>
            </a:r>
            <a:endParaRPr lang="ja-JP" altLang="en-US" sz="2800" b="1" dirty="0">
              <a:solidFill>
                <a:schemeClr val="bg1"/>
              </a:solidFill>
              <a:latin typeface="HG丸ｺﾞｼｯｸM-PRO" panose="020F0600000000000000" pitchFamily="50" charset="-128"/>
              <a:ea typeface="HG丸ｺﾞｼｯｸM-PRO" panose="020F0600000000000000" pitchFamily="50" charset="-128"/>
              <a:cs typeface="メイリオ" pitchFamily="50" charset="-128"/>
            </a:endParaRPr>
          </a:p>
        </p:txBody>
      </p:sp>
      <p:sp>
        <p:nvSpPr>
          <p:cNvPr id="15" name="正方形/長方形 14">
            <a:extLst>
              <a:ext uri="{FF2B5EF4-FFF2-40B4-BE49-F238E27FC236}">
                <a16:creationId xmlns:a16="http://schemas.microsoft.com/office/drawing/2014/main" id="{B7FE901D-0D8F-4C51-9ED2-DC116F8072D5}"/>
              </a:ext>
            </a:extLst>
          </p:cNvPr>
          <p:cNvSpPr/>
          <p:nvPr/>
        </p:nvSpPr>
        <p:spPr>
          <a:xfrm>
            <a:off x="1685762" y="3335362"/>
            <a:ext cx="8820472" cy="3268477"/>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b="1" u="sng"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災害時に行っていただきたいこと</a:t>
            </a:r>
            <a:endParaRPr lang="en-US" altLang="ja-JP" sz="2400" b="1" u="sng"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b="1"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（被災水道事業体）</a:t>
            </a:r>
            <a:endParaRPr lang="en-US" altLang="ja-JP" sz="2400" b="1"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　所属する都府県支部長等への迅速な連絡</a:t>
            </a:r>
            <a:endParaRPr lang="en-US" altLang="ja-JP" sz="2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　</a:t>
            </a:r>
            <a:r>
              <a:rPr lang="en-US" altLang="ja-JP"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a:t>
            </a:r>
            <a:r>
              <a:rPr lang="ja-JP" altLang="en-US"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被害状況の有無、応援要請の有無に関わらず、まずは一報を徹底！</a:t>
            </a:r>
            <a:endParaRPr lang="en-US" altLang="ja-JP" sz="2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endParaRPr>
          </a:p>
          <a:p>
            <a:endParaRPr lang="en-US" altLang="ja-JP" sz="2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b="1"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（被災都府県支部長等の水道事業体）</a:t>
            </a:r>
            <a:endParaRPr lang="en-US" altLang="ja-JP" sz="2400" b="1"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　連絡が無い水道事業体への働きかけ</a:t>
            </a:r>
            <a:endParaRPr lang="en-US" altLang="ja-JP" sz="2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endParaRPr>
          </a:p>
          <a:p>
            <a:r>
              <a:rPr lang="ja-JP" altLang="en-US" sz="2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rPr>
              <a:t>　応援受入体制を確立するため現地調整隊の派遣など初動支援</a:t>
            </a:r>
            <a:endParaRPr lang="en-US" altLang="ja-JP" sz="2400" dirty="0">
              <a:solidFill>
                <a:srgbClr val="FF0066"/>
              </a:solidFill>
              <a:latin typeface="HG丸ｺﾞｼｯｸM-PRO" panose="020F0600000000000000" pitchFamily="50" charset="-128"/>
              <a:ea typeface="HG丸ｺﾞｼｯｸM-PRO" panose="020F0600000000000000" pitchFamily="50" charset="-128"/>
              <a:cs typeface="メイリオ" pitchFamily="50" charset="-128"/>
            </a:endParaRPr>
          </a:p>
        </p:txBody>
      </p:sp>
    </p:spTree>
    <p:extLst>
      <p:ext uri="{BB962C8B-B14F-4D97-AF65-F5344CB8AC3E}">
        <p14:creationId xmlns:p14="http://schemas.microsoft.com/office/powerpoint/2010/main" val="33796342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1524000" y="136525"/>
            <a:ext cx="9144000" cy="583096"/>
          </a:xfrm>
        </p:spPr>
        <p:txBody>
          <a:bodyPr anchor="ctr">
            <a:normAutofit fontScale="92500" lnSpcReduction="10000"/>
          </a:bodyPr>
          <a:lstStyle/>
          <a:p>
            <a:pPr algn="l"/>
            <a:r>
              <a:rPr kumimoji="1" lang="ja-JP" altLang="en-US" sz="4000" dirty="0">
                <a:solidFill>
                  <a:srgbClr val="002060"/>
                </a:solidFill>
              </a:rPr>
              <a:t>４．おわりに</a:t>
            </a:r>
          </a:p>
        </p:txBody>
      </p:sp>
      <p:sp>
        <p:nvSpPr>
          <p:cNvPr id="4" name="フッター プレースホルダー 3">
            <a:extLst>
              <a:ext uri="{FF2B5EF4-FFF2-40B4-BE49-F238E27FC236}">
                <a16:creationId xmlns:a16="http://schemas.microsoft.com/office/drawing/2014/main" id="{65CFD840-9309-4D81-8184-AA031EDFFE2C}"/>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38BEF185-7497-4C67-BB35-253554EAB29C}"/>
              </a:ext>
            </a:extLst>
          </p:cNvPr>
          <p:cNvSpPr>
            <a:spLocks noGrp="1"/>
          </p:cNvSpPr>
          <p:nvPr>
            <p:ph type="sldNum" sz="quarter" idx="12"/>
          </p:nvPr>
        </p:nvSpPr>
        <p:spPr/>
        <p:txBody>
          <a:bodyPr/>
          <a:lstStyle/>
          <a:p>
            <a:fld id="{C8D7E5F5-476E-4B01-9703-37401B3BE331}" type="slidenum">
              <a:rPr kumimoji="1" lang="ja-JP" altLang="en-US" smtClean="0"/>
              <a:t>73</a:t>
            </a:fld>
            <a:endParaRPr kumimoji="1" lang="ja-JP" altLang="en-US"/>
          </a:p>
        </p:txBody>
      </p:sp>
      <p:sp>
        <p:nvSpPr>
          <p:cNvPr id="7" name="字幕 2">
            <a:extLst>
              <a:ext uri="{FF2B5EF4-FFF2-40B4-BE49-F238E27FC236}">
                <a16:creationId xmlns:a16="http://schemas.microsoft.com/office/drawing/2014/main" id="{8BB33C9F-C96F-4438-B942-3F7BA83D7AB9}"/>
              </a:ext>
            </a:extLst>
          </p:cNvPr>
          <p:cNvSpPr txBox="1">
            <a:spLocks/>
          </p:cNvSpPr>
          <p:nvPr/>
        </p:nvSpPr>
        <p:spPr>
          <a:xfrm>
            <a:off x="4038600" y="3789317"/>
            <a:ext cx="7434755" cy="347630"/>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sz="1800" dirty="0">
                <a:solidFill>
                  <a:srgbClr val="002060"/>
                </a:solidFill>
              </a:rPr>
              <a:t>※</a:t>
            </a:r>
            <a:r>
              <a:rPr lang="ja-JP" altLang="en-US" sz="1800" dirty="0">
                <a:solidFill>
                  <a:srgbClr val="002060"/>
                </a:solidFill>
              </a:rPr>
              <a:t>「応急給水マニュアル」と「応急復旧マニュアル」を合わせたもの</a:t>
            </a:r>
            <a:endParaRPr lang="en-US" altLang="ja-JP" sz="1800" dirty="0">
              <a:solidFill>
                <a:srgbClr val="002060"/>
              </a:solidFill>
            </a:endParaRPr>
          </a:p>
          <a:p>
            <a:pPr algn="l">
              <a:lnSpc>
                <a:spcPct val="100000"/>
              </a:lnSpc>
            </a:pPr>
            <a:endParaRPr lang="en-US" altLang="ja-JP" sz="1800" dirty="0">
              <a:solidFill>
                <a:srgbClr val="002060"/>
              </a:solidFill>
            </a:endParaRPr>
          </a:p>
        </p:txBody>
      </p:sp>
      <p:sp>
        <p:nvSpPr>
          <p:cNvPr id="8" name="字幕 2">
            <a:extLst>
              <a:ext uri="{FF2B5EF4-FFF2-40B4-BE49-F238E27FC236}">
                <a16:creationId xmlns:a16="http://schemas.microsoft.com/office/drawing/2014/main" id="{0722C10F-361C-4CFB-87F2-45EE4414253F}"/>
              </a:ext>
            </a:extLst>
          </p:cNvPr>
          <p:cNvSpPr txBox="1">
            <a:spLocks/>
          </p:cNvSpPr>
          <p:nvPr/>
        </p:nvSpPr>
        <p:spPr>
          <a:xfrm>
            <a:off x="1524000" y="2484443"/>
            <a:ext cx="383628" cy="479475"/>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00000"/>
              </a:lnSpc>
            </a:pPr>
            <a:r>
              <a:rPr lang="en-US" altLang="ja-JP" sz="2000" dirty="0">
                <a:solidFill>
                  <a:srgbClr val="002060"/>
                </a:solidFill>
              </a:rPr>
              <a:t>※</a:t>
            </a:r>
          </a:p>
        </p:txBody>
      </p:sp>
      <p:sp>
        <p:nvSpPr>
          <p:cNvPr id="6" name="字幕 2">
            <a:extLst>
              <a:ext uri="{FF2B5EF4-FFF2-40B4-BE49-F238E27FC236}">
                <a16:creationId xmlns:a16="http://schemas.microsoft.com/office/drawing/2014/main" id="{ED9F0518-4EE7-4B4D-80E7-E42E22F86E0A}"/>
              </a:ext>
            </a:extLst>
          </p:cNvPr>
          <p:cNvSpPr txBox="1">
            <a:spLocks/>
          </p:cNvSpPr>
          <p:nvPr/>
        </p:nvSpPr>
        <p:spPr>
          <a:xfrm>
            <a:off x="1064172" y="738233"/>
            <a:ext cx="10063656" cy="56367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457200" indent="-457200" algn="l">
              <a:lnSpc>
                <a:spcPct val="150000"/>
              </a:lnSpc>
              <a:buFont typeface="Arial" panose="020B0604020202020204" pitchFamily="34" charset="0"/>
              <a:buChar char="•"/>
            </a:pPr>
            <a:r>
              <a:rPr lang="ja-JP" altLang="en-US" sz="3200" dirty="0">
                <a:solidFill>
                  <a:srgbClr val="002060"/>
                </a:solidFill>
              </a:rPr>
              <a:t>職員並びに請負者を集めた研修会等を通じ、緊急時の対応について啓発を行う</a:t>
            </a:r>
            <a:endParaRPr lang="en-US" altLang="ja-JP" sz="3200" dirty="0">
              <a:solidFill>
                <a:srgbClr val="002060"/>
              </a:solidFill>
            </a:endParaRPr>
          </a:p>
          <a:p>
            <a:pPr marL="457200" indent="-457200" algn="l">
              <a:lnSpc>
                <a:spcPct val="150000"/>
              </a:lnSpc>
              <a:buFont typeface="Arial" panose="020B0604020202020204" pitchFamily="34" charset="0"/>
              <a:buChar char="•"/>
            </a:pPr>
            <a:r>
              <a:rPr lang="ja-JP" altLang="en-US" sz="3200">
                <a:solidFill>
                  <a:srgbClr val="002060"/>
                </a:solidFill>
              </a:rPr>
              <a:t>「応急活動</a:t>
            </a:r>
            <a:r>
              <a:rPr lang="ja-JP" altLang="en-US" sz="3200" dirty="0">
                <a:solidFill>
                  <a:srgbClr val="002060"/>
                </a:solidFill>
              </a:rPr>
              <a:t>マニュアル」の作成にあたっては、必ず、応急給水や応急復旧を担当する職員が関与する</a:t>
            </a:r>
            <a:endParaRPr lang="en-US" altLang="ja-JP" sz="3200" dirty="0">
              <a:solidFill>
                <a:srgbClr val="002060"/>
              </a:solidFill>
            </a:endParaRPr>
          </a:p>
          <a:p>
            <a:pPr marL="457200" indent="-457200" algn="l">
              <a:lnSpc>
                <a:spcPct val="150000"/>
              </a:lnSpc>
              <a:buFont typeface="Arial" panose="020B0604020202020204" pitchFamily="34" charset="0"/>
              <a:buChar char="•"/>
            </a:pPr>
            <a:r>
              <a:rPr lang="ja-JP" altLang="en-US" sz="3200" dirty="0">
                <a:solidFill>
                  <a:srgbClr val="002060"/>
                </a:solidFill>
              </a:rPr>
              <a:t>請負者には、復旧活動の主力である認識と、被災状況により応援を受け入れる場合があることの理解を求める</a:t>
            </a:r>
            <a:endParaRPr lang="en-US" altLang="ja-JP" sz="3200" dirty="0">
              <a:solidFill>
                <a:srgbClr val="002060"/>
              </a:solidFill>
            </a:endParaRPr>
          </a:p>
        </p:txBody>
      </p:sp>
    </p:spTree>
    <p:extLst>
      <p:ext uri="{BB962C8B-B14F-4D97-AF65-F5344CB8AC3E}">
        <p14:creationId xmlns:p14="http://schemas.microsoft.com/office/powerpoint/2010/main" val="88399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2B9AD91-6536-40A5-A660-64BA92B680F3}"/>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1892" t="7921" r="2183" b="9901"/>
          <a:stretch/>
        </p:blipFill>
        <p:spPr bwMode="auto">
          <a:xfrm>
            <a:off x="0" y="5626738"/>
            <a:ext cx="12192000" cy="790575"/>
          </a:xfrm>
          <a:prstGeom prst="rect">
            <a:avLst/>
          </a:prstGeom>
          <a:noFill/>
          <a:extLst>
            <a:ext uri="{909E8E84-426E-40DD-AFC4-6F175D3DCCD1}">
              <a14:hiddenFill xmlns:a14="http://schemas.microsoft.com/office/drawing/2010/main">
                <a:solidFill>
                  <a:srgbClr val="FFFFFF"/>
                </a:solidFill>
              </a14:hiddenFill>
            </a:ext>
          </a:extLst>
        </p:spPr>
      </p:pic>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3010486" y="5626738"/>
            <a:ext cx="6171028" cy="790575"/>
          </a:xfrm>
          <a:pattFill prst="pct25">
            <a:fgClr>
              <a:srgbClr val="E1ECF7"/>
            </a:fgClr>
            <a:bgClr>
              <a:schemeClr val="bg1"/>
            </a:bgClr>
          </a:pattFill>
        </p:spPr>
        <p:txBody>
          <a:bodyPr anchor="ctr">
            <a:normAutofit/>
          </a:bodyPr>
          <a:lstStyle/>
          <a:p>
            <a:r>
              <a:rPr kumimoji="1" lang="ja-JP" altLang="en-US" sz="3200" dirty="0">
                <a:solidFill>
                  <a:srgbClr val="002060"/>
                </a:solidFill>
              </a:rPr>
              <a:t>公益社団法人　日本水道協会</a:t>
            </a:r>
          </a:p>
        </p:txBody>
      </p:sp>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74</a:t>
            </a:fld>
            <a:endParaRPr kumimoji="1" lang="ja-JP" altLang="en-US"/>
          </a:p>
        </p:txBody>
      </p:sp>
      <p:sp>
        <p:nvSpPr>
          <p:cNvPr id="2" name="タイトル 1">
            <a:extLst>
              <a:ext uri="{FF2B5EF4-FFF2-40B4-BE49-F238E27FC236}">
                <a16:creationId xmlns:a16="http://schemas.microsoft.com/office/drawing/2014/main" id="{C6F39900-AFC2-4421-B61C-28EB3D717656}"/>
              </a:ext>
            </a:extLst>
          </p:cNvPr>
          <p:cNvSpPr>
            <a:spLocks noGrp="1"/>
          </p:cNvSpPr>
          <p:nvPr>
            <p:ph type="ctrTitle"/>
          </p:nvPr>
        </p:nvSpPr>
        <p:spPr>
          <a:xfrm>
            <a:off x="1524000" y="368680"/>
            <a:ext cx="9144000" cy="790575"/>
          </a:xfrm>
        </p:spPr>
        <p:txBody>
          <a:bodyPr anchor="ctr">
            <a:normAutofit/>
          </a:bodyPr>
          <a:lstStyle/>
          <a:p>
            <a:pPr algn="dist"/>
            <a:r>
              <a:rPr kumimoji="1" lang="ja-JP" altLang="en-US" sz="4000" dirty="0">
                <a:solidFill>
                  <a:srgbClr val="002060"/>
                </a:solidFill>
              </a:rPr>
              <a:t>ご静聴ありがとうございました</a:t>
            </a:r>
          </a:p>
        </p:txBody>
      </p:sp>
      <p:pic>
        <p:nvPicPr>
          <p:cNvPr id="7" name="Picture 5" descr="日本水道協会マーク">
            <a:extLst>
              <a:ext uri="{FF2B5EF4-FFF2-40B4-BE49-F238E27FC236}">
                <a16:creationId xmlns:a16="http://schemas.microsoft.com/office/drawing/2014/main" id="{FDEA800B-7E06-4806-8D03-C36A41D5BA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000" y="2799286"/>
            <a:ext cx="1260000" cy="1259427"/>
          </a:xfrm>
          <a:prstGeom prst="rect">
            <a:avLst/>
          </a:prstGeom>
          <a:solidFill>
            <a:srgbClr val="002060"/>
          </a:solidFill>
          <a:ln>
            <a:noFill/>
          </a:ln>
          <a:effectLst>
            <a:outerShdw blurRad="50800" dist="38100" dir="5400000" algn="t" rotWithShape="0">
              <a:prstClr val="black">
                <a:alpha val="40000"/>
              </a:prstClr>
            </a:outerShdw>
          </a:effectLst>
          <a:scene3d>
            <a:camera prst="orthographicFront"/>
            <a:lightRig rig="threePt" dir="t"/>
          </a:scene3d>
          <a:sp3d extrusionH="50800" prstMaterial="dkEdge">
            <a:bevelT/>
            <a:bevelB w="114300" prst="artDeco"/>
          </a:sp3d>
        </p:spPr>
      </p:pic>
      <p:sp>
        <p:nvSpPr>
          <p:cNvPr id="10" name="タイトル 1">
            <a:extLst>
              <a:ext uri="{FF2B5EF4-FFF2-40B4-BE49-F238E27FC236}">
                <a16:creationId xmlns:a16="http://schemas.microsoft.com/office/drawing/2014/main" id="{06ACE385-34AE-464A-B302-AD4ED8FC7E70}"/>
              </a:ext>
            </a:extLst>
          </p:cNvPr>
          <p:cNvSpPr txBox="1">
            <a:spLocks/>
          </p:cNvSpPr>
          <p:nvPr/>
        </p:nvSpPr>
        <p:spPr>
          <a:xfrm>
            <a:off x="2064000" y="1300385"/>
            <a:ext cx="8064000" cy="106461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000" dirty="0">
                <a:solidFill>
                  <a:srgbClr val="002060"/>
                </a:solidFill>
              </a:rPr>
              <a:t>皆様のご活躍をお祈りいたします</a:t>
            </a:r>
            <a:endParaRPr lang="ja-JP" altLang="en-US" sz="3200" dirty="0">
              <a:solidFill>
                <a:srgbClr val="002060"/>
              </a:solidFill>
            </a:endParaRPr>
          </a:p>
        </p:txBody>
      </p:sp>
    </p:spTree>
    <p:extLst>
      <p:ext uri="{BB962C8B-B14F-4D97-AF65-F5344CB8AC3E}">
        <p14:creationId xmlns:p14="http://schemas.microsoft.com/office/powerpoint/2010/main" val="3405999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6A41BADC-41B0-4F8F-B6DE-994F09027CB4}"/>
              </a:ext>
            </a:extLst>
          </p:cNvPr>
          <p:cNvSpPr/>
          <p:nvPr/>
        </p:nvSpPr>
        <p:spPr>
          <a:xfrm>
            <a:off x="4676938" y="1765868"/>
            <a:ext cx="7300629" cy="4810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002060"/>
                </a:solidFill>
                <a:effectLst>
                  <a:outerShdw blurRad="38100" dist="38100" dir="2700000" algn="tl">
                    <a:srgbClr val="000000">
                      <a:alpha val="43137"/>
                    </a:srgbClr>
                  </a:outerShdw>
                </a:effectLst>
              </a:rPr>
              <a:t>１</a:t>
            </a:r>
            <a:r>
              <a:rPr lang="ja-JP" altLang="en-US" sz="2400" dirty="0">
                <a:solidFill>
                  <a:srgbClr val="002060"/>
                </a:solidFill>
                <a:effectLst>
                  <a:outerShdw blurRad="38100" dist="38100" dir="2700000" algn="tl">
                    <a:srgbClr val="000000">
                      <a:alpha val="43137"/>
                    </a:srgbClr>
                  </a:outerShdw>
                </a:effectLst>
              </a:rPr>
              <a:t> </a:t>
            </a:r>
            <a:r>
              <a:rPr lang="ja-JP" altLang="en-US" sz="2400" b="1" u="sng" dirty="0">
                <a:solidFill>
                  <a:srgbClr val="002060"/>
                </a:solidFill>
                <a:effectLst>
                  <a:outerShdw blurRad="38100" dist="38100" dir="2700000" algn="tl">
                    <a:srgbClr val="000000">
                      <a:alpha val="43137"/>
                    </a:srgbClr>
                  </a:outerShdw>
                </a:effectLst>
              </a:rPr>
              <a:t>つかいやすい・わかりやすい視点での見直し</a:t>
            </a:r>
            <a:endParaRPr lang="en-US" altLang="ja-JP" sz="2400" b="1" u="sng" dirty="0">
              <a:solidFill>
                <a:srgbClr val="002060"/>
              </a:solidFill>
              <a:effectLst>
                <a:outerShdw blurRad="38100" dist="38100" dir="2700000" algn="tl">
                  <a:srgbClr val="000000">
                    <a:alpha val="43137"/>
                  </a:srgbClr>
                </a:outerShdw>
              </a:effectLst>
            </a:endParaRPr>
          </a:p>
          <a:p>
            <a:r>
              <a:rPr lang="ja-JP" altLang="en-US" sz="2400" dirty="0">
                <a:solidFill>
                  <a:srgbClr val="002060"/>
                </a:solidFill>
                <a:effectLst>
                  <a:outerShdw blurRad="38100" dist="38100" dir="2700000" algn="tl">
                    <a:srgbClr val="000000">
                      <a:alpha val="43137"/>
                    </a:srgbClr>
                  </a:outerShdw>
                </a:effectLst>
              </a:rPr>
              <a:t> </a:t>
            </a:r>
            <a:r>
              <a:rPr lang="en-US" altLang="ja-JP" sz="2000" dirty="0">
                <a:solidFill>
                  <a:srgbClr val="002060"/>
                </a:solidFill>
                <a:effectLst>
                  <a:outerShdw blurRad="38100" dist="38100" dir="2700000" algn="tl">
                    <a:srgbClr val="000000">
                      <a:alpha val="43137"/>
                    </a:srgbClr>
                  </a:outerShdw>
                </a:effectLst>
              </a:rPr>
              <a:t>【</a:t>
            </a:r>
            <a:r>
              <a:rPr lang="ja-JP" altLang="en-US" sz="2000" dirty="0">
                <a:solidFill>
                  <a:srgbClr val="002060"/>
                </a:solidFill>
                <a:effectLst>
                  <a:outerShdw blurRad="38100" dist="38100" dir="2700000" algn="tl">
                    <a:srgbClr val="000000">
                      <a:alpha val="43137"/>
                    </a:srgbClr>
                  </a:outerShdw>
                </a:effectLst>
              </a:rPr>
              <a:t>被災側・応援側それぞれの活動主体ごとに構成を再編成</a:t>
            </a:r>
            <a:r>
              <a:rPr lang="en-US" altLang="ja-JP" sz="2000" dirty="0">
                <a:solidFill>
                  <a:srgbClr val="002060"/>
                </a:solidFill>
                <a:effectLst>
                  <a:outerShdw blurRad="38100" dist="38100" dir="2700000" algn="tl">
                    <a:srgbClr val="000000">
                      <a:alpha val="43137"/>
                    </a:srgbClr>
                  </a:outerShdw>
                </a:effectLst>
              </a:rPr>
              <a:t>】</a:t>
            </a:r>
          </a:p>
          <a:p>
            <a:r>
              <a:rPr lang="ja-JP" altLang="en-US" sz="2000" dirty="0">
                <a:solidFill>
                  <a:srgbClr val="002060"/>
                </a:solidFill>
                <a:effectLst>
                  <a:outerShdw blurRad="38100" dist="38100" dir="2700000" algn="tl">
                    <a:srgbClr val="000000">
                      <a:alpha val="43137"/>
                    </a:srgbClr>
                  </a:outerShdw>
                </a:effectLst>
              </a:rPr>
              <a:t> </a:t>
            </a:r>
            <a:r>
              <a:rPr lang="en-US" altLang="ja-JP" sz="2000" dirty="0">
                <a:solidFill>
                  <a:srgbClr val="002060"/>
                </a:solidFill>
                <a:effectLst>
                  <a:outerShdw blurRad="38100" dist="38100" dir="2700000" algn="tl">
                    <a:srgbClr val="000000">
                      <a:alpha val="43137"/>
                    </a:srgbClr>
                  </a:outerShdw>
                </a:effectLst>
              </a:rPr>
              <a:t>【</a:t>
            </a:r>
            <a:r>
              <a:rPr lang="ja-JP" altLang="en-US" sz="2000" dirty="0">
                <a:solidFill>
                  <a:srgbClr val="002060"/>
                </a:solidFill>
                <a:effectLst>
                  <a:outerShdw blurRad="38100" dist="38100" dir="2700000" algn="tl">
                    <a:srgbClr val="000000">
                      <a:alpha val="43137"/>
                    </a:srgbClr>
                  </a:outerShdw>
                </a:effectLst>
              </a:rPr>
              <a:t>平常時おける応急活動の準備を追加</a:t>
            </a:r>
            <a:r>
              <a:rPr lang="en-US" altLang="ja-JP" sz="2000" dirty="0">
                <a:solidFill>
                  <a:srgbClr val="002060"/>
                </a:solidFill>
                <a:effectLst>
                  <a:outerShdw blurRad="38100" dist="38100" dir="2700000" algn="tl">
                    <a:srgbClr val="000000">
                      <a:alpha val="43137"/>
                    </a:srgbClr>
                  </a:outerShdw>
                </a:effectLst>
              </a:rPr>
              <a:t>】</a:t>
            </a:r>
          </a:p>
          <a:p>
            <a:r>
              <a:rPr lang="ja-JP" altLang="en-US" sz="2000" dirty="0">
                <a:solidFill>
                  <a:srgbClr val="002060"/>
                </a:solidFill>
                <a:effectLst>
                  <a:outerShdw blurRad="38100" dist="38100" dir="2700000" algn="tl">
                    <a:srgbClr val="000000">
                      <a:alpha val="43137"/>
                    </a:srgbClr>
                  </a:outerShdw>
                </a:effectLst>
              </a:rPr>
              <a:t> </a:t>
            </a:r>
            <a:r>
              <a:rPr lang="en-US" altLang="ja-JP" sz="2000" dirty="0">
                <a:solidFill>
                  <a:srgbClr val="002060"/>
                </a:solidFill>
                <a:effectLst>
                  <a:outerShdw blurRad="38100" dist="38100" dir="2700000" algn="tl">
                    <a:srgbClr val="000000">
                      <a:alpha val="43137"/>
                    </a:srgbClr>
                  </a:outerShdw>
                </a:effectLst>
              </a:rPr>
              <a:t>【</a:t>
            </a:r>
            <a:r>
              <a:rPr lang="ja-JP" altLang="en-US" sz="2000" dirty="0">
                <a:solidFill>
                  <a:srgbClr val="002060"/>
                </a:solidFill>
                <a:effectLst>
                  <a:outerShdw blurRad="38100" dist="38100" dir="2700000" algn="tl">
                    <a:srgbClr val="000000">
                      <a:alpha val="43137"/>
                    </a:srgbClr>
                  </a:outerShdw>
                </a:effectLst>
              </a:rPr>
              <a:t>様式及び様式作成に係るフロー図の整理</a:t>
            </a:r>
            <a:r>
              <a:rPr lang="en-US" altLang="ja-JP" sz="2000" dirty="0">
                <a:solidFill>
                  <a:srgbClr val="002060"/>
                </a:solidFill>
                <a:effectLst>
                  <a:outerShdw blurRad="38100" dist="38100" dir="2700000" algn="tl">
                    <a:srgbClr val="000000">
                      <a:alpha val="43137"/>
                    </a:srgbClr>
                  </a:outerShdw>
                </a:effectLst>
              </a:rPr>
              <a:t>】</a:t>
            </a:r>
          </a:p>
          <a:p>
            <a:endParaRPr lang="en-US" altLang="ja-JP" sz="2000" dirty="0">
              <a:solidFill>
                <a:srgbClr val="002060"/>
              </a:solidFill>
              <a:effectLst>
                <a:outerShdw blurRad="38100" dist="38100" dir="2700000" algn="tl">
                  <a:srgbClr val="000000">
                    <a:alpha val="43137"/>
                  </a:srgbClr>
                </a:outerShdw>
              </a:effectLst>
            </a:endParaRPr>
          </a:p>
          <a:p>
            <a:r>
              <a:rPr lang="ja-JP" altLang="en-US" sz="2400" b="1" dirty="0">
                <a:solidFill>
                  <a:srgbClr val="002060"/>
                </a:solidFill>
                <a:effectLst>
                  <a:outerShdw blurRad="38100" dist="38100" dir="2700000" algn="tl">
                    <a:srgbClr val="000000">
                      <a:alpha val="43137"/>
                    </a:srgbClr>
                  </a:outerShdw>
                </a:effectLst>
              </a:rPr>
              <a:t>２</a:t>
            </a:r>
            <a:r>
              <a:rPr lang="ja-JP" altLang="en-US" sz="2400" dirty="0">
                <a:solidFill>
                  <a:srgbClr val="002060"/>
                </a:solidFill>
                <a:effectLst>
                  <a:outerShdw blurRad="38100" dist="38100" dir="2700000" algn="tl">
                    <a:srgbClr val="000000">
                      <a:alpha val="43137"/>
                    </a:srgbClr>
                  </a:outerShdw>
                </a:effectLst>
              </a:rPr>
              <a:t> </a:t>
            </a:r>
            <a:r>
              <a:rPr lang="ja-JP" altLang="en-US" sz="2400" b="1" u="sng" dirty="0">
                <a:solidFill>
                  <a:srgbClr val="002060"/>
                </a:solidFill>
                <a:effectLst>
                  <a:outerShdw blurRad="38100" dist="38100" dir="2700000" algn="tl">
                    <a:srgbClr val="000000">
                      <a:alpha val="43137"/>
                    </a:srgbClr>
                  </a:outerShdw>
                </a:effectLst>
              </a:rPr>
              <a:t>応援体制を迅速かつ効率的に</a:t>
            </a:r>
            <a:endParaRPr lang="en-US" altLang="ja-JP" sz="2400" b="1" u="sng" dirty="0">
              <a:solidFill>
                <a:srgbClr val="002060"/>
              </a:solidFill>
              <a:effectLst>
                <a:outerShdw blurRad="38100" dist="38100" dir="2700000" algn="tl">
                  <a:srgbClr val="000000">
                    <a:alpha val="43137"/>
                  </a:srgbClr>
                </a:outerShdw>
              </a:effectLst>
            </a:endParaRPr>
          </a:p>
          <a:p>
            <a:r>
              <a:rPr lang="en-US" altLang="ja-JP" sz="2400" b="1" dirty="0">
                <a:solidFill>
                  <a:srgbClr val="002060"/>
                </a:solidFill>
                <a:effectLst>
                  <a:outerShdw blurRad="38100" dist="38100" dir="2700000" algn="tl">
                    <a:srgbClr val="000000">
                      <a:alpha val="43137"/>
                    </a:srgbClr>
                  </a:outerShdw>
                </a:effectLst>
              </a:rPr>
              <a:t>                                       </a:t>
            </a:r>
            <a:r>
              <a:rPr lang="ja-JP" altLang="en-US" sz="2400" b="1" u="sng" dirty="0">
                <a:solidFill>
                  <a:srgbClr val="002060"/>
                </a:solidFill>
                <a:effectLst>
                  <a:outerShdw blurRad="38100" dist="38100" dir="2700000" algn="tl">
                    <a:srgbClr val="000000">
                      <a:alpha val="43137"/>
                    </a:srgbClr>
                  </a:outerShdw>
                </a:effectLst>
              </a:rPr>
              <a:t>構築するための取り組み</a:t>
            </a:r>
            <a:r>
              <a:rPr lang="ja-JP" altLang="en-US" sz="2400" dirty="0">
                <a:solidFill>
                  <a:srgbClr val="002060"/>
                </a:solidFill>
                <a:effectLst>
                  <a:outerShdw blurRad="38100" dist="38100" dir="2700000" algn="tl">
                    <a:srgbClr val="000000">
                      <a:alpha val="43137"/>
                    </a:srgbClr>
                  </a:outerShdw>
                </a:effectLst>
              </a:rPr>
              <a:t>　　　　　　　　　　　　　　　　</a:t>
            </a:r>
            <a:endParaRPr lang="en-US" altLang="ja-JP" sz="2400" dirty="0">
              <a:solidFill>
                <a:srgbClr val="002060"/>
              </a:solidFill>
              <a:effectLst>
                <a:outerShdw blurRad="38100" dist="38100" dir="2700000" algn="tl">
                  <a:srgbClr val="000000">
                    <a:alpha val="43137"/>
                  </a:srgbClr>
                </a:outerShdw>
              </a:effectLst>
            </a:endParaRPr>
          </a:p>
          <a:p>
            <a:r>
              <a:rPr lang="en-US" altLang="ja-JP" sz="2000" dirty="0">
                <a:solidFill>
                  <a:srgbClr val="002060"/>
                </a:solidFill>
                <a:effectLst>
                  <a:outerShdw blurRad="38100" dist="38100" dir="2700000" algn="tl">
                    <a:srgbClr val="000000">
                      <a:alpha val="43137"/>
                    </a:srgbClr>
                  </a:outerShdw>
                </a:effectLst>
              </a:rPr>
              <a:t> 【</a:t>
            </a:r>
            <a:r>
              <a:rPr lang="ja-JP" altLang="en-US" sz="2000" dirty="0">
                <a:solidFill>
                  <a:srgbClr val="002060"/>
                </a:solidFill>
                <a:effectLst>
                  <a:outerShdw blurRad="38100" dist="38100" dir="2700000" algn="tl">
                    <a:srgbClr val="000000">
                      <a:alpha val="43137"/>
                    </a:srgbClr>
                  </a:outerShdw>
                </a:effectLst>
              </a:rPr>
              <a:t>被災水道事業体に対する初動支援</a:t>
            </a:r>
            <a:r>
              <a:rPr lang="en-US" altLang="ja-JP" sz="2000" dirty="0">
                <a:solidFill>
                  <a:srgbClr val="002060"/>
                </a:solidFill>
                <a:effectLst>
                  <a:outerShdw blurRad="38100" dist="38100" dir="2700000" algn="tl">
                    <a:srgbClr val="000000">
                      <a:alpha val="43137"/>
                    </a:srgbClr>
                  </a:outerShdw>
                </a:effectLst>
              </a:rPr>
              <a:t>】</a:t>
            </a:r>
          </a:p>
          <a:p>
            <a:r>
              <a:rPr lang="en-US" altLang="ja-JP" sz="2000" dirty="0">
                <a:solidFill>
                  <a:srgbClr val="002060"/>
                </a:solidFill>
                <a:effectLst>
                  <a:outerShdw blurRad="38100" dist="38100" dir="2700000" algn="tl">
                    <a:srgbClr val="000000">
                      <a:alpha val="43137"/>
                    </a:srgbClr>
                  </a:outerShdw>
                </a:effectLst>
              </a:rPr>
              <a:t> 【</a:t>
            </a:r>
            <a:r>
              <a:rPr lang="ja-JP" altLang="en-US" sz="2000" dirty="0">
                <a:solidFill>
                  <a:srgbClr val="002060"/>
                </a:solidFill>
                <a:effectLst>
                  <a:outerShdw blurRad="38100" dist="38100" dir="2700000" algn="tl">
                    <a:srgbClr val="000000">
                      <a:alpha val="43137"/>
                    </a:srgbClr>
                  </a:outerShdw>
                </a:effectLst>
              </a:rPr>
              <a:t>広域災害への対応</a:t>
            </a:r>
            <a:r>
              <a:rPr lang="en-US" altLang="ja-JP" sz="2000" dirty="0">
                <a:solidFill>
                  <a:srgbClr val="002060"/>
                </a:solidFill>
                <a:effectLst>
                  <a:outerShdw blurRad="38100" dist="38100" dir="2700000" algn="tl">
                    <a:srgbClr val="000000">
                      <a:alpha val="43137"/>
                    </a:srgbClr>
                  </a:outerShdw>
                </a:effectLst>
              </a:rPr>
              <a:t>】</a:t>
            </a:r>
          </a:p>
          <a:p>
            <a:r>
              <a:rPr lang="en-US" altLang="ja-JP" sz="2000" dirty="0">
                <a:solidFill>
                  <a:srgbClr val="002060"/>
                </a:solidFill>
                <a:effectLst>
                  <a:outerShdw blurRad="38100" dist="38100" dir="2700000" algn="tl">
                    <a:srgbClr val="000000">
                      <a:alpha val="43137"/>
                    </a:srgbClr>
                  </a:outerShdw>
                </a:effectLst>
              </a:rPr>
              <a:t> 【</a:t>
            </a:r>
            <a:r>
              <a:rPr lang="ja-JP" altLang="en-US" sz="2000" dirty="0">
                <a:solidFill>
                  <a:srgbClr val="002060"/>
                </a:solidFill>
                <a:effectLst>
                  <a:outerShdw blurRad="38100" dist="38100" dir="2700000" algn="tl">
                    <a:srgbClr val="000000">
                      <a:alpha val="43137"/>
                    </a:srgbClr>
                  </a:outerShdw>
                </a:effectLst>
              </a:rPr>
              <a:t>災害時の迅速・効果的な応援活動への対応</a:t>
            </a:r>
            <a:r>
              <a:rPr lang="en-US" altLang="ja-JP" sz="2000" dirty="0">
                <a:solidFill>
                  <a:srgbClr val="002060"/>
                </a:solidFill>
                <a:effectLst>
                  <a:outerShdw blurRad="38100" dist="38100" dir="2700000" algn="tl">
                    <a:srgbClr val="000000">
                      <a:alpha val="43137"/>
                    </a:srgbClr>
                  </a:outerShdw>
                </a:effectLst>
              </a:rPr>
              <a:t>】</a:t>
            </a:r>
          </a:p>
          <a:p>
            <a:endParaRPr lang="en-US" altLang="ja-JP" sz="2000" dirty="0">
              <a:solidFill>
                <a:srgbClr val="002060"/>
              </a:solidFill>
              <a:effectLst>
                <a:outerShdw blurRad="38100" dist="38100" dir="2700000" algn="tl">
                  <a:srgbClr val="000000">
                    <a:alpha val="43137"/>
                  </a:srgbClr>
                </a:outerShdw>
              </a:effectLst>
            </a:endParaRPr>
          </a:p>
          <a:p>
            <a:r>
              <a:rPr lang="ja-JP" altLang="en-US" sz="2400" b="1" dirty="0">
                <a:solidFill>
                  <a:srgbClr val="002060"/>
                </a:solidFill>
                <a:effectLst>
                  <a:outerShdw blurRad="38100" dist="38100" dir="2700000" algn="tl">
                    <a:srgbClr val="000000">
                      <a:alpha val="43137"/>
                    </a:srgbClr>
                  </a:outerShdw>
                </a:effectLst>
              </a:rPr>
              <a:t>３</a:t>
            </a:r>
            <a:r>
              <a:rPr lang="ja-JP" altLang="en-US" sz="2400" dirty="0">
                <a:solidFill>
                  <a:srgbClr val="002060"/>
                </a:solidFill>
                <a:effectLst>
                  <a:outerShdw blurRad="38100" dist="38100" dir="2700000" algn="tl">
                    <a:srgbClr val="000000">
                      <a:alpha val="43137"/>
                    </a:srgbClr>
                  </a:outerShdw>
                </a:effectLst>
              </a:rPr>
              <a:t> </a:t>
            </a:r>
            <a:r>
              <a:rPr lang="ja-JP" altLang="en-US" sz="2400" b="1" u="sng" dirty="0">
                <a:solidFill>
                  <a:srgbClr val="002060"/>
                </a:solidFill>
                <a:effectLst>
                  <a:outerShdw blurRad="38100" dist="38100" dir="2700000" algn="tl">
                    <a:srgbClr val="000000">
                      <a:alpha val="43137"/>
                    </a:srgbClr>
                  </a:outerShdw>
                </a:effectLst>
              </a:rPr>
              <a:t>災害時の新たなニーズや問題に対する事項を追加</a:t>
            </a:r>
            <a:r>
              <a:rPr lang="ja-JP" altLang="en-US" sz="2400" dirty="0">
                <a:solidFill>
                  <a:srgbClr val="002060"/>
                </a:solidFill>
                <a:effectLst>
                  <a:outerShdw blurRad="38100" dist="38100" dir="2700000" algn="tl">
                    <a:srgbClr val="000000">
                      <a:alpha val="43137"/>
                    </a:srgbClr>
                  </a:outerShdw>
                </a:effectLst>
              </a:rPr>
              <a:t>　　　　　　</a:t>
            </a:r>
            <a:endParaRPr lang="en-US" altLang="ja-JP" sz="2400" dirty="0">
              <a:solidFill>
                <a:srgbClr val="002060"/>
              </a:solidFill>
              <a:effectLst>
                <a:outerShdw blurRad="38100" dist="38100" dir="2700000" algn="tl">
                  <a:srgbClr val="000000">
                    <a:alpha val="43137"/>
                  </a:srgbClr>
                </a:outerShdw>
              </a:effectLst>
            </a:endParaRPr>
          </a:p>
          <a:p>
            <a:r>
              <a:rPr lang="en-US" altLang="ja-JP" sz="2000" dirty="0">
                <a:solidFill>
                  <a:srgbClr val="002060"/>
                </a:solidFill>
                <a:effectLst>
                  <a:outerShdw blurRad="38100" dist="38100" dir="2700000" algn="tl">
                    <a:srgbClr val="000000">
                      <a:alpha val="43137"/>
                    </a:srgbClr>
                  </a:outerShdw>
                </a:effectLst>
              </a:rPr>
              <a:t> 【</a:t>
            </a:r>
            <a:r>
              <a:rPr lang="ja-JP" altLang="en-US" sz="2000" dirty="0">
                <a:solidFill>
                  <a:srgbClr val="002060"/>
                </a:solidFill>
                <a:effectLst>
                  <a:outerShdw blurRad="38100" dist="38100" dir="2700000" algn="tl">
                    <a:srgbClr val="000000">
                      <a:alpha val="43137"/>
                    </a:srgbClr>
                  </a:outerShdw>
                </a:effectLst>
              </a:rPr>
              <a:t>技術支援に関する項目の追加</a:t>
            </a:r>
            <a:r>
              <a:rPr lang="en-US" altLang="ja-JP" sz="2000" dirty="0">
                <a:solidFill>
                  <a:srgbClr val="002060"/>
                </a:solidFill>
                <a:effectLst>
                  <a:outerShdw blurRad="38100" dist="38100" dir="2700000" algn="tl">
                    <a:srgbClr val="000000">
                      <a:alpha val="43137"/>
                    </a:srgbClr>
                  </a:outerShdw>
                </a:effectLst>
              </a:rPr>
              <a:t>】</a:t>
            </a:r>
          </a:p>
          <a:p>
            <a:r>
              <a:rPr lang="ja-JP" altLang="en-US" sz="2000" dirty="0">
                <a:solidFill>
                  <a:srgbClr val="002060"/>
                </a:solidFill>
                <a:effectLst>
                  <a:outerShdw blurRad="38100" dist="38100" dir="2700000" algn="tl">
                    <a:srgbClr val="000000">
                      <a:alpha val="43137"/>
                    </a:srgbClr>
                  </a:outerShdw>
                </a:effectLst>
              </a:rPr>
              <a:t> </a:t>
            </a:r>
            <a:r>
              <a:rPr lang="en-US" altLang="ja-JP" sz="2000" dirty="0">
                <a:solidFill>
                  <a:srgbClr val="002060"/>
                </a:solidFill>
                <a:effectLst>
                  <a:outerShdw blurRad="38100" dist="38100" dir="2700000" algn="tl">
                    <a:srgbClr val="000000">
                      <a:alpha val="43137"/>
                    </a:srgbClr>
                  </a:outerShdw>
                </a:effectLst>
              </a:rPr>
              <a:t>【</a:t>
            </a:r>
            <a:r>
              <a:rPr lang="ja-JP" altLang="en-US" sz="2000" dirty="0">
                <a:solidFill>
                  <a:srgbClr val="002060"/>
                </a:solidFill>
                <a:effectLst>
                  <a:outerShdw blurRad="38100" dist="38100" dir="2700000" algn="tl">
                    <a:srgbClr val="000000">
                      <a:alpha val="43137"/>
                    </a:srgbClr>
                  </a:outerShdw>
                </a:effectLst>
              </a:rPr>
              <a:t>災害時の教訓を踏まえた広報活動</a:t>
            </a:r>
            <a:r>
              <a:rPr lang="en-US" altLang="ja-JP" sz="2000" dirty="0">
                <a:solidFill>
                  <a:srgbClr val="002060"/>
                </a:solidFill>
                <a:effectLst>
                  <a:outerShdw blurRad="38100" dist="38100" dir="2700000" algn="tl">
                    <a:srgbClr val="000000">
                      <a:alpha val="43137"/>
                    </a:srgbClr>
                  </a:outerShdw>
                </a:effectLst>
              </a:rPr>
              <a:t>】</a:t>
            </a:r>
          </a:p>
          <a:p>
            <a:pPr lvl="1"/>
            <a:endParaRPr lang="en-US" altLang="ja-JP" sz="2400" dirty="0">
              <a:solidFill>
                <a:srgbClr val="002060"/>
              </a:solidFill>
              <a:effectLst>
                <a:outerShdw blurRad="38100" dist="38100" dir="2700000" algn="tl">
                  <a:srgbClr val="000000">
                    <a:alpha val="43137"/>
                  </a:srgbClr>
                </a:outerShdw>
              </a:effectLst>
            </a:endParaRPr>
          </a:p>
        </p:txBody>
      </p:sp>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dirty="0"/>
              <a:t>JWWA</a:t>
            </a:r>
            <a:endParaRPr kumimoji="1" lang="ja-JP" altLang="en-US" dirty="0"/>
          </a:p>
        </p:txBody>
      </p:sp>
      <p:sp>
        <p:nvSpPr>
          <p:cNvPr id="12" name="正方形/長方形 11">
            <a:extLst>
              <a:ext uri="{FF2B5EF4-FFF2-40B4-BE49-F238E27FC236}">
                <a16:creationId xmlns:a16="http://schemas.microsoft.com/office/drawing/2014/main" id="{F3896D9D-9FBE-4C0C-A5D7-A58C902DE898}"/>
              </a:ext>
            </a:extLst>
          </p:cNvPr>
          <p:cNvSpPr/>
          <p:nvPr/>
        </p:nvSpPr>
        <p:spPr>
          <a:xfrm>
            <a:off x="530541" y="1013386"/>
            <a:ext cx="3990525" cy="5342964"/>
          </a:xfrm>
          <a:prstGeom prst="rect">
            <a:avLst/>
          </a:prstGeom>
          <a:pattFill prst="pct75">
            <a:fgClr>
              <a:srgbClr val="FFFF66"/>
            </a:fgClr>
            <a:bgClr>
              <a:schemeClr val="bg1"/>
            </a:bgClr>
          </a:pattFill>
          <a:ln>
            <a:solidFill>
              <a:schemeClr val="tx1">
                <a:lumMod val="50000"/>
                <a:lumOff val="50000"/>
              </a:schemeClr>
            </a:solidFill>
          </a:ln>
          <a:effectLst>
            <a:outerShdw blurRad="50800" dist="38100" dir="2700000" algn="tl" rotWithShape="0">
              <a:prstClr val="black">
                <a:alpha val="40000"/>
              </a:prstClr>
            </a:outerShdw>
          </a:effectLst>
          <a:scene3d>
            <a:camera prst="orthographicFront"/>
            <a:lightRig rig="threePt" dir="t"/>
          </a:scene3d>
          <a:sp3d>
            <a:bevelT w="101600" h="1016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93A44D3-C599-4320-ADD6-9CF810F029CC}"/>
              </a:ext>
            </a:extLst>
          </p:cNvPr>
          <p:cNvSpPr/>
          <p:nvPr/>
        </p:nvSpPr>
        <p:spPr>
          <a:xfrm>
            <a:off x="786649" y="1626438"/>
            <a:ext cx="3478307" cy="50202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lumMod val="85000"/>
                    <a:lumOff val="15000"/>
                  </a:schemeClr>
                </a:solidFill>
                <a:effectLst>
                  <a:outerShdw blurRad="38100" dist="38100" dir="2700000" algn="tl">
                    <a:srgbClr val="000000">
                      <a:alpha val="43137"/>
                    </a:srgbClr>
                  </a:outerShdw>
                </a:effectLst>
              </a:rPr>
              <a:t>地震等緊急時対応の手引き</a:t>
            </a:r>
          </a:p>
        </p:txBody>
      </p:sp>
      <p:sp>
        <p:nvSpPr>
          <p:cNvPr id="14" name="正方形/長方形 13">
            <a:extLst>
              <a:ext uri="{FF2B5EF4-FFF2-40B4-BE49-F238E27FC236}">
                <a16:creationId xmlns:a16="http://schemas.microsoft.com/office/drawing/2014/main" id="{5E809D4D-315D-423E-A6EB-9978E6C7E2F0}"/>
              </a:ext>
            </a:extLst>
          </p:cNvPr>
          <p:cNvSpPr/>
          <p:nvPr/>
        </p:nvSpPr>
        <p:spPr>
          <a:xfrm>
            <a:off x="1247802" y="2060013"/>
            <a:ext cx="2556000" cy="502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85000"/>
                    <a:lumOff val="15000"/>
                  </a:schemeClr>
                </a:solidFill>
                <a:effectLst>
                  <a:outerShdw blurRad="38100" dist="38100" dir="2700000" algn="tl">
                    <a:srgbClr val="000000">
                      <a:alpha val="43137"/>
                    </a:srgbClr>
                  </a:outerShdw>
                </a:effectLst>
              </a:rPr>
              <a:t>令和</a:t>
            </a:r>
            <a:r>
              <a:rPr kumimoji="1" lang="en-US" altLang="ja-JP" dirty="0">
                <a:solidFill>
                  <a:schemeClr val="tx1">
                    <a:lumMod val="85000"/>
                    <a:lumOff val="15000"/>
                  </a:schemeClr>
                </a:solidFill>
                <a:effectLst>
                  <a:outerShdw blurRad="38100" dist="38100" dir="2700000" algn="tl">
                    <a:srgbClr val="000000">
                      <a:alpha val="43137"/>
                    </a:srgbClr>
                  </a:outerShdw>
                </a:effectLst>
              </a:rPr>
              <a:t>2</a:t>
            </a:r>
            <a:r>
              <a:rPr kumimoji="1" lang="ja-JP" altLang="en-US" dirty="0">
                <a:solidFill>
                  <a:schemeClr val="tx1">
                    <a:lumMod val="85000"/>
                    <a:lumOff val="15000"/>
                  </a:schemeClr>
                </a:solidFill>
                <a:effectLst>
                  <a:outerShdw blurRad="38100" dist="38100" dir="2700000" algn="tl">
                    <a:srgbClr val="000000">
                      <a:alpha val="43137"/>
                    </a:srgbClr>
                  </a:outerShdw>
                </a:effectLst>
              </a:rPr>
              <a:t>年</a:t>
            </a:r>
            <a:r>
              <a:rPr kumimoji="1" lang="en-US" altLang="ja-JP" dirty="0">
                <a:solidFill>
                  <a:schemeClr val="tx1">
                    <a:lumMod val="85000"/>
                    <a:lumOff val="15000"/>
                  </a:schemeClr>
                </a:solidFill>
                <a:effectLst>
                  <a:outerShdw blurRad="38100" dist="38100" dir="2700000" algn="tl">
                    <a:srgbClr val="000000">
                      <a:alpha val="43137"/>
                    </a:srgbClr>
                  </a:outerShdw>
                </a:effectLst>
              </a:rPr>
              <a:t>4</a:t>
            </a:r>
            <a:r>
              <a:rPr kumimoji="1" lang="ja-JP" altLang="en-US" dirty="0">
                <a:solidFill>
                  <a:schemeClr val="tx1">
                    <a:lumMod val="85000"/>
                    <a:lumOff val="15000"/>
                  </a:schemeClr>
                </a:solidFill>
                <a:effectLst>
                  <a:outerShdw blurRad="38100" dist="38100" dir="2700000" algn="tl">
                    <a:srgbClr val="000000">
                      <a:alpha val="43137"/>
                    </a:srgbClr>
                  </a:outerShdw>
                </a:effectLst>
              </a:rPr>
              <a:t>月改訂</a:t>
            </a:r>
          </a:p>
        </p:txBody>
      </p:sp>
      <p:sp>
        <p:nvSpPr>
          <p:cNvPr id="15" name="正方形/長方形 14">
            <a:extLst>
              <a:ext uri="{FF2B5EF4-FFF2-40B4-BE49-F238E27FC236}">
                <a16:creationId xmlns:a16="http://schemas.microsoft.com/office/drawing/2014/main" id="{48286AAA-2636-4B1F-ACF0-EB8F67DBA5BA}"/>
              </a:ext>
            </a:extLst>
          </p:cNvPr>
          <p:cNvSpPr/>
          <p:nvPr/>
        </p:nvSpPr>
        <p:spPr>
          <a:xfrm>
            <a:off x="941802" y="5489201"/>
            <a:ext cx="3168000" cy="502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lumMod val="85000"/>
                    <a:lumOff val="15000"/>
                  </a:schemeClr>
                </a:solidFill>
                <a:effectLst>
                  <a:outerShdw blurRad="38100" dist="38100" dir="2700000" algn="tl">
                    <a:srgbClr val="000000">
                      <a:alpha val="43137"/>
                    </a:srgbClr>
                  </a:outerShdw>
                </a:effectLst>
              </a:rPr>
              <a:t>公益社団法人　日本水道協会</a:t>
            </a:r>
          </a:p>
        </p:txBody>
      </p:sp>
      <p:sp>
        <p:nvSpPr>
          <p:cNvPr id="16" name="正方形/長方形 15">
            <a:extLst>
              <a:ext uri="{FF2B5EF4-FFF2-40B4-BE49-F238E27FC236}">
                <a16:creationId xmlns:a16="http://schemas.microsoft.com/office/drawing/2014/main" id="{110F4701-2D74-4086-9AF4-A2AB8669AC54}"/>
              </a:ext>
            </a:extLst>
          </p:cNvPr>
          <p:cNvSpPr/>
          <p:nvPr/>
        </p:nvSpPr>
        <p:spPr>
          <a:xfrm>
            <a:off x="4790005" y="920456"/>
            <a:ext cx="7020000" cy="648000"/>
          </a:xfrm>
          <a:prstGeom prst="rect">
            <a:avLst/>
          </a:prstGeom>
          <a:pattFill prst="pct50">
            <a:fgClr>
              <a:srgbClr val="002060"/>
            </a:fgClr>
            <a:bgClr>
              <a:srgbClr val="0070C0"/>
            </a:bgClr>
          </a:patt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3200" b="1" dirty="0">
                <a:solidFill>
                  <a:schemeClr val="bg1"/>
                </a:solidFill>
                <a:effectLst>
                  <a:outerShdw blurRad="38100" dist="38100" dir="2700000" algn="tl">
                    <a:srgbClr val="000000">
                      <a:alpha val="43137"/>
                    </a:srgbClr>
                  </a:outerShdw>
                </a:effectLst>
              </a:rPr>
              <a:t>≪手引き改訂の主なポイント≫</a:t>
            </a:r>
          </a:p>
        </p:txBody>
      </p:sp>
      <p:sp>
        <p:nvSpPr>
          <p:cNvPr id="18" name="正方形/長方形 17">
            <a:extLst>
              <a:ext uri="{FF2B5EF4-FFF2-40B4-BE49-F238E27FC236}">
                <a16:creationId xmlns:a16="http://schemas.microsoft.com/office/drawing/2014/main" id="{48418F61-EC0C-48FC-B92C-E44D7B78E86B}"/>
              </a:ext>
            </a:extLst>
          </p:cNvPr>
          <p:cNvSpPr/>
          <p:nvPr/>
        </p:nvSpPr>
        <p:spPr>
          <a:xfrm rot="20931429">
            <a:off x="387084" y="2989013"/>
            <a:ext cx="4277434" cy="1715913"/>
          </a:xfrm>
          <a:prstGeom prst="rect">
            <a:avLst/>
          </a:prstGeom>
          <a:noFill/>
          <a:ln>
            <a:no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i="1" dirty="0">
                <a:solidFill>
                  <a:schemeClr val="accent4">
                    <a:lumMod val="75000"/>
                  </a:schemeClr>
                </a:solidFill>
                <a:effectLst>
                  <a:outerShdw blurRad="38100" dist="38100" dir="2700000" algn="tl">
                    <a:srgbClr val="000000">
                      <a:alpha val="43137"/>
                    </a:srgbClr>
                  </a:outerShdw>
                </a:effectLst>
              </a:rPr>
              <a:t>日本水道協会</a:t>
            </a:r>
            <a:endParaRPr kumimoji="1" lang="en-US" altLang="ja-JP" sz="3200" b="1" i="1" dirty="0">
              <a:solidFill>
                <a:schemeClr val="accent4">
                  <a:lumMod val="75000"/>
                </a:schemeClr>
              </a:solidFill>
              <a:effectLst>
                <a:outerShdw blurRad="38100" dist="38100" dir="2700000" algn="tl">
                  <a:srgbClr val="000000">
                    <a:alpha val="43137"/>
                  </a:srgbClr>
                </a:outerShdw>
              </a:effectLst>
            </a:endParaRPr>
          </a:p>
          <a:p>
            <a:pPr algn="ctr"/>
            <a:r>
              <a:rPr kumimoji="1" lang="ja-JP" altLang="en-US" sz="3200" b="1" i="1" dirty="0">
                <a:solidFill>
                  <a:schemeClr val="accent4">
                    <a:lumMod val="75000"/>
                  </a:schemeClr>
                </a:solidFill>
                <a:effectLst>
                  <a:outerShdw blurRad="38100" dist="38100" dir="2700000" algn="tl">
                    <a:srgbClr val="000000">
                      <a:alpha val="43137"/>
                    </a:srgbClr>
                  </a:outerShdw>
                </a:effectLst>
              </a:rPr>
              <a:t>ホームページに</a:t>
            </a:r>
            <a:r>
              <a:rPr kumimoji="1" lang="en-US" altLang="ja-JP" sz="3200" b="1" i="1" dirty="0">
                <a:solidFill>
                  <a:schemeClr val="accent4">
                    <a:lumMod val="75000"/>
                  </a:schemeClr>
                </a:solidFill>
                <a:effectLst>
                  <a:outerShdw blurRad="38100" dist="38100" dir="2700000" algn="tl">
                    <a:srgbClr val="000000">
                      <a:alpha val="43137"/>
                    </a:srgbClr>
                  </a:outerShdw>
                </a:effectLst>
              </a:rPr>
              <a:t>UP</a:t>
            </a:r>
          </a:p>
          <a:p>
            <a:pPr algn="ctr"/>
            <a:r>
              <a:rPr lang="en-US" altLang="ja-JP" b="1" i="1" dirty="0">
                <a:solidFill>
                  <a:schemeClr val="accent4">
                    <a:lumMod val="75000"/>
                  </a:schemeClr>
                </a:solidFill>
                <a:effectLst>
                  <a:outerShdw blurRad="38100" dist="38100" dir="2700000" algn="tl">
                    <a:srgbClr val="000000">
                      <a:alpha val="43137"/>
                    </a:srgbClr>
                  </a:outerShdw>
                </a:effectLst>
              </a:rPr>
              <a:t>http://www.jwwa.or.jp/</a:t>
            </a:r>
            <a:endParaRPr kumimoji="1" lang="ja-JP" altLang="en-US" b="1" i="1" dirty="0">
              <a:solidFill>
                <a:schemeClr val="accent4">
                  <a:lumMod val="75000"/>
                </a:schemeClr>
              </a:solidFill>
              <a:effectLst>
                <a:outerShdw blurRad="38100" dist="38100" dir="2700000" algn="tl">
                  <a:srgbClr val="000000">
                    <a:alpha val="43137"/>
                  </a:srgbClr>
                </a:outerShdw>
              </a:effectLst>
            </a:endParaRPr>
          </a:p>
        </p:txBody>
      </p:sp>
      <p:sp>
        <p:nvSpPr>
          <p:cNvPr id="20" name="正方形/長方形 19">
            <a:extLst>
              <a:ext uri="{FF2B5EF4-FFF2-40B4-BE49-F238E27FC236}">
                <a16:creationId xmlns:a16="http://schemas.microsoft.com/office/drawing/2014/main" id="{B8312EFF-71E6-4DCA-8095-1CBB2FB20AD0}"/>
              </a:ext>
            </a:extLst>
          </p:cNvPr>
          <p:cNvSpPr/>
          <p:nvPr/>
        </p:nvSpPr>
        <p:spPr>
          <a:xfrm>
            <a:off x="340888" y="17530"/>
            <a:ext cx="11510224" cy="91440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0" dirty="0">
                <a:solidFill>
                  <a:srgbClr val="002060"/>
                </a:solidFill>
              </a:rPr>
              <a:t>「地震等緊急時対応の手引き」を改訂しました</a:t>
            </a:r>
            <a:endParaRPr kumimoji="1" lang="ja-JP" altLang="en-US" sz="4000" b="1" i="1" dirty="0">
              <a:solidFill>
                <a:srgbClr val="002060"/>
              </a:solidFill>
            </a:endParaRPr>
          </a:p>
        </p:txBody>
      </p:sp>
      <p:pic>
        <p:nvPicPr>
          <p:cNvPr id="21" name="図 20">
            <a:extLst>
              <a:ext uri="{FF2B5EF4-FFF2-40B4-BE49-F238E27FC236}">
                <a16:creationId xmlns:a16="http://schemas.microsoft.com/office/drawing/2014/main" id="{716453E1-321A-49F0-AB03-B6E7FAABBA5F}"/>
              </a:ext>
            </a:extLst>
          </p:cNvPr>
          <p:cNvPicPr preferRelativeResize="0">
            <a:picLocks noChangeArrowheads="1"/>
          </p:cNvPicPr>
          <p:nvPr/>
        </p:nvPicPr>
        <p:blipFill rotWithShape="1">
          <a:blip r:embed="rId3">
            <a:duotone>
              <a:prstClr val="black"/>
              <a:schemeClr val="tx2">
                <a:tint val="45000"/>
                <a:satMod val="400000"/>
              </a:schemeClr>
            </a:duotone>
            <a:lum contrast="40000"/>
            <a:extLst>
              <a:ext uri="{28A0092B-C50C-407E-A947-70E740481C1C}">
                <a14:useLocalDpi xmlns:a14="http://schemas.microsoft.com/office/drawing/2010/main" val="0"/>
              </a:ext>
            </a:extLst>
          </a:blip>
          <a:srcRect l="1892" t="7921" r="2183" b="9901"/>
          <a:stretch/>
        </p:blipFill>
        <p:spPr bwMode="auto">
          <a:xfrm>
            <a:off x="530541" y="1013386"/>
            <a:ext cx="3996000" cy="36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グラフィックス 2" descr="オーケーの合図">
            <a:extLst>
              <a:ext uri="{FF2B5EF4-FFF2-40B4-BE49-F238E27FC236}">
                <a16:creationId xmlns:a16="http://schemas.microsoft.com/office/drawing/2014/main" id="{34FF2E2D-8B82-420B-BCA6-9C630A3FEB67}"/>
              </a:ext>
            </a:extLst>
          </p:cNvPr>
          <p:cNvPicPr>
            <a:picLocks noChangeAspect="1"/>
          </p:cNvPicPr>
          <p:nvPr/>
        </p:nvPicPr>
        <p:blipFill>
          <a:blip r:embed="rId4">
            <a:lum bright="2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73382" y="-47636"/>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5096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a:extLst>
              <a:ext uri="{FF2B5EF4-FFF2-40B4-BE49-F238E27FC236}">
                <a16:creationId xmlns:a16="http://schemas.microsoft.com/office/drawing/2014/main" id="{644F1ED0-E85E-47F2-94D3-66AA7C8D855F}"/>
              </a:ext>
            </a:extLst>
          </p:cNvPr>
          <p:cNvGraphicFramePr>
            <a:graphicFrameLocks noGrp="1"/>
          </p:cNvGraphicFramePr>
          <p:nvPr>
            <p:extLst>
              <p:ext uri="{D42A27DB-BD31-4B8C-83A1-F6EECF244321}">
                <p14:modId xmlns:p14="http://schemas.microsoft.com/office/powerpoint/2010/main" val="2997939748"/>
              </p:ext>
            </p:extLst>
          </p:nvPr>
        </p:nvGraphicFramePr>
        <p:xfrm>
          <a:off x="925536" y="515864"/>
          <a:ext cx="10340928" cy="6187440"/>
        </p:xfrm>
        <a:graphic>
          <a:graphicData uri="http://schemas.openxmlformats.org/drawingml/2006/table">
            <a:tbl>
              <a:tblPr firstRow="1" bandRow="1">
                <a:tableStyleId>{616DA210-FB5B-4158-B5E0-FEB733F419BA}</a:tableStyleId>
              </a:tblPr>
              <a:tblGrid>
                <a:gridCol w="579706">
                  <a:extLst>
                    <a:ext uri="{9D8B030D-6E8A-4147-A177-3AD203B41FA5}">
                      <a16:colId xmlns:a16="http://schemas.microsoft.com/office/drawing/2014/main" val="2186715687"/>
                    </a:ext>
                  </a:extLst>
                </a:gridCol>
                <a:gridCol w="4880611">
                  <a:extLst>
                    <a:ext uri="{9D8B030D-6E8A-4147-A177-3AD203B41FA5}">
                      <a16:colId xmlns:a16="http://schemas.microsoft.com/office/drawing/2014/main" val="1157783415"/>
                    </a:ext>
                  </a:extLst>
                </a:gridCol>
                <a:gridCol w="4880611">
                  <a:extLst>
                    <a:ext uri="{9D8B030D-6E8A-4147-A177-3AD203B41FA5}">
                      <a16:colId xmlns:a16="http://schemas.microsoft.com/office/drawing/2014/main" val="159737924"/>
                    </a:ext>
                  </a:extLst>
                </a:gridCol>
              </a:tblGrid>
              <a:tr h="370840">
                <a:tc gridSpan="2">
                  <a:txBody>
                    <a:bodyPr/>
                    <a:lstStyle/>
                    <a:p>
                      <a:pPr algn="ctr"/>
                      <a:r>
                        <a:rPr kumimoji="1" lang="ja-JP" altLang="en-US" sz="2000" b="1" dirty="0">
                          <a:solidFill>
                            <a:srgbClr val="002060"/>
                          </a:solidFill>
                        </a:rPr>
                        <a:t>新（令和 </a:t>
                      </a:r>
                      <a:r>
                        <a:rPr kumimoji="1" lang="en-US" altLang="ja-JP" sz="2000" b="1" dirty="0">
                          <a:solidFill>
                            <a:srgbClr val="002060"/>
                          </a:solidFill>
                        </a:rPr>
                        <a:t>2 </a:t>
                      </a:r>
                      <a:r>
                        <a:rPr kumimoji="1" lang="ja-JP" altLang="en-US" sz="2000" b="1" dirty="0">
                          <a:solidFill>
                            <a:srgbClr val="002060"/>
                          </a:solidFill>
                        </a:rPr>
                        <a:t>年４月改訂版）</a:t>
                      </a:r>
                    </a:p>
                  </a:txBody>
                  <a:tcPr>
                    <a:pattFill prst="pct50">
                      <a:fgClr>
                        <a:srgbClr val="00B0F0"/>
                      </a:fgClr>
                      <a:bgClr>
                        <a:srgbClr val="A3E7FF"/>
                      </a:bgClr>
                    </a:pattFill>
                  </a:tcPr>
                </a:tc>
                <a:tc hMerge="1">
                  <a:txBody>
                    <a:bodyPr/>
                    <a:lstStyle/>
                    <a:p>
                      <a:endParaRPr kumimoji="1" lang="ja-JP" altLang="en-US"/>
                    </a:p>
                  </a:txBody>
                  <a:tcPr/>
                </a:tc>
                <a:tc>
                  <a:txBody>
                    <a:bodyPr/>
                    <a:lstStyle/>
                    <a:p>
                      <a:pPr algn="ctr"/>
                      <a:r>
                        <a:rPr kumimoji="1" lang="ja-JP" altLang="en-US" sz="2000" b="1" dirty="0">
                          <a:solidFill>
                            <a:srgbClr val="002060"/>
                          </a:solidFill>
                        </a:rPr>
                        <a:t>旧</a:t>
                      </a:r>
                      <a:r>
                        <a:rPr kumimoji="1" lang="en-US" altLang="ja-JP" sz="2000" b="1" dirty="0">
                          <a:solidFill>
                            <a:srgbClr val="002060"/>
                          </a:solidFill>
                        </a:rPr>
                        <a:t>(</a:t>
                      </a:r>
                      <a:r>
                        <a:rPr kumimoji="1" lang="ja-JP" altLang="en-US" sz="2000" b="1" dirty="0">
                          <a:solidFill>
                            <a:srgbClr val="002060"/>
                          </a:solidFill>
                        </a:rPr>
                        <a:t>平成</a:t>
                      </a:r>
                      <a:r>
                        <a:rPr kumimoji="1" lang="en-US" altLang="ja-JP" sz="2000" b="1" dirty="0">
                          <a:solidFill>
                            <a:srgbClr val="002060"/>
                          </a:solidFill>
                        </a:rPr>
                        <a:t>25</a:t>
                      </a:r>
                      <a:r>
                        <a:rPr kumimoji="1" lang="ja-JP" altLang="en-US" sz="2000" b="1" dirty="0">
                          <a:solidFill>
                            <a:srgbClr val="002060"/>
                          </a:solidFill>
                        </a:rPr>
                        <a:t>年改訂版）　</a:t>
                      </a:r>
                    </a:p>
                  </a:txBody>
                  <a:tcPr>
                    <a:pattFill prst="pct50">
                      <a:fgClr>
                        <a:srgbClr val="00B0F0"/>
                      </a:fgClr>
                      <a:bgClr>
                        <a:srgbClr val="A3E7FF"/>
                      </a:bgClr>
                    </a:pattFill>
                  </a:tcPr>
                </a:tc>
                <a:extLst>
                  <a:ext uri="{0D108BD9-81ED-4DB2-BD59-A6C34878D82A}">
                    <a16:rowId xmlns:a16="http://schemas.microsoft.com/office/drawing/2014/main" val="2877401281"/>
                  </a:ext>
                </a:extLst>
              </a:tr>
              <a:tr h="370840">
                <a:tc>
                  <a:txBody>
                    <a:bodyPr/>
                    <a:lstStyle/>
                    <a:p>
                      <a:pPr algn="ctr"/>
                      <a:r>
                        <a:rPr kumimoji="1" lang="ja-JP" altLang="en-US" sz="1800" b="1" dirty="0">
                          <a:solidFill>
                            <a:schemeClr val="bg1"/>
                          </a:solidFill>
                        </a:rPr>
                        <a:t>ル</a:t>
                      </a:r>
                      <a:r>
                        <a:rPr kumimoji="1" lang="en-US" altLang="ja-JP" sz="1800" b="1" dirty="0">
                          <a:solidFill>
                            <a:schemeClr val="bg1"/>
                          </a:solidFill>
                        </a:rPr>
                        <a:t>Ⅰ</a:t>
                      </a:r>
                      <a:r>
                        <a:rPr kumimoji="1" lang="ja-JP" altLang="en-US" sz="1800" b="1" dirty="0">
                          <a:solidFill>
                            <a:schemeClr val="bg1"/>
                          </a:solidFill>
                        </a:rPr>
                        <a:t>ル小委員会</a:t>
                      </a:r>
                    </a:p>
                  </a:txBody>
                  <a:tcPr anchor="ctr">
                    <a:pattFill prst="pct50">
                      <a:fgClr>
                        <a:srgbClr val="00B050"/>
                      </a:fgClr>
                      <a:bgClr>
                        <a:srgbClr val="92D050"/>
                      </a:bgClr>
                    </a:pattFill>
                  </a:tcPr>
                </a:tc>
                <a:tc>
                  <a:txBody>
                    <a:bodyPr/>
                    <a:lstStyle/>
                    <a:p>
                      <a:r>
                        <a:rPr kumimoji="1" lang="ja-JP" altLang="en-US" sz="1800" dirty="0">
                          <a:solidFill>
                            <a:srgbClr val="002060"/>
                          </a:solidFill>
                        </a:rPr>
                        <a:t>第</a:t>
                      </a:r>
                      <a:r>
                        <a:rPr kumimoji="1" lang="en-US" altLang="ja-JP" sz="1800" dirty="0">
                          <a:solidFill>
                            <a:srgbClr val="002060"/>
                          </a:solidFill>
                        </a:rPr>
                        <a:t>1</a:t>
                      </a:r>
                      <a:r>
                        <a:rPr kumimoji="1" lang="ja-JP" altLang="en-US" sz="1800" dirty="0">
                          <a:solidFill>
                            <a:srgbClr val="002060"/>
                          </a:solidFill>
                        </a:rPr>
                        <a:t>章　相互応援の一般事項</a:t>
                      </a:r>
                      <a:endParaRPr kumimoji="1" lang="en-US" altLang="ja-JP" sz="1800" dirty="0">
                        <a:solidFill>
                          <a:srgbClr val="002060"/>
                        </a:solidFill>
                      </a:endParaRPr>
                    </a:p>
                    <a:p>
                      <a:pPr marL="914400" lvl="1" indent="-457200">
                        <a:buFont typeface="+mj-lt"/>
                        <a:buAutoNum type="arabicPeriod"/>
                      </a:pPr>
                      <a:r>
                        <a:rPr kumimoji="1" lang="ja-JP" altLang="en-US" sz="1600" dirty="0">
                          <a:solidFill>
                            <a:srgbClr val="002060"/>
                          </a:solidFill>
                        </a:rPr>
                        <a:t>本手引きの目的</a:t>
                      </a:r>
                      <a:endParaRPr kumimoji="1" lang="en-US" altLang="ja-JP" sz="1600" dirty="0">
                        <a:solidFill>
                          <a:srgbClr val="002060"/>
                        </a:solidFill>
                      </a:endParaRPr>
                    </a:p>
                    <a:p>
                      <a:pPr marL="914400" lvl="1" indent="-457200">
                        <a:buFont typeface="+mj-lt"/>
                        <a:buAutoNum type="arabicPeriod"/>
                      </a:pPr>
                      <a:r>
                        <a:rPr kumimoji="1" lang="ja-JP" altLang="en-US" sz="1600" dirty="0">
                          <a:solidFill>
                            <a:srgbClr val="C00000"/>
                          </a:solidFill>
                        </a:rPr>
                        <a:t>本手引きの位置づけ</a:t>
                      </a:r>
                      <a:endParaRPr kumimoji="1" lang="en-US" altLang="ja-JP" sz="1600" dirty="0">
                        <a:solidFill>
                          <a:srgbClr val="C00000"/>
                        </a:solidFill>
                      </a:endParaRPr>
                    </a:p>
                    <a:p>
                      <a:pPr marL="914400" lvl="1" indent="-457200">
                        <a:buFont typeface="+mj-lt"/>
                        <a:buAutoNum type="arabicPeriod"/>
                      </a:pPr>
                      <a:r>
                        <a:rPr kumimoji="1" lang="ja-JP" altLang="en-US" sz="1600" dirty="0">
                          <a:solidFill>
                            <a:srgbClr val="C00000"/>
                          </a:solidFill>
                        </a:rPr>
                        <a:t>情報連絡</a:t>
                      </a:r>
                      <a:endParaRPr kumimoji="1" lang="en-US" altLang="ja-JP" sz="1600" dirty="0">
                        <a:solidFill>
                          <a:srgbClr val="C00000"/>
                        </a:solidFill>
                      </a:endParaRPr>
                    </a:p>
                    <a:p>
                      <a:pPr marL="914400" lvl="1" indent="-457200">
                        <a:buFont typeface="+mj-lt"/>
                        <a:buAutoNum type="arabicPeriod"/>
                      </a:pPr>
                      <a:r>
                        <a:rPr kumimoji="1" lang="ja-JP" altLang="en-US" sz="1600" dirty="0">
                          <a:solidFill>
                            <a:srgbClr val="002060"/>
                          </a:solidFill>
                        </a:rPr>
                        <a:t>応援要請</a:t>
                      </a:r>
                      <a:endParaRPr kumimoji="1" lang="en-US" altLang="ja-JP" sz="1600" dirty="0">
                        <a:solidFill>
                          <a:srgbClr val="002060"/>
                        </a:solidFill>
                      </a:endParaRPr>
                    </a:p>
                    <a:p>
                      <a:pPr marL="914400" lvl="1" indent="-457200">
                        <a:buFont typeface="+mj-lt"/>
                        <a:buAutoNum type="arabicPeriod"/>
                      </a:pPr>
                      <a:r>
                        <a:rPr kumimoji="1" lang="ja-JP" altLang="en-US" sz="1600" dirty="0">
                          <a:solidFill>
                            <a:srgbClr val="002060"/>
                          </a:solidFill>
                        </a:rPr>
                        <a:t>水道給水対策本部の設置</a:t>
                      </a:r>
                      <a:endParaRPr kumimoji="1" lang="en-US" altLang="ja-JP" sz="1600" dirty="0">
                        <a:solidFill>
                          <a:srgbClr val="002060"/>
                        </a:solidFill>
                      </a:endParaRPr>
                    </a:p>
                    <a:p>
                      <a:pPr marL="914400" lvl="1" indent="-457200">
                        <a:buFont typeface="+mj-lt"/>
                        <a:buAutoNum type="arabicPeriod"/>
                      </a:pPr>
                      <a:r>
                        <a:rPr kumimoji="1" lang="ja-JP" altLang="en-US" sz="1600" dirty="0">
                          <a:solidFill>
                            <a:srgbClr val="002060"/>
                          </a:solidFill>
                        </a:rPr>
                        <a:t>費用負担の基本的考え方</a:t>
                      </a:r>
                      <a:endParaRPr kumimoji="1" lang="en-US" altLang="ja-JP" sz="1600" dirty="0">
                        <a:solidFill>
                          <a:srgbClr val="002060"/>
                        </a:solidFill>
                      </a:endParaRPr>
                    </a:p>
                    <a:p>
                      <a:pPr marL="914400" lvl="1" indent="-457200">
                        <a:buFont typeface="+mj-lt"/>
                        <a:buAutoNum type="arabicPeriod"/>
                      </a:pPr>
                      <a:r>
                        <a:rPr kumimoji="1" lang="ja-JP" altLang="en-US" sz="1600" dirty="0">
                          <a:solidFill>
                            <a:srgbClr val="002060"/>
                          </a:solidFill>
                        </a:rPr>
                        <a:t>労働災害等の基本的な考え方</a:t>
                      </a:r>
                    </a:p>
                  </a:txBody>
                  <a:tcPr>
                    <a:solidFill>
                      <a:schemeClr val="bg1"/>
                    </a:solidFill>
                  </a:tcPr>
                </a:tc>
                <a:tc>
                  <a:txBody>
                    <a:bodyPr/>
                    <a:lstStyle/>
                    <a:p>
                      <a:r>
                        <a:rPr kumimoji="1" lang="en-US" altLang="ja-JP" sz="1800" dirty="0">
                          <a:solidFill>
                            <a:srgbClr val="002060"/>
                          </a:solidFill>
                        </a:rPr>
                        <a:t>Ⅰ</a:t>
                      </a:r>
                      <a:r>
                        <a:rPr kumimoji="1" lang="ja-JP" altLang="en-US" sz="1800" dirty="0">
                          <a:solidFill>
                            <a:srgbClr val="002060"/>
                          </a:solidFill>
                        </a:rPr>
                        <a:t>　相互応援の一般事項</a:t>
                      </a:r>
                      <a:endParaRPr kumimoji="1" lang="en-US" altLang="ja-JP" sz="1800" dirty="0">
                        <a:solidFill>
                          <a:srgbClr val="002060"/>
                        </a:solidFill>
                      </a:endParaRPr>
                    </a:p>
                    <a:p>
                      <a:pPr marL="914400" lvl="1" indent="-457200">
                        <a:buFont typeface="+mj-lt"/>
                        <a:buAutoNum type="arabicPeriod"/>
                      </a:pPr>
                      <a:r>
                        <a:rPr kumimoji="1" lang="ja-JP" altLang="en-US" sz="1600" dirty="0">
                          <a:solidFill>
                            <a:srgbClr val="002060"/>
                          </a:solidFill>
                        </a:rPr>
                        <a:t>本手引きの目的</a:t>
                      </a:r>
                      <a:endParaRPr kumimoji="1" lang="en-US" altLang="ja-JP" sz="1600" dirty="0">
                        <a:solidFill>
                          <a:srgbClr val="002060"/>
                        </a:solidFill>
                      </a:endParaRPr>
                    </a:p>
                    <a:p>
                      <a:pPr marL="914400" lvl="1" indent="-457200">
                        <a:buFont typeface="+mj-lt"/>
                        <a:buAutoNum type="arabicPeriod"/>
                      </a:pPr>
                      <a:r>
                        <a:rPr kumimoji="1" lang="ja-JP" altLang="en-US" sz="1600" dirty="0">
                          <a:solidFill>
                            <a:srgbClr val="002060"/>
                          </a:solidFill>
                        </a:rPr>
                        <a:t>応援要請</a:t>
                      </a:r>
                      <a:endParaRPr kumimoji="1" lang="en-US" altLang="ja-JP" sz="1600" dirty="0">
                        <a:solidFill>
                          <a:srgbClr val="002060"/>
                        </a:solidFill>
                      </a:endParaRPr>
                    </a:p>
                    <a:p>
                      <a:pPr marL="914400" lvl="1" indent="-457200">
                        <a:buFont typeface="+mj-lt"/>
                        <a:buAutoNum type="arabicPeriod"/>
                      </a:pPr>
                      <a:r>
                        <a:rPr kumimoji="1" lang="ja-JP" altLang="en-US" sz="1600" dirty="0">
                          <a:solidFill>
                            <a:srgbClr val="002060"/>
                          </a:solidFill>
                        </a:rPr>
                        <a:t>水道給水対策本部の設置</a:t>
                      </a:r>
                      <a:endParaRPr kumimoji="1" lang="en-US" altLang="ja-JP" sz="1600" dirty="0">
                        <a:solidFill>
                          <a:srgbClr val="002060"/>
                        </a:solidFill>
                      </a:endParaRPr>
                    </a:p>
                    <a:p>
                      <a:pPr marL="914400" lvl="1" indent="-457200">
                        <a:buFont typeface="+mj-lt"/>
                        <a:buAutoNum type="arabicPeriod"/>
                      </a:pPr>
                      <a:r>
                        <a:rPr kumimoji="1" lang="ja-JP" altLang="en-US" sz="1600" dirty="0">
                          <a:solidFill>
                            <a:srgbClr val="002060"/>
                          </a:solidFill>
                        </a:rPr>
                        <a:t>費用負担の基本的考え方</a:t>
                      </a:r>
                      <a:endParaRPr kumimoji="1" lang="en-US" altLang="ja-JP" sz="1600" dirty="0">
                        <a:solidFill>
                          <a:srgbClr val="002060"/>
                        </a:solidFill>
                      </a:endParaRPr>
                    </a:p>
                    <a:p>
                      <a:pPr marL="914400" lvl="1" indent="-457200">
                        <a:buFont typeface="+mj-lt"/>
                        <a:buAutoNum type="arabicPeriod"/>
                      </a:pPr>
                      <a:r>
                        <a:rPr kumimoji="1" lang="ja-JP" altLang="en-US" sz="1600" dirty="0">
                          <a:solidFill>
                            <a:srgbClr val="002060"/>
                          </a:solidFill>
                        </a:rPr>
                        <a:t>労働災害等の基本的な考え方</a:t>
                      </a:r>
                    </a:p>
                  </a:txBody>
                  <a:tcPr anchor="ctr">
                    <a:solidFill>
                      <a:schemeClr val="bg1"/>
                    </a:solidFill>
                  </a:tcPr>
                </a:tc>
                <a:extLst>
                  <a:ext uri="{0D108BD9-81ED-4DB2-BD59-A6C34878D82A}">
                    <a16:rowId xmlns:a16="http://schemas.microsoft.com/office/drawing/2014/main" val="2085941090"/>
                  </a:ext>
                </a:extLst>
              </a:tr>
              <a:tr h="370840">
                <a:tc rowSpan="3">
                  <a:txBody>
                    <a:bodyPr/>
                    <a:lstStyle/>
                    <a:p>
                      <a:pPr algn="ctr"/>
                      <a:r>
                        <a:rPr kumimoji="1" lang="ja-JP" altLang="en-US" sz="1800" b="1" dirty="0">
                          <a:solidFill>
                            <a:schemeClr val="bg1"/>
                          </a:solidFill>
                        </a:rPr>
                        <a:t>応急給水・応急復旧</a:t>
                      </a:r>
                    </a:p>
                  </a:txBody>
                  <a:tcPr anchor="ctr">
                    <a:pattFill prst="pct50">
                      <a:fgClr>
                        <a:srgbClr val="C53811"/>
                      </a:fgClr>
                      <a:bgClr>
                        <a:schemeClr val="accent2">
                          <a:lumMod val="75000"/>
                        </a:schemeClr>
                      </a:bgClr>
                    </a:pattFill>
                  </a:tcPr>
                </a:tc>
                <a:tc>
                  <a:txBody>
                    <a:bodyPr/>
                    <a:lstStyle/>
                    <a:p>
                      <a:r>
                        <a:rPr kumimoji="1" lang="ja-JP" altLang="en-US" sz="1800" dirty="0">
                          <a:solidFill>
                            <a:srgbClr val="002060"/>
                          </a:solidFill>
                        </a:rPr>
                        <a:t>第</a:t>
                      </a:r>
                      <a:r>
                        <a:rPr kumimoji="1" lang="en-US" altLang="ja-JP" sz="1800" dirty="0">
                          <a:solidFill>
                            <a:srgbClr val="002060"/>
                          </a:solidFill>
                        </a:rPr>
                        <a:t>2</a:t>
                      </a:r>
                      <a:r>
                        <a:rPr kumimoji="1" lang="ja-JP" altLang="en-US" sz="1800" dirty="0">
                          <a:solidFill>
                            <a:srgbClr val="002060"/>
                          </a:solidFill>
                        </a:rPr>
                        <a:t>章　</a:t>
                      </a:r>
                      <a:r>
                        <a:rPr kumimoji="1" lang="ja-JP" altLang="en-US" sz="1800" dirty="0">
                          <a:solidFill>
                            <a:srgbClr val="C00000"/>
                          </a:solidFill>
                        </a:rPr>
                        <a:t>平常時における応急活動の準備</a:t>
                      </a:r>
                      <a:endParaRPr kumimoji="1" lang="en-US" altLang="ja-JP" sz="1800" dirty="0">
                        <a:solidFill>
                          <a:srgbClr val="C00000"/>
                        </a:solidFill>
                      </a:endParaRPr>
                    </a:p>
                    <a:p>
                      <a:pPr marL="914400" lvl="1" indent="-457200">
                        <a:buFont typeface="+mj-lt"/>
                        <a:buAutoNum type="arabicPeriod"/>
                      </a:pPr>
                      <a:r>
                        <a:rPr kumimoji="1" lang="ja-JP" altLang="en-US" sz="1600" dirty="0">
                          <a:solidFill>
                            <a:srgbClr val="C00000"/>
                          </a:solidFill>
                        </a:rPr>
                        <a:t>応急給水について</a:t>
                      </a:r>
                      <a:endParaRPr kumimoji="1" lang="en-US" altLang="ja-JP" sz="1600" dirty="0">
                        <a:solidFill>
                          <a:srgbClr val="C00000"/>
                        </a:solidFill>
                      </a:endParaRPr>
                    </a:p>
                    <a:p>
                      <a:pPr marL="914400" lvl="1" indent="-457200">
                        <a:buFont typeface="+mj-lt"/>
                        <a:buAutoNum type="arabicPeriod"/>
                      </a:pPr>
                      <a:r>
                        <a:rPr kumimoji="1" lang="ja-JP" altLang="en-US" sz="1600" dirty="0">
                          <a:solidFill>
                            <a:srgbClr val="C00000"/>
                          </a:solidFill>
                        </a:rPr>
                        <a:t>応急復旧について</a:t>
                      </a:r>
                    </a:p>
                  </a:txBody>
                  <a:tcPr>
                    <a:solidFill>
                      <a:schemeClr val="bg1"/>
                    </a:solidFill>
                  </a:tcPr>
                </a:tc>
                <a:tc rowSpan="4">
                  <a:txBody>
                    <a:bodyPr/>
                    <a:lstStyle/>
                    <a:p>
                      <a:r>
                        <a:rPr kumimoji="1" lang="en-US" altLang="ja-JP" sz="1800" dirty="0">
                          <a:solidFill>
                            <a:srgbClr val="002060"/>
                          </a:solidFill>
                        </a:rPr>
                        <a:t>Ⅱ</a:t>
                      </a:r>
                      <a:r>
                        <a:rPr kumimoji="1" lang="ja-JP" altLang="en-US" sz="1800" dirty="0">
                          <a:solidFill>
                            <a:srgbClr val="002060"/>
                          </a:solidFill>
                        </a:rPr>
                        <a:t>　平常時の相互応援の準備</a:t>
                      </a:r>
                      <a:endParaRPr kumimoji="1" lang="en-US" altLang="ja-JP" sz="1800" dirty="0">
                        <a:solidFill>
                          <a:srgbClr val="002060"/>
                        </a:solidFill>
                      </a:endParaRPr>
                    </a:p>
                    <a:p>
                      <a:pPr marL="914400" lvl="1" indent="-457200">
                        <a:buFont typeface="+mj-lt"/>
                        <a:buAutoNum type="arabicPeriod"/>
                      </a:pPr>
                      <a:r>
                        <a:rPr kumimoji="1" lang="ja-JP" altLang="en-US" sz="1600" dirty="0">
                          <a:solidFill>
                            <a:srgbClr val="002060"/>
                          </a:solidFill>
                        </a:rPr>
                        <a:t>水道事業体における準備</a:t>
                      </a:r>
                      <a:endParaRPr kumimoji="1" lang="en-US" altLang="ja-JP" sz="1600" dirty="0">
                        <a:solidFill>
                          <a:srgbClr val="002060"/>
                        </a:solidFill>
                      </a:endParaRPr>
                    </a:p>
                    <a:p>
                      <a:pPr marL="914400" lvl="1" indent="-457200">
                        <a:buFont typeface="+mj-lt"/>
                        <a:buAutoNum type="arabicPeriod"/>
                      </a:pPr>
                      <a:r>
                        <a:rPr kumimoji="1" lang="ja-JP" altLang="en-US" sz="1600" dirty="0">
                          <a:solidFill>
                            <a:srgbClr val="002060"/>
                          </a:solidFill>
                        </a:rPr>
                        <a:t>応援水道事業体における出動準備</a:t>
                      </a:r>
                      <a:endParaRPr kumimoji="1" lang="en-US" altLang="ja-JP" sz="1600" dirty="0">
                        <a:solidFill>
                          <a:srgbClr val="002060"/>
                        </a:solidFill>
                      </a:endParaRPr>
                    </a:p>
                    <a:p>
                      <a:pPr marL="457200" lvl="1" indent="0">
                        <a:buFont typeface="+mj-lt"/>
                        <a:buNone/>
                      </a:pPr>
                      <a:endParaRPr kumimoji="1" lang="en-US" altLang="ja-JP" sz="1600" dirty="0">
                        <a:solidFill>
                          <a:srgbClr val="002060"/>
                        </a:solidFill>
                      </a:endParaRPr>
                    </a:p>
                    <a:p>
                      <a:r>
                        <a:rPr kumimoji="1" lang="en-US" altLang="ja-JP" sz="1800" dirty="0">
                          <a:solidFill>
                            <a:srgbClr val="002060"/>
                          </a:solidFill>
                        </a:rPr>
                        <a:t>Ⅲ</a:t>
                      </a:r>
                      <a:r>
                        <a:rPr kumimoji="1" lang="ja-JP" altLang="en-US" sz="1800" dirty="0">
                          <a:solidFill>
                            <a:srgbClr val="002060"/>
                          </a:solidFill>
                        </a:rPr>
                        <a:t>　災害時における応急活動</a:t>
                      </a:r>
                      <a:endParaRPr kumimoji="1" lang="en-US" altLang="ja-JP" sz="1800" dirty="0">
                        <a:solidFill>
                          <a:srgbClr val="002060"/>
                        </a:solidFill>
                      </a:endParaRPr>
                    </a:p>
                    <a:p>
                      <a:pPr marL="800100" lvl="1" indent="-342900">
                        <a:buFont typeface="+mj-lt"/>
                        <a:buAutoNum type="arabicPeriod"/>
                      </a:pPr>
                      <a:r>
                        <a:rPr kumimoji="1" lang="ja-JP" altLang="en-US" sz="1600" dirty="0">
                          <a:solidFill>
                            <a:srgbClr val="002060"/>
                          </a:solidFill>
                        </a:rPr>
                        <a:t>応急活動の作業方針</a:t>
                      </a:r>
                      <a:endParaRPr kumimoji="1" lang="en-US" altLang="ja-JP" sz="1600" dirty="0">
                        <a:solidFill>
                          <a:srgbClr val="002060"/>
                        </a:solidFill>
                      </a:endParaRPr>
                    </a:p>
                    <a:p>
                      <a:pPr marL="800100" lvl="1" indent="-342900">
                        <a:buFont typeface="+mj-lt"/>
                        <a:buAutoNum type="arabicPeriod"/>
                      </a:pPr>
                      <a:r>
                        <a:rPr kumimoji="1" lang="ja-JP" altLang="en-US" sz="1600" dirty="0">
                          <a:solidFill>
                            <a:srgbClr val="002060"/>
                          </a:solidFill>
                        </a:rPr>
                        <a:t>応急給水の活動</a:t>
                      </a:r>
                      <a:endParaRPr kumimoji="1" lang="en-US" altLang="ja-JP" sz="1600" dirty="0">
                        <a:solidFill>
                          <a:srgbClr val="002060"/>
                        </a:solidFill>
                      </a:endParaRPr>
                    </a:p>
                    <a:p>
                      <a:pPr marL="800100" lvl="1" indent="-342900">
                        <a:buFont typeface="+mj-lt"/>
                        <a:buAutoNum type="arabicPeriod"/>
                      </a:pPr>
                      <a:r>
                        <a:rPr kumimoji="1" lang="ja-JP" altLang="en-US" sz="1600" dirty="0">
                          <a:solidFill>
                            <a:srgbClr val="002060"/>
                          </a:solidFill>
                        </a:rPr>
                        <a:t>応急復旧の活動</a:t>
                      </a:r>
                      <a:endParaRPr kumimoji="1" lang="en-US" altLang="ja-JP" sz="1600" dirty="0">
                        <a:solidFill>
                          <a:srgbClr val="002060"/>
                        </a:solidFill>
                      </a:endParaRPr>
                    </a:p>
                    <a:p>
                      <a:pPr marL="800100" lvl="1" indent="-342900">
                        <a:buFont typeface="+mj-lt"/>
                        <a:buAutoNum type="arabicPeriod"/>
                      </a:pPr>
                      <a:r>
                        <a:rPr kumimoji="1" lang="ja-JP" altLang="en-US" sz="1600" dirty="0">
                          <a:solidFill>
                            <a:srgbClr val="002060"/>
                          </a:solidFill>
                        </a:rPr>
                        <a:t>災害発生時の広報</a:t>
                      </a:r>
                      <a:endParaRPr kumimoji="1" lang="en-US" altLang="ja-JP" sz="1600" dirty="0">
                        <a:solidFill>
                          <a:srgbClr val="002060"/>
                        </a:solidFill>
                      </a:endParaRPr>
                    </a:p>
                    <a:p>
                      <a:pPr marL="800100" lvl="1" indent="-342900">
                        <a:buFont typeface="+mj-lt"/>
                        <a:buAutoNum type="arabicPeriod"/>
                      </a:pPr>
                      <a:r>
                        <a:rPr kumimoji="1" lang="ja-JP" altLang="en-US" sz="1600" dirty="0">
                          <a:solidFill>
                            <a:srgbClr val="002060"/>
                          </a:solidFill>
                        </a:rPr>
                        <a:t>経過記録</a:t>
                      </a:r>
                    </a:p>
                  </a:txBody>
                  <a:tcPr anchor="ctr">
                    <a:solidFill>
                      <a:schemeClr val="bg1"/>
                    </a:solidFill>
                  </a:tcPr>
                </a:tc>
                <a:extLst>
                  <a:ext uri="{0D108BD9-81ED-4DB2-BD59-A6C34878D82A}">
                    <a16:rowId xmlns:a16="http://schemas.microsoft.com/office/drawing/2014/main" val="3889514055"/>
                  </a:ext>
                </a:extLst>
              </a:tr>
              <a:tr h="370840">
                <a:tc vMerge="1">
                  <a:txBody>
                    <a:bodyPr/>
                    <a:lstStyle/>
                    <a:p>
                      <a:endParaRPr kumimoji="1" lang="ja-JP" altLang="en-US" sz="1600" dirty="0">
                        <a:solidFill>
                          <a:srgbClr val="C00000"/>
                        </a:solidFill>
                      </a:endParaRPr>
                    </a:p>
                  </a:txBody>
                  <a:tcPr>
                    <a:solidFill>
                      <a:schemeClr val="bg1"/>
                    </a:solidFill>
                  </a:tcPr>
                </a:tc>
                <a:tc>
                  <a:txBody>
                    <a:bodyPr/>
                    <a:lstStyle/>
                    <a:p>
                      <a:r>
                        <a:rPr kumimoji="1" lang="ja-JP" altLang="en-US" sz="1800" dirty="0">
                          <a:solidFill>
                            <a:srgbClr val="002060"/>
                          </a:solidFill>
                        </a:rPr>
                        <a:t>第</a:t>
                      </a:r>
                      <a:r>
                        <a:rPr kumimoji="1" lang="en-US" altLang="ja-JP" sz="1800" dirty="0">
                          <a:solidFill>
                            <a:srgbClr val="002060"/>
                          </a:solidFill>
                        </a:rPr>
                        <a:t>3</a:t>
                      </a:r>
                      <a:r>
                        <a:rPr kumimoji="1" lang="ja-JP" altLang="en-US" sz="1800" dirty="0">
                          <a:solidFill>
                            <a:srgbClr val="002060"/>
                          </a:solidFill>
                        </a:rPr>
                        <a:t>章　災害時における応急活動の実施</a:t>
                      </a:r>
                      <a:endParaRPr kumimoji="1" lang="en-US" altLang="ja-JP" sz="1800" dirty="0">
                        <a:solidFill>
                          <a:srgbClr val="002060"/>
                        </a:solidFill>
                      </a:endParaRPr>
                    </a:p>
                    <a:p>
                      <a:pPr marL="914400" lvl="1" indent="-457200">
                        <a:buFont typeface="+mj-lt"/>
                        <a:buAutoNum type="arabicPeriod"/>
                      </a:pPr>
                      <a:r>
                        <a:rPr kumimoji="1" lang="ja-JP" altLang="en-US" sz="1600" dirty="0">
                          <a:solidFill>
                            <a:srgbClr val="C00000"/>
                          </a:solidFill>
                        </a:rPr>
                        <a:t>応急給水について</a:t>
                      </a:r>
                      <a:r>
                        <a:rPr kumimoji="1" lang="en-US" altLang="ja-JP" sz="1600" dirty="0">
                          <a:solidFill>
                            <a:srgbClr val="C00000"/>
                          </a:solidFill>
                        </a:rPr>
                        <a:t>【</a:t>
                      </a:r>
                      <a:r>
                        <a:rPr kumimoji="1" lang="ja-JP" altLang="en-US" sz="1600" dirty="0">
                          <a:solidFill>
                            <a:srgbClr val="C00000"/>
                          </a:solidFill>
                        </a:rPr>
                        <a:t>被災水道事業体</a:t>
                      </a:r>
                      <a:r>
                        <a:rPr kumimoji="1" lang="en-US" altLang="ja-JP" sz="1600" dirty="0">
                          <a:solidFill>
                            <a:srgbClr val="C00000"/>
                          </a:solidFill>
                        </a:rPr>
                        <a:t>】</a:t>
                      </a:r>
                    </a:p>
                    <a:p>
                      <a:pPr marL="914400" lvl="1" indent="-457200">
                        <a:buFont typeface="+mj-lt"/>
                        <a:buAutoNum type="arabicPeriod"/>
                      </a:pPr>
                      <a:r>
                        <a:rPr kumimoji="1" lang="ja-JP" altLang="en-US" sz="1600" dirty="0">
                          <a:solidFill>
                            <a:srgbClr val="C00000"/>
                          </a:solidFill>
                        </a:rPr>
                        <a:t>応急給水について</a:t>
                      </a:r>
                      <a:r>
                        <a:rPr kumimoji="1" lang="en-US" altLang="ja-JP" sz="1600" dirty="0">
                          <a:solidFill>
                            <a:srgbClr val="C00000"/>
                          </a:solidFill>
                        </a:rPr>
                        <a:t>【</a:t>
                      </a:r>
                      <a:r>
                        <a:rPr kumimoji="1" lang="ja-JP" altLang="en-US" sz="1600" dirty="0">
                          <a:solidFill>
                            <a:srgbClr val="C00000"/>
                          </a:solidFill>
                        </a:rPr>
                        <a:t>応援水道事業体</a:t>
                      </a:r>
                      <a:r>
                        <a:rPr kumimoji="1" lang="en-US" altLang="ja-JP" sz="1600" dirty="0">
                          <a:solidFill>
                            <a:srgbClr val="C00000"/>
                          </a:solidFill>
                        </a:rPr>
                        <a:t>】</a:t>
                      </a:r>
                    </a:p>
                    <a:p>
                      <a:pPr marL="914400" lvl="1" indent="-457200">
                        <a:buFont typeface="+mj-lt"/>
                        <a:buAutoNum type="arabicPeriod"/>
                      </a:pPr>
                      <a:r>
                        <a:rPr kumimoji="1" lang="ja-JP" altLang="en-US" sz="1600" dirty="0">
                          <a:solidFill>
                            <a:srgbClr val="C00000"/>
                          </a:solidFill>
                        </a:rPr>
                        <a:t>応急復旧について</a:t>
                      </a:r>
                      <a:r>
                        <a:rPr kumimoji="1" lang="en-US" altLang="ja-JP" sz="1600" dirty="0">
                          <a:solidFill>
                            <a:srgbClr val="C00000"/>
                          </a:solidFill>
                        </a:rPr>
                        <a:t>【</a:t>
                      </a:r>
                      <a:r>
                        <a:rPr kumimoji="1" lang="ja-JP" altLang="en-US" sz="1600" dirty="0">
                          <a:solidFill>
                            <a:srgbClr val="C00000"/>
                          </a:solidFill>
                        </a:rPr>
                        <a:t>被災水道事業体</a:t>
                      </a:r>
                      <a:r>
                        <a:rPr kumimoji="1" lang="en-US" altLang="ja-JP" sz="1600" dirty="0">
                          <a:solidFill>
                            <a:srgbClr val="C00000"/>
                          </a:solidFill>
                        </a:rPr>
                        <a:t>】</a:t>
                      </a:r>
                    </a:p>
                    <a:p>
                      <a:pPr marL="914400" lvl="1" indent="-457200">
                        <a:buFont typeface="+mj-lt"/>
                        <a:buAutoNum type="arabicPeriod"/>
                      </a:pPr>
                      <a:r>
                        <a:rPr kumimoji="1" lang="ja-JP" altLang="en-US" sz="1600" dirty="0">
                          <a:solidFill>
                            <a:srgbClr val="C00000"/>
                          </a:solidFill>
                        </a:rPr>
                        <a:t>応急復旧について</a:t>
                      </a:r>
                      <a:r>
                        <a:rPr kumimoji="1" lang="en-US" altLang="ja-JP" sz="1600" dirty="0">
                          <a:solidFill>
                            <a:srgbClr val="C00000"/>
                          </a:solidFill>
                        </a:rPr>
                        <a:t>【</a:t>
                      </a:r>
                      <a:r>
                        <a:rPr kumimoji="1" lang="ja-JP" altLang="en-US" sz="1600" dirty="0">
                          <a:solidFill>
                            <a:srgbClr val="C00000"/>
                          </a:solidFill>
                        </a:rPr>
                        <a:t>応援水道事業体</a:t>
                      </a:r>
                    </a:p>
                  </a:txBody>
                  <a:tcPr>
                    <a:solidFill>
                      <a:schemeClr val="bg1"/>
                    </a:solidFill>
                  </a:tcPr>
                </a:tc>
                <a:tc vMerge="1">
                  <a:txBody>
                    <a:bodyPr/>
                    <a:lstStyle/>
                    <a:p>
                      <a:endParaRPr kumimoji="1" lang="ja-JP" altLang="en-US" sz="2000" dirty="0"/>
                    </a:p>
                  </a:txBody>
                  <a:tcPr>
                    <a:noFill/>
                  </a:tcPr>
                </a:tc>
                <a:extLst>
                  <a:ext uri="{0D108BD9-81ED-4DB2-BD59-A6C34878D82A}">
                    <a16:rowId xmlns:a16="http://schemas.microsoft.com/office/drawing/2014/main" val="2289818772"/>
                  </a:ext>
                </a:extLst>
              </a:tr>
              <a:tr h="370840">
                <a:tc vMerge="1">
                  <a:txBody>
                    <a:bodyPr/>
                    <a:lstStyle/>
                    <a:p>
                      <a:endParaRPr kumimoji="1" lang="ja-JP" altLang="en-US" sz="1600" dirty="0">
                        <a:solidFill>
                          <a:srgbClr val="C00000"/>
                        </a:solidFill>
                      </a:endParaRPr>
                    </a:p>
                  </a:txBody>
                  <a:tcPr>
                    <a:solidFill>
                      <a:schemeClr val="bg1"/>
                    </a:solidFill>
                  </a:tcPr>
                </a:tc>
                <a:tc>
                  <a:txBody>
                    <a:bodyPr/>
                    <a:lstStyle/>
                    <a:p>
                      <a:r>
                        <a:rPr kumimoji="1" lang="ja-JP" altLang="en-US" sz="1800" dirty="0">
                          <a:solidFill>
                            <a:srgbClr val="C00000"/>
                          </a:solidFill>
                        </a:rPr>
                        <a:t>第</a:t>
                      </a:r>
                      <a:r>
                        <a:rPr kumimoji="1" lang="en-US" altLang="ja-JP" sz="1800" dirty="0">
                          <a:solidFill>
                            <a:srgbClr val="C00000"/>
                          </a:solidFill>
                        </a:rPr>
                        <a:t>4</a:t>
                      </a:r>
                      <a:r>
                        <a:rPr kumimoji="1" lang="ja-JP" altLang="en-US" sz="1800" dirty="0">
                          <a:solidFill>
                            <a:srgbClr val="C00000"/>
                          </a:solidFill>
                        </a:rPr>
                        <a:t>章　教育・訓練</a:t>
                      </a:r>
                      <a:endParaRPr kumimoji="1" lang="en-US" altLang="ja-JP" sz="1800" dirty="0">
                        <a:solidFill>
                          <a:srgbClr val="C00000"/>
                        </a:solidFill>
                      </a:endParaRPr>
                    </a:p>
                    <a:p>
                      <a:pPr marL="800100" lvl="1" indent="-342900">
                        <a:buFont typeface="+mj-lt"/>
                        <a:buAutoNum type="arabicPeriod"/>
                      </a:pPr>
                      <a:r>
                        <a:rPr kumimoji="1" lang="ja-JP" altLang="en-US" sz="1600" dirty="0">
                          <a:solidFill>
                            <a:srgbClr val="C00000"/>
                          </a:solidFill>
                        </a:rPr>
                        <a:t>教育・訓練の定期的な実施について</a:t>
                      </a:r>
                    </a:p>
                  </a:txBody>
                  <a:tcPr>
                    <a:solidFill>
                      <a:schemeClr val="bg1"/>
                    </a:solidFill>
                  </a:tcPr>
                </a:tc>
                <a:tc vMerge="1">
                  <a:txBody>
                    <a:bodyPr/>
                    <a:lstStyle/>
                    <a:p>
                      <a:endParaRPr kumimoji="1" lang="ja-JP" altLang="en-US" sz="2000" dirty="0"/>
                    </a:p>
                  </a:txBody>
                  <a:tcPr>
                    <a:noFill/>
                  </a:tcPr>
                </a:tc>
                <a:extLst>
                  <a:ext uri="{0D108BD9-81ED-4DB2-BD59-A6C34878D82A}">
                    <a16:rowId xmlns:a16="http://schemas.microsoft.com/office/drawing/2014/main" val="2547610254"/>
                  </a:ext>
                </a:extLst>
              </a:tr>
              <a:tr h="370840">
                <a:tc>
                  <a:txBody>
                    <a:bodyPr/>
                    <a:lstStyle/>
                    <a:p>
                      <a:pPr algn="ctr"/>
                      <a:r>
                        <a:rPr kumimoji="1" lang="ja-JP" altLang="en-US" sz="1800" b="1" dirty="0">
                          <a:solidFill>
                            <a:schemeClr val="bg1"/>
                          </a:solidFill>
                        </a:rPr>
                        <a:t>ル</a:t>
                      </a:r>
                      <a:r>
                        <a:rPr kumimoji="1" lang="en-US" altLang="ja-JP" sz="1800" b="1" dirty="0">
                          <a:solidFill>
                            <a:schemeClr val="bg1"/>
                          </a:solidFill>
                        </a:rPr>
                        <a:t>Ⅰ</a:t>
                      </a:r>
                      <a:r>
                        <a:rPr kumimoji="1" lang="ja-JP" altLang="en-US" sz="1800" b="1" dirty="0">
                          <a:solidFill>
                            <a:schemeClr val="bg1"/>
                          </a:solidFill>
                        </a:rPr>
                        <a:t>ル</a:t>
                      </a:r>
                    </a:p>
                  </a:txBody>
                  <a:tcPr anchor="ctr">
                    <a:pattFill prst="pct50">
                      <a:fgClr>
                        <a:srgbClr val="00B050"/>
                      </a:fgClr>
                      <a:bgClr>
                        <a:srgbClr val="92D050"/>
                      </a:bgClr>
                    </a:pattFill>
                  </a:tcPr>
                </a:tc>
                <a:tc>
                  <a:txBody>
                    <a:bodyPr/>
                    <a:lstStyle/>
                    <a:p>
                      <a:r>
                        <a:rPr kumimoji="1" lang="ja-JP" altLang="en-US" sz="1800" dirty="0">
                          <a:solidFill>
                            <a:srgbClr val="C00000"/>
                          </a:solidFill>
                        </a:rPr>
                        <a:t>第</a:t>
                      </a:r>
                      <a:r>
                        <a:rPr kumimoji="1" lang="en-US" altLang="ja-JP" sz="1800" dirty="0">
                          <a:solidFill>
                            <a:srgbClr val="C00000"/>
                          </a:solidFill>
                        </a:rPr>
                        <a:t>5</a:t>
                      </a:r>
                      <a:r>
                        <a:rPr kumimoji="1" lang="ja-JP" altLang="en-US" sz="1800" dirty="0">
                          <a:solidFill>
                            <a:srgbClr val="C00000"/>
                          </a:solidFill>
                        </a:rPr>
                        <a:t>章　広報</a:t>
                      </a:r>
                      <a:endParaRPr kumimoji="1" lang="en-US" altLang="ja-JP" sz="1800" dirty="0">
                        <a:solidFill>
                          <a:srgbClr val="C00000"/>
                        </a:solidFill>
                      </a:endParaRPr>
                    </a:p>
                    <a:p>
                      <a:pPr marL="914400" lvl="1" indent="-457200">
                        <a:buFont typeface="+mj-lt"/>
                        <a:buAutoNum type="arabicPeriod"/>
                      </a:pPr>
                      <a:r>
                        <a:rPr kumimoji="1" lang="ja-JP" altLang="en-US" sz="1600" dirty="0">
                          <a:solidFill>
                            <a:srgbClr val="C00000"/>
                          </a:solidFill>
                        </a:rPr>
                        <a:t>平常時の広報</a:t>
                      </a:r>
                      <a:endParaRPr kumimoji="1" lang="en-US" altLang="ja-JP" sz="1600" dirty="0">
                        <a:solidFill>
                          <a:srgbClr val="C00000"/>
                        </a:solidFill>
                      </a:endParaRPr>
                    </a:p>
                    <a:p>
                      <a:pPr marL="914400" lvl="1" indent="-457200">
                        <a:buFont typeface="+mj-lt"/>
                        <a:buAutoNum type="arabicPeriod"/>
                      </a:pPr>
                      <a:r>
                        <a:rPr kumimoji="1" lang="ja-JP" altLang="en-US" sz="1600" dirty="0">
                          <a:solidFill>
                            <a:srgbClr val="C00000"/>
                          </a:solidFill>
                        </a:rPr>
                        <a:t>災害時の広報</a:t>
                      </a:r>
                    </a:p>
                  </a:txBody>
                  <a:tcPr>
                    <a:solidFill>
                      <a:schemeClr val="bg1"/>
                    </a:solidFill>
                  </a:tcPr>
                </a:tc>
                <a:tc vMerge="1">
                  <a:txBody>
                    <a:bodyPr/>
                    <a:lstStyle/>
                    <a:p>
                      <a:endParaRPr kumimoji="1" lang="ja-JP" altLang="en-US" sz="2000" dirty="0"/>
                    </a:p>
                  </a:txBody>
                  <a:tcPr>
                    <a:noFill/>
                  </a:tcPr>
                </a:tc>
                <a:extLst>
                  <a:ext uri="{0D108BD9-81ED-4DB2-BD59-A6C34878D82A}">
                    <a16:rowId xmlns:a16="http://schemas.microsoft.com/office/drawing/2014/main" val="3551127744"/>
                  </a:ext>
                </a:extLst>
              </a:tr>
            </a:tbl>
          </a:graphicData>
        </a:graphic>
      </p:graphicFrame>
      <p:sp>
        <p:nvSpPr>
          <p:cNvPr id="5" name="フッター プレースホルダー 4">
            <a:extLst>
              <a:ext uri="{FF2B5EF4-FFF2-40B4-BE49-F238E27FC236}">
                <a16:creationId xmlns:a16="http://schemas.microsoft.com/office/drawing/2014/main" id="{20332EF2-DEEC-4A75-A213-41E5DA0E141C}"/>
              </a:ext>
            </a:extLst>
          </p:cNvPr>
          <p:cNvSpPr>
            <a:spLocks noGrp="1"/>
          </p:cNvSpPr>
          <p:nvPr>
            <p:ph type="ftr" sz="quarter" idx="11"/>
          </p:nvPr>
        </p:nvSpPr>
        <p:spPr/>
        <p:txBody>
          <a:bodyPr/>
          <a:lstStyle/>
          <a:p>
            <a:r>
              <a:rPr kumimoji="1" lang="en-US" altLang="ja-JP"/>
              <a:t>JWWA</a:t>
            </a:r>
            <a:endParaRPr kumimoji="1" lang="ja-JP" altLang="en-US"/>
          </a:p>
        </p:txBody>
      </p:sp>
      <p:sp>
        <p:nvSpPr>
          <p:cNvPr id="6" name="スライド番号プレースホルダー 5">
            <a:extLst>
              <a:ext uri="{FF2B5EF4-FFF2-40B4-BE49-F238E27FC236}">
                <a16:creationId xmlns:a16="http://schemas.microsoft.com/office/drawing/2014/main" id="{A308DDCE-E0BD-45F6-9016-299E5833FE97}"/>
              </a:ext>
            </a:extLst>
          </p:cNvPr>
          <p:cNvSpPr>
            <a:spLocks noGrp="1"/>
          </p:cNvSpPr>
          <p:nvPr>
            <p:ph type="sldNum" sz="quarter" idx="12"/>
          </p:nvPr>
        </p:nvSpPr>
        <p:spPr/>
        <p:txBody>
          <a:bodyPr/>
          <a:lstStyle/>
          <a:p>
            <a:fld id="{C8D7E5F5-476E-4B01-9703-37401B3BE331}" type="slidenum">
              <a:rPr kumimoji="1" lang="ja-JP" altLang="en-US" smtClean="0"/>
              <a:t>8</a:t>
            </a:fld>
            <a:endParaRPr kumimoji="1" lang="ja-JP" altLang="en-US"/>
          </a:p>
        </p:txBody>
      </p:sp>
      <p:sp>
        <p:nvSpPr>
          <p:cNvPr id="8" name="正方形/長方形 7">
            <a:extLst>
              <a:ext uri="{FF2B5EF4-FFF2-40B4-BE49-F238E27FC236}">
                <a16:creationId xmlns:a16="http://schemas.microsoft.com/office/drawing/2014/main" id="{91B95C50-84CB-488D-B6FC-B486504FCDD7}"/>
              </a:ext>
            </a:extLst>
          </p:cNvPr>
          <p:cNvSpPr/>
          <p:nvPr/>
        </p:nvSpPr>
        <p:spPr>
          <a:xfrm>
            <a:off x="3613052" y="-112542"/>
            <a:ext cx="496589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ja-JP" altLang="en-US" sz="4000" dirty="0">
                <a:solidFill>
                  <a:srgbClr val="002060"/>
                </a:solidFill>
              </a:rPr>
              <a:t>≪新旧対照表≫</a:t>
            </a:r>
          </a:p>
        </p:txBody>
      </p:sp>
    </p:spTree>
    <p:extLst>
      <p:ext uri="{BB962C8B-B14F-4D97-AF65-F5344CB8AC3E}">
        <p14:creationId xmlns:p14="http://schemas.microsoft.com/office/powerpoint/2010/main" val="189053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30521977-4C6B-4C62-A311-714B627BF3FC}"/>
              </a:ext>
            </a:extLst>
          </p:cNvPr>
          <p:cNvSpPr>
            <a:spLocks noGrp="1"/>
          </p:cNvSpPr>
          <p:nvPr>
            <p:ph type="subTitle" idx="1"/>
          </p:nvPr>
        </p:nvSpPr>
        <p:spPr>
          <a:xfrm>
            <a:off x="622300" y="848139"/>
            <a:ext cx="10947400" cy="5382011"/>
          </a:xfrm>
        </p:spPr>
        <p:txBody>
          <a:bodyPr anchor="ctr">
            <a:noAutofit/>
          </a:bodyPr>
          <a:lstStyle/>
          <a:p>
            <a:pPr algn="just">
              <a:lnSpc>
                <a:spcPct val="120000"/>
              </a:lnSpc>
            </a:pPr>
            <a:r>
              <a:rPr lang="ja-JP" altLang="en-US" sz="3200" kern="100" dirty="0">
                <a:solidFill>
                  <a:srgbClr val="002060"/>
                </a:solidFill>
                <a:latin typeface="+mj-ea"/>
                <a:ea typeface="+mj-ea"/>
                <a:cs typeface="Times New Roman" panose="02020603050405020304" pitchFamily="18" charset="0"/>
              </a:rPr>
              <a:t>１．水道</a:t>
            </a:r>
            <a:r>
              <a:rPr lang="ja-JP" altLang="ja-JP" sz="3200" kern="100" dirty="0">
                <a:solidFill>
                  <a:srgbClr val="002060"/>
                </a:solidFill>
                <a:latin typeface="+mj-ea"/>
                <a:ea typeface="+mj-ea"/>
                <a:cs typeface="Times New Roman" panose="02020603050405020304" pitchFamily="18" charset="0"/>
              </a:rPr>
              <a:t>事業体は</a:t>
            </a:r>
            <a:r>
              <a:rPr lang="ja-JP" altLang="en-US" sz="3200" kern="100" dirty="0">
                <a:solidFill>
                  <a:srgbClr val="002060"/>
                </a:solidFill>
                <a:latin typeface="+mj-ea"/>
                <a:ea typeface="+mj-ea"/>
                <a:cs typeface="Times New Roman" panose="02020603050405020304" pitchFamily="18" charset="0"/>
              </a:rPr>
              <a:t>、</a:t>
            </a:r>
            <a:r>
              <a:rPr lang="ja-JP" altLang="ja-JP" sz="3200" kern="100" dirty="0">
                <a:solidFill>
                  <a:srgbClr val="002060"/>
                </a:solidFill>
                <a:latin typeface="+mj-ea"/>
                <a:ea typeface="+mj-ea"/>
                <a:cs typeface="Times New Roman" panose="02020603050405020304" pitchFamily="18" charset="0"/>
              </a:rPr>
              <a:t>地震等緊急</a:t>
            </a:r>
            <a:r>
              <a:rPr lang="ja-JP" altLang="en-US" sz="3200" kern="100" dirty="0">
                <a:solidFill>
                  <a:srgbClr val="002060"/>
                </a:solidFill>
                <a:latin typeface="+mj-ea"/>
                <a:ea typeface="+mj-ea"/>
                <a:cs typeface="Times New Roman" panose="02020603050405020304" pitchFamily="18" charset="0"/>
              </a:rPr>
              <a:t>事態</a:t>
            </a:r>
            <a:r>
              <a:rPr lang="ja-JP" altLang="ja-JP" sz="3200" kern="100" dirty="0">
                <a:solidFill>
                  <a:srgbClr val="002060"/>
                </a:solidFill>
                <a:latin typeface="+mj-ea"/>
                <a:ea typeface="+mj-ea"/>
                <a:cs typeface="Times New Roman" panose="02020603050405020304" pitchFamily="18" charset="0"/>
              </a:rPr>
              <a:t>が発生した場合</a:t>
            </a:r>
            <a:r>
              <a:rPr lang="ja-JP" altLang="en-US" sz="3200" kern="100" dirty="0">
                <a:solidFill>
                  <a:srgbClr val="002060"/>
                </a:solidFill>
                <a:latin typeface="+mj-ea"/>
                <a:ea typeface="+mj-ea"/>
                <a:cs typeface="Times New Roman" panose="02020603050405020304" pitchFamily="18" charset="0"/>
              </a:rPr>
              <a:t>には、</a:t>
            </a:r>
            <a:endParaRPr lang="en-US" altLang="ja-JP" sz="3200" kern="100" dirty="0">
              <a:solidFill>
                <a:srgbClr val="002060"/>
              </a:solidFill>
              <a:latin typeface="+mj-ea"/>
              <a:ea typeface="+mj-ea"/>
              <a:cs typeface="Times New Roman" panose="02020603050405020304" pitchFamily="18" charset="0"/>
            </a:endParaRPr>
          </a:p>
          <a:p>
            <a:pPr algn="just">
              <a:lnSpc>
                <a:spcPct val="120000"/>
              </a:lnSpc>
            </a:pPr>
            <a:r>
              <a:rPr lang="ja-JP" altLang="en-US" sz="3200" kern="100" dirty="0">
                <a:solidFill>
                  <a:srgbClr val="002060"/>
                </a:solidFill>
                <a:latin typeface="+mj-ea"/>
                <a:ea typeface="+mj-ea"/>
                <a:cs typeface="Times New Roman" panose="02020603050405020304" pitchFamily="18" charset="0"/>
              </a:rPr>
              <a:t>　 </a:t>
            </a:r>
            <a:r>
              <a:rPr lang="ja-JP" altLang="ja-JP" sz="3200" kern="100" dirty="0">
                <a:solidFill>
                  <a:srgbClr val="002060"/>
                </a:solidFill>
                <a:latin typeface="+mj-ea"/>
                <a:ea typeface="+mj-ea"/>
                <a:cs typeface="Times New Roman" panose="02020603050405020304" pitchFamily="18" charset="0"/>
              </a:rPr>
              <a:t>被害の有無に関わらず、</a:t>
            </a:r>
            <a:r>
              <a:rPr lang="ja-JP" altLang="ja-JP"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早期に都府県支部長等に連絡</a:t>
            </a:r>
            <a:endParaRPr lang="en-US" altLang="ja-JP"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endParaRPr>
          </a:p>
          <a:p>
            <a:pPr algn="just">
              <a:lnSpc>
                <a:spcPct val="120000"/>
              </a:lnSpc>
            </a:pPr>
            <a:r>
              <a:rPr lang="en-US" altLang="ja-JP" sz="3200" b="1" kern="100" dirty="0">
                <a:solidFill>
                  <a:srgbClr val="C00000"/>
                </a:solidFill>
                <a:latin typeface="+mj-ea"/>
                <a:ea typeface="+mj-ea"/>
                <a:cs typeface="Times New Roman" panose="02020603050405020304" pitchFamily="18" charset="0"/>
              </a:rPr>
              <a:t>     </a:t>
            </a:r>
            <a:r>
              <a:rPr lang="ja-JP" altLang="en-US" sz="3200" kern="100" dirty="0">
                <a:solidFill>
                  <a:srgbClr val="002060"/>
                </a:solidFill>
                <a:latin typeface="+mj-ea"/>
                <a:ea typeface="+mj-ea"/>
                <a:cs typeface="Times New Roman" panose="02020603050405020304" pitchFamily="18" charset="0"/>
              </a:rPr>
              <a:t>を入れる</a:t>
            </a:r>
            <a:r>
              <a:rPr lang="ja-JP" altLang="ja-JP" sz="3200" kern="100" dirty="0">
                <a:solidFill>
                  <a:srgbClr val="002060"/>
                </a:solidFill>
                <a:latin typeface="+mj-ea"/>
                <a:ea typeface="+mj-ea"/>
                <a:cs typeface="Times New Roman" panose="02020603050405020304" pitchFamily="18" charset="0"/>
              </a:rPr>
              <a:t>こと</a:t>
            </a:r>
            <a:r>
              <a:rPr lang="ja-JP" altLang="en-US" sz="3200" kern="100" dirty="0">
                <a:solidFill>
                  <a:srgbClr val="002060"/>
                </a:solidFill>
                <a:latin typeface="+mj-ea"/>
                <a:ea typeface="+mj-ea"/>
                <a:cs typeface="Times New Roman" panose="02020603050405020304" pitchFamily="18" charset="0"/>
              </a:rPr>
              <a:t>を</a:t>
            </a:r>
            <a:r>
              <a:rPr lang="ja-JP" altLang="ja-JP"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ルール化</a:t>
            </a:r>
            <a:r>
              <a:rPr lang="ja-JP" altLang="en-US" sz="3200" kern="100" dirty="0">
                <a:solidFill>
                  <a:srgbClr val="002060"/>
                </a:solidFill>
                <a:latin typeface="+mj-ea"/>
                <a:ea typeface="+mj-ea"/>
                <a:cs typeface="Times New Roman" panose="02020603050405020304" pitchFamily="18" charset="0"/>
              </a:rPr>
              <a:t>する</a:t>
            </a:r>
            <a:r>
              <a:rPr lang="ja-JP" altLang="ja-JP" sz="3200" kern="100" dirty="0">
                <a:solidFill>
                  <a:srgbClr val="002060"/>
                </a:solidFill>
                <a:latin typeface="+mj-ea"/>
                <a:ea typeface="+mj-ea"/>
                <a:cs typeface="Times New Roman" panose="02020603050405020304" pitchFamily="18" charset="0"/>
              </a:rPr>
              <a:t>　</a:t>
            </a:r>
            <a:endParaRPr lang="en-US" altLang="ja-JP" sz="3200" kern="100" dirty="0">
              <a:solidFill>
                <a:srgbClr val="002060"/>
              </a:solidFill>
              <a:latin typeface="+mj-ea"/>
              <a:ea typeface="+mj-ea"/>
              <a:cs typeface="Times New Roman" panose="02020603050405020304" pitchFamily="18" charset="0"/>
            </a:endParaRPr>
          </a:p>
          <a:p>
            <a:pPr marL="133350" algn="just">
              <a:lnSpc>
                <a:spcPct val="120000"/>
              </a:lnSpc>
              <a:spcAft>
                <a:spcPts val="0"/>
              </a:spcAft>
            </a:pPr>
            <a:r>
              <a:rPr lang="ja-JP" altLang="en-US" sz="3200" kern="100" dirty="0">
                <a:solidFill>
                  <a:srgbClr val="002060"/>
                </a:solidFill>
                <a:latin typeface="+mj-ea"/>
                <a:ea typeface="+mj-ea"/>
                <a:cs typeface="Times New Roman" panose="02020603050405020304" pitchFamily="18" charset="0"/>
              </a:rPr>
              <a:t>２．</a:t>
            </a:r>
            <a:r>
              <a:rPr lang="ja-JP" altLang="ja-JP" sz="3200" kern="100" dirty="0">
                <a:solidFill>
                  <a:srgbClr val="002060"/>
                </a:solidFill>
                <a:latin typeface="+mj-ea"/>
                <a:ea typeface="+mj-ea"/>
                <a:cs typeface="Times New Roman" panose="02020603050405020304" pitchFamily="18" charset="0"/>
              </a:rPr>
              <a:t>連絡が無い被災事業体に</a:t>
            </a:r>
            <a:r>
              <a:rPr lang="ja-JP" altLang="en-US" sz="3200" kern="100" dirty="0">
                <a:solidFill>
                  <a:srgbClr val="002060"/>
                </a:solidFill>
                <a:latin typeface="+mj-ea"/>
                <a:ea typeface="+mj-ea"/>
                <a:cs typeface="Times New Roman" panose="02020603050405020304" pitchFamily="18" charset="0"/>
              </a:rPr>
              <a:t>対しては、</a:t>
            </a:r>
            <a:r>
              <a:rPr lang="ja-JP" altLang="ja-JP"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都府県支部長等</a:t>
            </a:r>
            <a:r>
              <a:rPr lang="ja-JP" altLang="en-US"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が</a:t>
            </a:r>
            <a:endParaRPr lang="en-US" altLang="ja-JP"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endParaRPr>
          </a:p>
          <a:p>
            <a:pPr marL="133350" algn="just">
              <a:lnSpc>
                <a:spcPct val="120000"/>
              </a:lnSpc>
              <a:spcAft>
                <a:spcPts val="0"/>
              </a:spcAft>
            </a:pPr>
            <a:r>
              <a:rPr lang="ja-JP" altLang="en-US" sz="3200" b="1" kern="100" dirty="0">
                <a:solidFill>
                  <a:srgbClr val="002060"/>
                </a:solidFill>
                <a:effectLst>
                  <a:outerShdw blurRad="38100" dist="38100" dir="2700000" algn="tl">
                    <a:srgbClr val="000000">
                      <a:alpha val="43137"/>
                    </a:srgbClr>
                  </a:outerShdw>
                </a:effectLst>
                <a:latin typeface="+mj-ea"/>
                <a:ea typeface="+mj-ea"/>
                <a:cs typeface="Times New Roman" panose="02020603050405020304" pitchFamily="18" charset="0"/>
              </a:rPr>
              <a:t>　</a:t>
            </a:r>
            <a:r>
              <a:rPr lang="ja-JP" altLang="ja-JP"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積極的に</a:t>
            </a:r>
            <a:r>
              <a:rPr lang="ja-JP" altLang="en-US"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働き掛け</a:t>
            </a:r>
            <a:r>
              <a:rPr lang="ja-JP" altLang="ja-JP" sz="3200" kern="100" dirty="0">
                <a:solidFill>
                  <a:srgbClr val="002060"/>
                </a:solidFill>
                <a:latin typeface="+mj-ea"/>
                <a:ea typeface="+mj-ea"/>
                <a:cs typeface="Times New Roman" panose="02020603050405020304" pitchFamily="18" charset="0"/>
              </a:rPr>
              <a:t>、</a:t>
            </a:r>
            <a:r>
              <a:rPr lang="ja-JP" altLang="en-US" sz="3200" kern="100" dirty="0">
                <a:solidFill>
                  <a:srgbClr val="002060"/>
                </a:solidFill>
                <a:latin typeface="+mj-ea"/>
                <a:ea typeface="+mj-ea"/>
                <a:cs typeface="Times New Roman" panose="02020603050405020304" pitchFamily="18" charset="0"/>
              </a:rPr>
              <a:t>早期に</a:t>
            </a:r>
            <a:r>
              <a:rPr lang="ja-JP" altLang="ja-JP" sz="3200" kern="100" dirty="0">
                <a:solidFill>
                  <a:srgbClr val="002060"/>
                </a:solidFill>
                <a:latin typeface="+mj-ea"/>
                <a:ea typeface="+mj-ea"/>
                <a:cs typeface="Times New Roman" panose="02020603050405020304" pitchFamily="18" charset="0"/>
              </a:rPr>
              <a:t>情報連絡体制を確立する</a:t>
            </a:r>
          </a:p>
          <a:p>
            <a:pPr marL="133350" algn="just">
              <a:lnSpc>
                <a:spcPct val="120000"/>
              </a:lnSpc>
              <a:spcAft>
                <a:spcPts val="0"/>
              </a:spcAft>
            </a:pPr>
            <a:r>
              <a:rPr lang="ja-JP" altLang="en-US" sz="3200" kern="100" dirty="0">
                <a:solidFill>
                  <a:srgbClr val="002060"/>
                </a:solidFill>
                <a:latin typeface="+mj-ea"/>
                <a:ea typeface="+mj-ea"/>
                <a:cs typeface="Times New Roman" panose="02020603050405020304" pitchFamily="18" charset="0"/>
              </a:rPr>
              <a:t>３．</a:t>
            </a:r>
            <a:r>
              <a:rPr lang="ja-JP" altLang="ja-JP"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応援受入に</a:t>
            </a:r>
            <a:r>
              <a:rPr lang="ja-JP" altLang="en-US"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関する</a:t>
            </a:r>
            <a:r>
              <a:rPr lang="ja-JP" altLang="ja-JP"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支援が必要となる被災事業体</a:t>
            </a:r>
            <a:r>
              <a:rPr lang="ja-JP" altLang="ja-JP" sz="3200" kern="100" dirty="0">
                <a:solidFill>
                  <a:srgbClr val="002060"/>
                </a:solidFill>
                <a:latin typeface="+mj-ea"/>
                <a:ea typeface="+mj-ea"/>
                <a:cs typeface="Times New Roman" panose="02020603050405020304" pitchFamily="18" charset="0"/>
              </a:rPr>
              <a:t>に対</a:t>
            </a:r>
            <a:r>
              <a:rPr lang="ja-JP" altLang="en-US" sz="3200" kern="100" dirty="0">
                <a:solidFill>
                  <a:srgbClr val="002060"/>
                </a:solidFill>
                <a:latin typeface="+mj-ea"/>
                <a:ea typeface="+mj-ea"/>
                <a:cs typeface="Times New Roman" panose="02020603050405020304" pitchFamily="18" charset="0"/>
              </a:rPr>
              <a:t>し</a:t>
            </a:r>
            <a:endParaRPr lang="en-US" altLang="ja-JP" sz="3200" kern="100" dirty="0">
              <a:solidFill>
                <a:srgbClr val="002060"/>
              </a:solidFill>
              <a:latin typeface="+mj-ea"/>
              <a:ea typeface="+mj-ea"/>
              <a:cs typeface="Times New Roman" panose="02020603050405020304" pitchFamily="18" charset="0"/>
            </a:endParaRPr>
          </a:p>
          <a:p>
            <a:pPr marL="133350" algn="just">
              <a:lnSpc>
                <a:spcPct val="120000"/>
              </a:lnSpc>
              <a:spcAft>
                <a:spcPts val="0"/>
              </a:spcAft>
            </a:pPr>
            <a:r>
              <a:rPr lang="ja-JP" altLang="en-US" sz="3200" kern="100" dirty="0">
                <a:solidFill>
                  <a:srgbClr val="002060"/>
                </a:solidFill>
                <a:latin typeface="+mj-ea"/>
                <a:ea typeface="+mj-ea"/>
                <a:cs typeface="Times New Roman" panose="02020603050405020304" pitchFamily="18" charset="0"/>
              </a:rPr>
              <a:t>　ては</a:t>
            </a:r>
            <a:r>
              <a:rPr lang="ja-JP" altLang="ja-JP" sz="3200" kern="100" dirty="0">
                <a:solidFill>
                  <a:srgbClr val="002060"/>
                </a:solidFill>
                <a:latin typeface="+mj-ea"/>
                <a:ea typeface="+mj-ea"/>
                <a:cs typeface="Times New Roman" panose="02020603050405020304" pitchFamily="18" charset="0"/>
              </a:rPr>
              <a:t>、都府県支部長等が</a:t>
            </a:r>
            <a:r>
              <a:rPr lang="ja-JP" altLang="ja-JP" sz="3200" b="1" u="sng" kern="100" dirty="0">
                <a:solidFill>
                  <a:srgbClr val="C00000"/>
                </a:solidFill>
                <a:effectLst>
                  <a:outerShdw blurRad="38100" dist="38100" dir="2700000" algn="tl">
                    <a:srgbClr val="000000">
                      <a:alpha val="43137"/>
                    </a:srgbClr>
                  </a:outerShdw>
                </a:effectLst>
                <a:latin typeface="+mj-ea"/>
                <a:ea typeface="+mj-ea"/>
                <a:cs typeface="Times New Roman" panose="02020603050405020304" pitchFamily="18" charset="0"/>
              </a:rPr>
              <a:t>「現地支援隊」を派遣</a:t>
            </a:r>
            <a:r>
              <a:rPr lang="ja-JP" altLang="ja-JP" sz="3200" kern="100" dirty="0">
                <a:solidFill>
                  <a:srgbClr val="002060"/>
                </a:solidFill>
                <a:latin typeface="+mj-ea"/>
                <a:ea typeface="+mj-ea"/>
                <a:cs typeface="Times New Roman" panose="02020603050405020304" pitchFamily="18" charset="0"/>
              </a:rPr>
              <a:t>する</a:t>
            </a:r>
            <a:endParaRPr kumimoji="1" lang="en-US" altLang="ja-JP" sz="3200" dirty="0">
              <a:solidFill>
                <a:srgbClr val="002060"/>
              </a:solidFill>
              <a:latin typeface="+mj-ea"/>
              <a:ea typeface="+mj-ea"/>
            </a:endParaRPr>
          </a:p>
        </p:txBody>
      </p:sp>
      <p:sp>
        <p:nvSpPr>
          <p:cNvPr id="4" name="フッター プレースホルダー 3">
            <a:extLst>
              <a:ext uri="{FF2B5EF4-FFF2-40B4-BE49-F238E27FC236}">
                <a16:creationId xmlns:a16="http://schemas.microsoft.com/office/drawing/2014/main" id="{A34465C8-1228-486E-81D5-DBA673E9ED2F}"/>
              </a:ext>
            </a:extLst>
          </p:cNvPr>
          <p:cNvSpPr>
            <a:spLocks noGrp="1"/>
          </p:cNvSpPr>
          <p:nvPr>
            <p:ph type="ftr" sz="quarter" idx="11"/>
          </p:nvPr>
        </p:nvSpPr>
        <p:spPr/>
        <p:txBody>
          <a:bodyPr/>
          <a:lstStyle/>
          <a:p>
            <a:r>
              <a:rPr kumimoji="1" lang="en-US" altLang="ja-JP"/>
              <a:t>JWWA</a:t>
            </a:r>
            <a:endParaRPr kumimoji="1" lang="ja-JP" altLang="en-US"/>
          </a:p>
        </p:txBody>
      </p:sp>
      <p:sp>
        <p:nvSpPr>
          <p:cNvPr id="5" name="スライド番号プレースホルダー 4">
            <a:extLst>
              <a:ext uri="{FF2B5EF4-FFF2-40B4-BE49-F238E27FC236}">
                <a16:creationId xmlns:a16="http://schemas.microsoft.com/office/drawing/2014/main" id="{C30C095D-2FE5-4C94-A0E2-BF0B466FADAF}"/>
              </a:ext>
            </a:extLst>
          </p:cNvPr>
          <p:cNvSpPr>
            <a:spLocks noGrp="1"/>
          </p:cNvSpPr>
          <p:nvPr>
            <p:ph type="sldNum" sz="quarter" idx="12"/>
          </p:nvPr>
        </p:nvSpPr>
        <p:spPr/>
        <p:txBody>
          <a:bodyPr/>
          <a:lstStyle/>
          <a:p>
            <a:fld id="{C8D7E5F5-476E-4B01-9703-37401B3BE331}" type="slidenum">
              <a:rPr kumimoji="1" lang="ja-JP" altLang="en-US" smtClean="0"/>
              <a:t>9</a:t>
            </a:fld>
            <a:endParaRPr kumimoji="1" lang="ja-JP" altLang="en-US" dirty="0"/>
          </a:p>
        </p:txBody>
      </p:sp>
      <p:sp>
        <p:nvSpPr>
          <p:cNvPr id="6" name="字幕 2">
            <a:extLst>
              <a:ext uri="{FF2B5EF4-FFF2-40B4-BE49-F238E27FC236}">
                <a16:creationId xmlns:a16="http://schemas.microsoft.com/office/drawing/2014/main" id="{75B39B58-85B4-4D1D-BBA1-F2AFEC35AF86}"/>
              </a:ext>
            </a:extLst>
          </p:cNvPr>
          <p:cNvSpPr txBox="1">
            <a:spLocks/>
          </p:cNvSpPr>
          <p:nvPr/>
        </p:nvSpPr>
        <p:spPr>
          <a:xfrm>
            <a:off x="1186070" y="136525"/>
            <a:ext cx="9144000" cy="7116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endParaRPr lang="en-US" altLang="ja-JP" sz="3200" dirty="0">
              <a:solidFill>
                <a:srgbClr val="002060"/>
              </a:solidFill>
            </a:endParaRPr>
          </a:p>
        </p:txBody>
      </p:sp>
      <p:sp>
        <p:nvSpPr>
          <p:cNvPr id="7" name="字幕 2">
            <a:extLst>
              <a:ext uri="{FF2B5EF4-FFF2-40B4-BE49-F238E27FC236}">
                <a16:creationId xmlns:a16="http://schemas.microsoft.com/office/drawing/2014/main" id="{C38D2EEF-D196-48E4-B4A8-ED21AFEB3ECA}"/>
              </a:ext>
            </a:extLst>
          </p:cNvPr>
          <p:cNvSpPr txBox="1">
            <a:spLocks/>
          </p:cNvSpPr>
          <p:nvPr/>
        </p:nvSpPr>
        <p:spPr>
          <a:xfrm>
            <a:off x="1589191" y="41561"/>
            <a:ext cx="8337758" cy="69983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133350" algn="dist">
              <a:lnSpc>
                <a:spcPct val="120000"/>
              </a:lnSpc>
            </a:pPr>
            <a:r>
              <a:rPr lang="ja-JP" altLang="ja-JP" sz="4000" kern="100" dirty="0">
                <a:solidFill>
                  <a:srgbClr val="002060"/>
                </a:solidFill>
                <a:latin typeface="+mj-ea"/>
                <a:ea typeface="+mj-ea"/>
                <a:cs typeface="Times New Roman" panose="02020603050405020304" pitchFamily="18" charset="0"/>
              </a:rPr>
              <a:t>早期に初動体制を確立するため</a:t>
            </a:r>
            <a:r>
              <a:rPr lang="ja-JP" altLang="en-US" sz="4000" kern="100" dirty="0">
                <a:solidFill>
                  <a:srgbClr val="002060"/>
                </a:solidFill>
                <a:latin typeface="+mj-ea"/>
                <a:ea typeface="+mj-ea"/>
                <a:cs typeface="Times New Roman" panose="02020603050405020304" pitchFamily="18" charset="0"/>
              </a:rPr>
              <a:t>に</a:t>
            </a:r>
            <a:endParaRPr lang="en-US" altLang="ja-JP" sz="4000" kern="100" dirty="0">
              <a:solidFill>
                <a:srgbClr val="002060"/>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116527988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18075</TotalTime>
  <Words>11546</Words>
  <Application>Microsoft Office PowerPoint</Application>
  <PresentationFormat>ワイド画面</PresentationFormat>
  <Paragraphs>1329</Paragraphs>
  <Slides>75</Slides>
  <Notes>74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75</vt:i4>
      </vt:variant>
    </vt:vector>
  </HeadingPairs>
  <TitlesOfParts>
    <vt:vector size="88" baseType="lpstr">
      <vt:lpstr>HG丸ｺﾞｼｯｸM-PRO</vt:lpstr>
      <vt:lpstr>ＭＳ Ｐゴシック</vt:lpstr>
      <vt:lpstr>ＭＳ ゴシック</vt:lpstr>
      <vt:lpstr>ＭＳ 明朝</vt:lpstr>
      <vt:lpstr>MS-Gothic</vt:lpstr>
      <vt:lpstr>MS-Mincho</vt:lpstr>
      <vt:lpstr>新細明體</vt:lpstr>
      <vt:lpstr>メイリオ</vt:lpstr>
      <vt:lpstr>游ゴシック</vt:lpstr>
      <vt:lpstr>游ゴシック Light</vt:lpstr>
      <vt:lpstr>Arial</vt:lpstr>
      <vt:lpstr>Times New Roman</vt:lpstr>
      <vt:lpstr>Office テーマ</vt:lpstr>
      <vt:lpstr>「地震等緊急時対応の手引き」</vt:lpstr>
      <vt:lpstr>本日の進め方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日本水道協会の応援スキーム  </vt:lpstr>
      <vt:lpstr>PowerPoint プレゼンテーション</vt:lpstr>
      <vt:lpstr>PowerPoint プレゼンテーション</vt:lpstr>
      <vt:lpstr>応援準備態勢の段階区分</vt:lpstr>
      <vt:lpstr>水道給水対策本部の組織例 ①</vt:lpstr>
      <vt:lpstr>水道給水対策本部の組織例 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応急給水</vt:lpstr>
      <vt:lpstr>第2章　平常時における応急活動の準備 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目標達成の時期と応急活動の例</vt:lpstr>
      <vt:lpstr>復旧状況に応じた応急給水計画例</vt:lpstr>
      <vt:lpstr>応急給水の応援要請に関する情報（整理例）</vt:lpstr>
      <vt:lpstr>保有給水車両及び給水容器等一覧表（整理例）</vt:lpstr>
      <vt:lpstr>給水基地の一覧表（整理例）</vt:lpstr>
      <vt:lpstr>給水基地⇔応急給水拠点位置図（仮称）</vt:lpstr>
      <vt:lpstr>応急給水拠点一覧表（整理例）</vt:lpstr>
      <vt:lpstr>応急給水拠点一覧表（整理例）</vt:lpstr>
      <vt:lpstr>給水基地 ⇔ 応急給水拠点（整理例）</vt:lpstr>
      <vt:lpstr>救急病院等重要施設一覧表（整理例）</vt:lpstr>
      <vt:lpstr>第2章　平常時における応急活動の準備 ②</vt:lpstr>
      <vt:lpstr>PowerPoint プレゼンテーション</vt:lpstr>
      <vt:lpstr>応急復旧の応援要請に関する情報（整理例）</vt:lpstr>
      <vt:lpstr>PowerPoint プレゼンテーション</vt:lpstr>
      <vt:lpstr>PowerPoint プレゼンテーション</vt:lpstr>
      <vt:lpstr>PowerPoint プレゼンテーション</vt:lpstr>
      <vt:lpstr>PowerPoint プレゼンテーション</vt:lpstr>
      <vt:lpstr>応急復旧に関する提供情報（整理例①）</vt:lpstr>
      <vt:lpstr>応急復旧に関する提供情報（整理例②）</vt:lpstr>
      <vt:lpstr>PowerPoint プレゼンテーション</vt:lpstr>
      <vt:lpstr>応援受け入れマニュアルの整備（記載標準項目）</vt:lpstr>
      <vt:lpstr>応援受け入れマニュアル（④応援受入れ体制）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復旧状況に応じた応急給水計画の例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ご静聴ありがとうございました</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「地震等緊急時対応の手引き」の改定 【令和2年●月改訂】</dc:title>
  <dc:creator>gijutsu-04</dc:creator>
  <cp:lastModifiedBy>gijutsu-05</cp:lastModifiedBy>
  <cp:revision>746</cp:revision>
  <cp:lastPrinted>2020-07-17T02:44:37Z</cp:lastPrinted>
  <dcterms:created xsi:type="dcterms:W3CDTF">2020-03-16T06:36:35Z</dcterms:created>
  <dcterms:modified xsi:type="dcterms:W3CDTF">2020-08-06T00:10:14Z</dcterms:modified>
</cp:coreProperties>
</file>